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0" r:id="rId4"/>
    <p:sldId id="265" r:id="rId5"/>
  </p:sldIdLst>
  <p:sldSz cx="6858000" cy="9906000" type="A4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9828" autoAdjust="0"/>
  </p:normalViewPr>
  <p:slideViewPr>
    <p:cSldViewPr snapToGrid="0" snapToObjects="1" showGuides="1">
      <p:cViewPr>
        <p:scale>
          <a:sx n="186" d="100"/>
          <a:sy n="186" d="100"/>
        </p:scale>
        <p:origin x="312" y="14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19/08/2018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232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19/08/2018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649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19/08/2018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9798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19/08/2018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31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19/08/2018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0161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19/08/2018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45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19/08/2018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1911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19/08/2018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411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19/08/2018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257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19/08/2018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50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19/08/2018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56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7CEFC-EE94-354E-9A16-2DC6526422C2}" type="datetimeFigureOut">
              <a:rPr lang="fr-FR" smtClean="0"/>
              <a:t>19/08/2018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CEA52-BBBD-6E44-8BB2-94BB7E2E33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75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429086" y="260167"/>
            <a:ext cx="1982047" cy="48345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b="1" dirty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Les multiplications 1</a:t>
            </a:r>
            <a:endParaRPr lang="fr-FR" sz="1200" b="1" dirty="0">
              <a:effectLst/>
              <a:ea typeface="ＭＳ 明朝"/>
              <a:cs typeface="Times New Roman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90382" y="261000"/>
            <a:ext cx="2263352" cy="48409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Prénom : </a:t>
            </a:r>
            <a:endParaRPr lang="fr-FR" sz="1200" dirty="0">
              <a:effectLst/>
              <a:ea typeface="ＭＳ 明朝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Date : 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6" name="Carré corné 5"/>
          <p:cNvSpPr/>
          <p:nvPr/>
        </p:nvSpPr>
        <p:spPr>
          <a:xfrm rot="314074">
            <a:off x="5440891" y="318174"/>
            <a:ext cx="1292860" cy="464820"/>
          </a:xfrm>
          <a:prstGeom prst="foldedCorner">
            <a:avLst/>
          </a:prstGeom>
          <a:gradFill flip="none" rotWithShape="1">
            <a:gsLst>
              <a:gs pos="0">
                <a:srgbClr val="BFBFB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Calcul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70932" y="1032922"/>
            <a:ext cx="610446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1. Calcule</a:t>
            </a:r>
            <a:r>
              <a:rPr lang="fr-FR" sz="1400" b="1" dirty="0">
                <a:latin typeface="Cursivestandard"/>
                <a:cs typeface="Cursivestandard"/>
              </a:rPr>
              <a:t> ²</a:t>
            </a:r>
            <a:r>
              <a:rPr lang="fr-FR" sz="1400" dirty="0">
                <a:latin typeface="Cursivestandard"/>
                <a:cs typeface="Cursivestandard"/>
              </a:rPr>
              <a:t>ce$ ²opération$ ²en ²ligne :</a:t>
            </a:r>
          </a:p>
          <a:p>
            <a:r>
              <a:rPr lang="fr-FR" sz="1400" dirty="0">
                <a:latin typeface="Comic Sans MS"/>
                <a:cs typeface="Comic Sans MS"/>
              </a:rPr>
              <a:t> </a:t>
            </a:r>
          </a:p>
          <a:p>
            <a:endParaRPr lang="fr-FR" sz="1400" dirty="0">
              <a:latin typeface="Comic Sans MS"/>
              <a:cs typeface="Comic Sans MS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6 + 5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</a:p>
          <a:p>
            <a:endParaRPr lang="is-IS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2 x 6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3 x 2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Comic Sans MS"/>
              <a:cs typeface="Comic Sans MS"/>
            </a:endParaRPr>
          </a:p>
          <a:p>
            <a:endParaRPr lang="fr-FR" sz="1400" dirty="0">
              <a:latin typeface="Comic Sans MS"/>
              <a:cs typeface="Comic Sans M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940269" y="1396988"/>
            <a:ext cx="1178528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>
              <a:latin typeface="Comic Sans MS"/>
              <a:cs typeface="Comic Sans MS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6 - 3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</a:p>
          <a:p>
            <a:endParaRPr lang="is-IS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8 + 2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5 x 2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730969" y="1396988"/>
            <a:ext cx="1247457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>
              <a:latin typeface="Comic Sans MS"/>
              <a:cs typeface="Comic Sans MS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7 + </a:t>
            </a:r>
            <a:r>
              <a:rPr lang="is-IS" sz="1400" dirty="0">
                <a:latin typeface="Script Ecole 2"/>
                <a:cs typeface="Script Ecole 2"/>
              </a:rPr>
              <a:t>…...</a:t>
            </a:r>
            <a:r>
              <a:rPr lang="fr-FR" sz="1400" dirty="0">
                <a:latin typeface="Script Ecole 2"/>
                <a:cs typeface="Script Ecole 2"/>
              </a:rPr>
              <a:t> = </a:t>
            </a:r>
            <a:r>
              <a:rPr lang="is-IS" sz="1400" dirty="0">
                <a:latin typeface="Script Ecole 2"/>
                <a:cs typeface="Script Ecole 2"/>
              </a:rPr>
              <a:t>13</a:t>
            </a:r>
          </a:p>
          <a:p>
            <a:endParaRPr lang="is-IS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4 x 4 = </a:t>
            </a:r>
            <a:r>
              <a:rPr lang="is-IS" sz="1400" dirty="0">
                <a:latin typeface="Script Ecole 2"/>
                <a:cs typeface="Script Ecole 2"/>
              </a:rPr>
              <a:t>......</a:t>
            </a:r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9 - </a:t>
            </a:r>
            <a:r>
              <a:rPr lang="is-IS" sz="1400" dirty="0">
                <a:latin typeface="Script Ecole 2"/>
                <a:cs typeface="Script Ecole 2"/>
              </a:rPr>
              <a:t>6</a:t>
            </a:r>
            <a:r>
              <a:rPr lang="fr-FR" sz="1400" dirty="0">
                <a:latin typeface="Script Ecole 2"/>
                <a:cs typeface="Script Ecole 2"/>
              </a:rPr>
              <a:t> = </a:t>
            </a:r>
            <a:r>
              <a:rPr lang="is-IS" sz="1400" dirty="0">
                <a:latin typeface="Script Ecole 2"/>
                <a:cs typeface="Script Ecole 2"/>
              </a:rPr>
              <a:t>...... </a:t>
            </a:r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521669" y="1396988"/>
            <a:ext cx="1327608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>
              <a:latin typeface="Comic Sans MS"/>
              <a:cs typeface="Comic Sans MS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30 + 5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</a:p>
          <a:p>
            <a:endParaRPr lang="is-IS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2 x 6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3 x 2 = </a:t>
            </a:r>
            <a:r>
              <a:rPr lang="is-IS" sz="1400" dirty="0">
                <a:latin typeface="Script Ecole 2"/>
                <a:cs typeface="Script Ecole 2"/>
              </a:rPr>
              <a:t>…...  </a:t>
            </a:r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70932" y="4055522"/>
            <a:ext cx="61044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2. Calcule</a:t>
            </a:r>
            <a:r>
              <a:rPr lang="fr-FR" sz="1400" b="1" dirty="0">
                <a:latin typeface="Cursivestandard"/>
                <a:cs typeface="Cursivestandard"/>
              </a:rPr>
              <a:t> ²</a:t>
            </a:r>
            <a:r>
              <a:rPr lang="fr-FR" sz="1400" dirty="0">
                <a:latin typeface="Cursivestandard"/>
                <a:cs typeface="Cursivestandard"/>
              </a:rPr>
              <a:t>ce$ multiplication$ ²posée$ :</a:t>
            </a:r>
          </a:p>
          <a:p>
            <a:endParaRPr lang="fr-FR" sz="1400" dirty="0">
              <a:latin typeface="Comic Sans MS"/>
              <a:cs typeface="Comic Sans MS"/>
            </a:endParaRPr>
          </a:p>
          <a:p>
            <a:endParaRPr lang="fr-FR" sz="1400" dirty="0">
              <a:latin typeface="Comic Sans MS"/>
              <a:cs typeface="Comic Sans MS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950109"/>
              </p:ext>
            </p:extLst>
          </p:nvPr>
        </p:nvGraphicFramePr>
        <p:xfrm>
          <a:off x="476344" y="4470399"/>
          <a:ext cx="1089993" cy="1363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cript Ecole 2"/>
                          <a:cs typeface="Script Ecole 2"/>
                        </a:rPr>
                        <a:t>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cript Ecole 2"/>
                          <a:cs typeface="Script Ecole 2"/>
                        </a:rPr>
                        <a:t>u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739968"/>
              </p:ext>
            </p:extLst>
          </p:nvPr>
        </p:nvGraphicFramePr>
        <p:xfrm>
          <a:off x="2087565" y="4470399"/>
          <a:ext cx="1089993" cy="1363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cript Ecole 2"/>
                          <a:cs typeface="Script Ecole 2"/>
                        </a:rPr>
                        <a:t>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cript Ecole 2"/>
                          <a:cs typeface="Script Ecole 2"/>
                        </a:rPr>
                        <a:t>u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842988"/>
              </p:ext>
            </p:extLst>
          </p:nvPr>
        </p:nvGraphicFramePr>
        <p:xfrm>
          <a:off x="3698786" y="4470399"/>
          <a:ext cx="1089993" cy="1363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cript Ecole 2"/>
                          <a:cs typeface="Script Ecole 2"/>
                        </a:rPr>
                        <a:t>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cript Ecole 2"/>
                          <a:cs typeface="Script Ecole 2"/>
                        </a:rPr>
                        <a:t>u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632372"/>
              </p:ext>
            </p:extLst>
          </p:nvPr>
        </p:nvGraphicFramePr>
        <p:xfrm>
          <a:off x="5310006" y="4470399"/>
          <a:ext cx="1089993" cy="1363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cript Ecole 2"/>
                          <a:cs typeface="Script Ecole 2"/>
                        </a:rPr>
                        <a:t>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cript Ecole 2"/>
                          <a:cs typeface="Script Ecole 2"/>
                        </a:rPr>
                        <a:t>u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747901"/>
              </p:ext>
            </p:extLst>
          </p:nvPr>
        </p:nvGraphicFramePr>
        <p:xfrm>
          <a:off x="476344" y="6516172"/>
          <a:ext cx="1089993" cy="1022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444096"/>
              </p:ext>
            </p:extLst>
          </p:nvPr>
        </p:nvGraphicFramePr>
        <p:xfrm>
          <a:off x="2087565" y="6513011"/>
          <a:ext cx="1089993" cy="1022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281636"/>
              </p:ext>
            </p:extLst>
          </p:nvPr>
        </p:nvGraphicFramePr>
        <p:xfrm>
          <a:off x="3698786" y="6513011"/>
          <a:ext cx="1089993" cy="1022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13660"/>
              </p:ext>
            </p:extLst>
          </p:nvPr>
        </p:nvGraphicFramePr>
        <p:xfrm>
          <a:off x="5310006" y="6513011"/>
          <a:ext cx="1089993" cy="1022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468481"/>
              </p:ext>
            </p:extLst>
          </p:nvPr>
        </p:nvGraphicFramePr>
        <p:xfrm>
          <a:off x="476344" y="8221161"/>
          <a:ext cx="1089993" cy="1022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522210"/>
              </p:ext>
            </p:extLst>
          </p:nvPr>
        </p:nvGraphicFramePr>
        <p:xfrm>
          <a:off x="2087565" y="8221161"/>
          <a:ext cx="1089993" cy="1022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759786"/>
              </p:ext>
            </p:extLst>
          </p:nvPr>
        </p:nvGraphicFramePr>
        <p:xfrm>
          <a:off x="3698786" y="8221161"/>
          <a:ext cx="1089993" cy="1022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665088"/>
              </p:ext>
            </p:extLst>
          </p:nvPr>
        </p:nvGraphicFramePr>
        <p:xfrm>
          <a:off x="5310006" y="8221161"/>
          <a:ext cx="1089993" cy="1022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" name="Étoile à 5 branches 21">
            <a:extLst>
              <a:ext uri="{FF2B5EF4-FFF2-40B4-BE49-F238E27FC236}">
                <a16:creationId xmlns:a16="http://schemas.microsoft.com/office/drawing/2014/main" id="{65DBBC1E-A24B-DA47-B522-54D9EBA5BBF4}"/>
              </a:ext>
            </a:extLst>
          </p:cNvPr>
          <p:cNvSpPr>
            <a:spLocks noChangeAspect="1"/>
          </p:cNvSpPr>
          <p:nvPr/>
        </p:nvSpPr>
        <p:spPr>
          <a:xfrm>
            <a:off x="4492392" y="419940"/>
            <a:ext cx="179996" cy="179996"/>
          </a:xfrm>
          <a:prstGeom prst="star5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B9FE3EFC-37BB-554D-B327-B961BD16E837}"/>
              </a:ext>
            </a:extLst>
          </p:cNvPr>
          <p:cNvSpPr/>
          <p:nvPr/>
        </p:nvSpPr>
        <p:spPr>
          <a:xfrm>
            <a:off x="1514299" y="6653560"/>
            <a:ext cx="252718" cy="252761"/>
          </a:xfrm>
          <a:prstGeom prst="ellipse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C088CAD8-AE34-634D-9085-AA4AB9B11473}"/>
              </a:ext>
            </a:extLst>
          </p:cNvPr>
          <p:cNvSpPr/>
          <p:nvPr/>
        </p:nvSpPr>
        <p:spPr>
          <a:xfrm>
            <a:off x="4725708" y="6653560"/>
            <a:ext cx="252718" cy="252761"/>
          </a:xfrm>
          <a:prstGeom prst="ellipse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77083956-206A-FF41-B973-F86E49EA3154}"/>
              </a:ext>
            </a:extLst>
          </p:cNvPr>
          <p:cNvSpPr/>
          <p:nvPr/>
        </p:nvSpPr>
        <p:spPr>
          <a:xfrm>
            <a:off x="4731754" y="8355388"/>
            <a:ext cx="252718" cy="252761"/>
          </a:xfrm>
          <a:prstGeom prst="ellipse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160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429086" y="260167"/>
            <a:ext cx="1982047" cy="48345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b="1" dirty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Les multiplications 1</a:t>
            </a:r>
            <a:endParaRPr lang="fr-FR" sz="1200" b="1" dirty="0">
              <a:effectLst/>
              <a:ea typeface="ＭＳ 明朝"/>
              <a:cs typeface="Times New Roman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90382" y="261000"/>
            <a:ext cx="2263352" cy="48409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Prénom : </a:t>
            </a:r>
            <a:endParaRPr lang="fr-FR" sz="1200" dirty="0">
              <a:effectLst/>
              <a:ea typeface="ＭＳ 明朝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Date : 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6" name="Carré corné 5"/>
          <p:cNvSpPr/>
          <p:nvPr/>
        </p:nvSpPr>
        <p:spPr>
          <a:xfrm rot="314074">
            <a:off x="5440891" y="318174"/>
            <a:ext cx="1292860" cy="464820"/>
          </a:xfrm>
          <a:prstGeom prst="foldedCorner">
            <a:avLst/>
          </a:prstGeom>
          <a:gradFill flip="none" rotWithShape="1">
            <a:gsLst>
              <a:gs pos="0">
                <a:srgbClr val="BFBFB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Calcul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70932" y="1032922"/>
            <a:ext cx="61044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1. Calcule</a:t>
            </a:r>
            <a:r>
              <a:rPr lang="fr-FR" sz="1400" b="1" dirty="0">
                <a:latin typeface="Cursivestandard"/>
                <a:cs typeface="Cursivestandard"/>
              </a:rPr>
              <a:t> ²</a:t>
            </a:r>
            <a:r>
              <a:rPr lang="fr-FR" sz="1400" dirty="0">
                <a:latin typeface="Cursivestandard"/>
                <a:cs typeface="Cursivestandard"/>
              </a:rPr>
              <a:t>ce$ ²opération$ ²en ²ligne :</a:t>
            </a:r>
          </a:p>
          <a:p>
            <a:r>
              <a:rPr lang="fr-FR" sz="1400" dirty="0">
                <a:latin typeface="Comic Sans MS"/>
                <a:cs typeface="Comic Sans MS"/>
              </a:rPr>
              <a:t> </a:t>
            </a:r>
          </a:p>
          <a:p>
            <a:endParaRPr lang="fr-FR" sz="1400" dirty="0">
              <a:latin typeface="Comic Sans MS"/>
              <a:cs typeface="Comic Sans MS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6 + 5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</a:p>
          <a:p>
            <a:endParaRPr lang="is-IS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2 x 6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3 x 2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10 – 7 = ......</a:t>
            </a:r>
          </a:p>
          <a:p>
            <a:endParaRPr lang="fr-FR" sz="1400" dirty="0">
              <a:latin typeface="Comic Sans MS"/>
              <a:cs typeface="Comic Sans MS"/>
            </a:endParaRPr>
          </a:p>
          <a:p>
            <a:r>
              <a:rPr lang="fr-FR" sz="1400" dirty="0">
                <a:latin typeface="Script Ecole 2" panose="02000400000000000000" pitchFamily="2" charset="77"/>
                <a:ea typeface="Script Ecole 2" panose="02000400000000000000" pitchFamily="2" charset="77"/>
                <a:cs typeface="Comic Sans MS"/>
              </a:rPr>
              <a:t>4 + 4 = ......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940269" y="1396988"/>
            <a:ext cx="117852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>
              <a:latin typeface="Comic Sans MS"/>
              <a:cs typeface="Comic Sans MS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6 - 3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</a:p>
          <a:p>
            <a:endParaRPr lang="is-IS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8 + 2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5 x 2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8 + 8 = ......</a:t>
            </a:r>
          </a:p>
          <a:p>
            <a:endParaRPr lang="fr-FR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2 x 10 = ......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730969" y="1396988"/>
            <a:ext cx="128913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>
              <a:latin typeface="Comic Sans MS"/>
              <a:cs typeface="Comic Sans MS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7 + </a:t>
            </a:r>
            <a:r>
              <a:rPr lang="is-IS" sz="1400" dirty="0">
                <a:latin typeface="Script Ecole 2"/>
                <a:cs typeface="Script Ecole 2"/>
              </a:rPr>
              <a:t>…...</a:t>
            </a:r>
            <a:r>
              <a:rPr lang="fr-FR" sz="1400" dirty="0">
                <a:latin typeface="Script Ecole 2"/>
                <a:cs typeface="Script Ecole 2"/>
              </a:rPr>
              <a:t> = </a:t>
            </a:r>
            <a:r>
              <a:rPr lang="is-IS" sz="1400" dirty="0">
                <a:latin typeface="Script Ecole 2"/>
                <a:cs typeface="Script Ecole 2"/>
              </a:rPr>
              <a:t>13</a:t>
            </a:r>
          </a:p>
          <a:p>
            <a:endParaRPr lang="is-IS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4 x 4 = </a:t>
            </a:r>
            <a:r>
              <a:rPr lang="is-IS" sz="1400" dirty="0">
                <a:latin typeface="Script Ecole 2"/>
                <a:cs typeface="Script Ecole 2"/>
              </a:rPr>
              <a:t>......</a:t>
            </a:r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9 - </a:t>
            </a:r>
            <a:r>
              <a:rPr lang="is-IS" sz="1400" dirty="0">
                <a:latin typeface="Script Ecole 2"/>
                <a:cs typeface="Script Ecole 2"/>
              </a:rPr>
              <a:t>6</a:t>
            </a:r>
            <a:r>
              <a:rPr lang="fr-FR" sz="1400" dirty="0">
                <a:latin typeface="Script Ecole 2"/>
                <a:cs typeface="Script Ecole 2"/>
              </a:rPr>
              <a:t> = </a:t>
            </a:r>
            <a:r>
              <a:rPr lang="is-IS" sz="1400" dirty="0">
                <a:latin typeface="Script Ecole 2"/>
                <a:cs typeface="Script Ecole 2"/>
              </a:rPr>
              <a:t>...... </a:t>
            </a:r>
          </a:p>
          <a:p>
            <a:endParaRPr lang="is-IS" sz="1400" dirty="0">
              <a:latin typeface="Script Ecole 2"/>
              <a:cs typeface="Script Ecole 2"/>
            </a:endParaRPr>
          </a:p>
          <a:p>
            <a:r>
              <a:rPr lang="is-IS" sz="1400" dirty="0">
                <a:latin typeface="Script Ecole 2"/>
                <a:cs typeface="Script Ecole 2"/>
              </a:rPr>
              <a:t>50 + 16 = ......</a:t>
            </a:r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4 x 5 = ......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521669" y="1396988"/>
            <a:ext cx="127791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>
              <a:latin typeface="Comic Sans MS"/>
              <a:cs typeface="Comic Sans MS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30 + 5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</a:p>
          <a:p>
            <a:endParaRPr lang="is-IS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2 x 6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3 x 2 = </a:t>
            </a:r>
            <a:r>
              <a:rPr lang="is-IS" sz="1400" dirty="0">
                <a:latin typeface="Script Ecole 2"/>
                <a:cs typeface="Script Ecole 2"/>
              </a:rPr>
              <a:t>…...  </a:t>
            </a:r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10 – 5 = ......</a:t>
            </a:r>
          </a:p>
          <a:p>
            <a:endParaRPr lang="fr-FR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2 + 8 = ......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70932" y="4055522"/>
            <a:ext cx="61044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2. Calcule</a:t>
            </a:r>
            <a:r>
              <a:rPr lang="fr-FR" sz="1400" b="1" dirty="0">
                <a:latin typeface="Cursivestandard"/>
                <a:cs typeface="Cursivestandard"/>
              </a:rPr>
              <a:t> ²</a:t>
            </a:r>
            <a:r>
              <a:rPr lang="fr-FR" sz="1400" dirty="0">
                <a:latin typeface="Cursivestandard"/>
                <a:cs typeface="Cursivestandard"/>
              </a:rPr>
              <a:t>ce$ ²addition$ ²posée$ :</a:t>
            </a:r>
          </a:p>
          <a:p>
            <a:endParaRPr lang="fr-FR" sz="1400" dirty="0">
              <a:latin typeface="Comic Sans MS"/>
              <a:cs typeface="Comic Sans MS"/>
            </a:endParaRPr>
          </a:p>
          <a:p>
            <a:endParaRPr lang="fr-FR" sz="1400" dirty="0">
              <a:latin typeface="Comic Sans MS"/>
              <a:cs typeface="Comic Sans MS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520695"/>
              </p:ext>
            </p:extLst>
          </p:nvPr>
        </p:nvGraphicFramePr>
        <p:xfrm>
          <a:off x="476344" y="4470399"/>
          <a:ext cx="1089993" cy="1363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cript Ecole 2"/>
                          <a:cs typeface="Script Ecole 2"/>
                        </a:rPr>
                        <a:t>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cript Ecole 2"/>
                          <a:cs typeface="Script Ecole 2"/>
                        </a:rPr>
                        <a:t>u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272297"/>
              </p:ext>
            </p:extLst>
          </p:nvPr>
        </p:nvGraphicFramePr>
        <p:xfrm>
          <a:off x="2087565" y="4470399"/>
          <a:ext cx="1089993" cy="1363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cript Ecole 2"/>
                          <a:cs typeface="Script Ecole 2"/>
                        </a:rPr>
                        <a:t>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cript Ecole 2"/>
                          <a:cs typeface="Script Ecole 2"/>
                        </a:rPr>
                        <a:t>u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521206"/>
              </p:ext>
            </p:extLst>
          </p:nvPr>
        </p:nvGraphicFramePr>
        <p:xfrm>
          <a:off x="3698786" y="4470399"/>
          <a:ext cx="1089993" cy="1363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cript Ecole 2"/>
                          <a:cs typeface="Script Ecole 2"/>
                        </a:rPr>
                        <a:t>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cript Ecole 2"/>
                          <a:cs typeface="Script Ecole 2"/>
                        </a:rPr>
                        <a:t>u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10266"/>
              </p:ext>
            </p:extLst>
          </p:nvPr>
        </p:nvGraphicFramePr>
        <p:xfrm>
          <a:off x="5310006" y="4470399"/>
          <a:ext cx="1089993" cy="1363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cript Ecole 2"/>
                          <a:cs typeface="Script Ecole 2"/>
                        </a:rPr>
                        <a:t>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cript Ecole 2"/>
                          <a:cs typeface="Script Ecole 2"/>
                        </a:rPr>
                        <a:t>u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/>
          </p:nvPr>
        </p:nvGraphicFramePr>
        <p:xfrm>
          <a:off x="476344" y="6516172"/>
          <a:ext cx="1089993" cy="1022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858137"/>
              </p:ext>
            </p:extLst>
          </p:nvPr>
        </p:nvGraphicFramePr>
        <p:xfrm>
          <a:off x="2087565" y="6513011"/>
          <a:ext cx="1089993" cy="1022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897664"/>
              </p:ext>
            </p:extLst>
          </p:nvPr>
        </p:nvGraphicFramePr>
        <p:xfrm>
          <a:off x="3698786" y="6513011"/>
          <a:ext cx="1089993" cy="1022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752369"/>
              </p:ext>
            </p:extLst>
          </p:nvPr>
        </p:nvGraphicFramePr>
        <p:xfrm>
          <a:off x="5310006" y="6513011"/>
          <a:ext cx="1061942" cy="1022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5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523354"/>
              </p:ext>
            </p:extLst>
          </p:nvPr>
        </p:nvGraphicFramePr>
        <p:xfrm>
          <a:off x="476344" y="8221161"/>
          <a:ext cx="1089993" cy="1022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73488"/>
              </p:ext>
            </p:extLst>
          </p:nvPr>
        </p:nvGraphicFramePr>
        <p:xfrm>
          <a:off x="2087565" y="8221161"/>
          <a:ext cx="1089993" cy="1022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27595"/>
              </p:ext>
            </p:extLst>
          </p:nvPr>
        </p:nvGraphicFramePr>
        <p:xfrm>
          <a:off x="3698786" y="8221161"/>
          <a:ext cx="1089993" cy="1022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052999"/>
              </p:ext>
            </p:extLst>
          </p:nvPr>
        </p:nvGraphicFramePr>
        <p:xfrm>
          <a:off x="5310006" y="8221161"/>
          <a:ext cx="1089993" cy="1022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" name="Étoile à 5 branches 21">
            <a:extLst>
              <a:ext uri="{FF2B5EF4-FFF2-40B4-BE49-F238E27FC236}">
                <a16:creationId xmlns:a16="http://schemas.microsoft.com/office/drawing/2014/main" id="{263B6A93-7147-F142-AFF9-997E3BADD726}"/>
              </a:ext>
            </a:extLst>
          </p:cNvPr>
          <p:cNvSpPr>
            <a:spLocks noChangeAspect="1"/>
          </p:cNvSpPr>
          <p:nvPr/>
        </p:nvSpPr>
        <p:spPr>
          <a:xfrm>
            <a:off x="4492392" y="309869"/>
            <a:ext cx="179996" cy="179996"/>
          </a:xfrm>
          <a:prstGeom prst="star5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Étoile à 5 branches 26">
            <a:extLst>
              <a:ext uri="{FF2B5EF4-FFF2-40B4-BE49-F238E27FC236}">
                <a16:creationId xmlns:a16="http://schemas.microsoft.com/office/drawing/2014/main" id="{5F8315EB-B8E0-3F46-9606-8F7706A859C6}"/>
              </a:ext>
            </a:extLst>
          </p:cNvPr>
          <p:cNvSpPr>
            <a:spLocks noChangeAspect="1"/>
          </p:cNvSpPr>
          <p:nvPr/>
        </p:nvSpPr>
        <p:spPr>
          <a:xfrm>
            <a:off x="4492392" y="528560"/>
            <a:ext cx="179996" cy="179996"/>
          </a:xfrm>
          <a:prstGeom prst="star5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376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429086" y="260167"/>
            <a:ext cx="1982047" cy="48345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b="1" dirty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Les multiplications 2</a:t>
            </a:r>
            <a:endParaRPr lang="fr-FR" sz="1200" b="1" dirty="0">
              <a:effectLst/>
              <a:ea typeface="ＭＳ 明朝"/>
              <a:cs typeface="Times New Roman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90382" y="261000"/>
            <a:ext cx="2263352" cy="48409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Prénom : </a:t>
            </a:r>
            <a:endParaRPr lang="fr-FR" sz="1200" dirty="0">
              <a:effectLst/>
              <a:ea typeface="ＭＳ 明朝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Date : 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6" name="Carré corné 5"/>
          <p:cNvSpPr/>
          <p:nvPr/>
        </p:nvSpPr>
        <p:spPr>
          <a:xfrm rot="314074">
            <a:off x="5440891" y="318174"/>
            <a:ext cx="1292860" cy="464820"/>
          </a:xfrm>
          <a:prstGeom prst="foldedCorner">
            <a:avLst/>
          </a:prstGeom>
          <a:gradFill flip="none" rotWithShape="1">
            <a:gsLst>
              <a:gs pos="0">
                <a:srgbClr val="BFBFB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Calcul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70932" y="1032922"/>
            <a:ext cx="6104467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1. Calcule</a:t>
            </a:r>
            <a:r>
              <a:rPr lang="fr-FR" sz="1400" b="1" dirty="0">
                <a:latin typeface="Cursivestandard"/>
                <a:cs typeface="Cursivestandard"/>
              </a:rPr>
              <a:t> ²</a:t>
            </a:r>
            <a:r>
              <a:rPr lang="fr-FR" sz="1400" dirty="0">
                <a:latin typeface="Cursivestandard"/>
                <a:cs typeface="Cursivestandard"/>
              </a:rPr>
              <a:t>ce$ ²opération$ ²en ²ligne :</a:t>
            </a:r>
          </a:p>
          <a:p>
            <a:r>
              <a:rPr lang="fr-FR" sz="1400" dirty="0">
                <a:latin typeface="Comic Sans MS"/>
                <a:cs typeface="Comic Sans MS"/>
              </a:rPr>
              <a:t> </a:t>
            </a:r>
          </a:p>
          <a:p>
            <a:endParaRPr lang="fr-FR" sz="1400" dirty="0">
              <a:latin typeface="Comic Sans MS"/>
              <a:cs typeface="Comic Sans MS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6 x 5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</a:p>
          <a:p>
            <a:endParaRPr lang="is-IS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8 x 2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3 + 20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7 + 7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</a:p>
          <a:p>
            <a:endParaRPr lang="is-IS" sz="1400" dirty="0">
              <a:latin typeface="Script Ecole 2"/>
              <a:cs typeface="Script Ecole 2"/>
            </a:endParaRPr>
          </a:p>
          <a:p>
            <a:endParaRPr lang="fr-FR" sz="1400" dirty="0">
              <a:latin typeface="Comic Sans MS"/>
              <a:cs typeface="Comic Sans MS"/>
            </a:endParaRPr>
          </a:p>
          <a:p>
            <a:endParaRPr lang="fr-FR" sz="1400" dirty="0">
              <a:latin typeface="Comic Sans MS"/>
              <a:cs typeface="Comic Sans M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940269" y="1396988"/>
            <a:ext cx="126989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>
              <a:latin typeface="Comic Sans MS"/>
              <a:cs typeface="Comic Sans MS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16 - 3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</a:p>
          <a:p>
            <a:endParaRPr lang="is-IS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18 + 2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5 x 2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17 - 9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</a:p>
          <a:p>
            <a:r>
              <a:rPr lang="is-IS" sz="1400" dirty="0">
                <a:latin typeface="Script Ecole 2"/>
                <a:cs typeface="Script Ecole 2"/>
              </a:rPr>
              <a:t> </a:t>
            </a:r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730969" y="1396988"/>
            <a:ext cx="126188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>
              <a:latin typeface="Comic Sans MS"/>
              <a:cs typeface="Comic Sans MS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7 x 4 = </a:t>
            </a:r>
            <a:r>
              <a:rPr lang="is-IS" sz="1400" dirty="0">
                <a:latin typeface="Script Ecole 2"/>
                <a:cs typeface="Script Ecole 2"/>
              </a:rPr>
              <a:t>…...</a:t>
            </a:r>
          </a:p>
          <a:p>
            <a:endParaRPr lang="is-IS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4 + </a:t>
            </a:r>
            <a:r>
              <a:rPr lang="is-IS" sz="1400" dirty="0">
                <a:latin typeface="Script Ecole 2"/>
                <a:cs typeface="Script Ecole 2"/>
              </a:rPr>
              <a:t>6</a:t>
            </a:r>
            <a:r>
              <a:rPr lang="fr-FR" sz="1400" dirty="0">
                <a:latin typeface="Script Ecole 2"/>
                <a:cs typeface="Script Ecole 2"/>
              </a:rPr>
              <a:t> = </a:t>
            </a:r>
            <a:r>
              <a:rPr lang="is-IS" sz="1400" dirty="0">
                <a:latin typeface="Script Ecole 2"/>
                <a:cs typeface="Script Ecole 2"/>
              </a:rPr>
              <a:t>…...</a:t>
            </a:r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3 x </a:t>
            </a:r>
            <a:r>
              <a:rPr lang="is-IS" sz="1400" dirty="0">
                <a:latin typeface="Script Ecole 2"/>
                <a:cs typeface="Script Ecole 2"/>
              </a:rPr>
              <a:t>3</a:t>
            </a:r>
            <a:r>
              <a:rPr lang="fr-FR" sz="1400" dirty="0">
                <a:latin typeface="Script Ecole 2"/>
                <a:cs typeface="Script Ecole 2"/>
              </a:rPr>
              <a:t>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17 - 10 =</a:t>
            </a:r>
            <a:r>
              <a:rPr lang="is-IS" sz="1400" dirty="0">
                <a:latin typeface="Script Ecole 2"/>
                <a:cs typeface="Script Ecole 2"/>
              </a:rPr>
              <a:t> …...</a:t>
            </a:r>
          </a:p>
          <a:p>
            <a:endParaRPr lang="is-IS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521669" y="1396988"/>
            <a:ext cx="1277914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>
              <a:latin typeface="Comic Sans MS"/>
              <a:cs typeface="Comic Sans MS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50 + 5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</a:p>
          <a:p>
            <a:endParaRPr lang="is-IS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3 x 6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30 - 2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6 + 7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</a:p>
          <a:p>
            <a:endParaRPr lang="is-IS" sz="1400" dirty="0">
              <a:latin typeface="Script Ecole 2"/>
              <a:cs typeface="Script Ecole 2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70932" y="4055522"/>
            <a:ext cx="61044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2. Calcule</a:t>
            </a:r>
            <a:r>
              <a:rPr lang="fr-FR" sz="1400" b="1" dirty="0">
                <a:latin typeface="Cursivestandard"/>
                <a:cs typeface="Cursivestandard"/>
              </a:rPr>
              <a:t> ²</a:t>
            </a:r>
            <a:r>
              <a:rPr lang="fr-FR" sz="1400" dirty="0">
                <a:latin typeface="Cursivestandard"/>
                <a:cs typeface="Cursivestandard"/>
              </a:rPr>
              <a:t>ce$ multiplication$ ²posée$ :</a:t>
            </a:r>
          </a:p>
          <a:p>
            <a:endParaRPr lang="fr-FR" sz="1400" dirty="0">
              <a:latin typeface="Comic Sans MS"/>
              <a:cs typeface="Comic Sans MS"/>
            </a:endParaRPr>
          </a:p>
          <a:p>
            <a:endParaRPr lang="fr-FR" sz="1400" dirty="0">
              <a:latin typeface="Comic Sans MS"/>
              <a:cs typeface="Comic Sans MS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278573"/>
              </p:ext>
            </p:extLst>
          </p:nvPr>
        </p:nvGraphicFramePr>
        <p:xfrm>
          <a:off x="476344" y="4470399"/>
          <a:ext cx="1089993" cy="1363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cript Ecole 2"/>
                          <a:cs typeface="Script Ecole 2"/>
                        </a:rPr>
                        <a:t>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cript Ecole 2"/>
                          <a:cs typeface="Script Ecole 2"/>
                        </a:rPr>
                        <a:t>u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337195"/>
              </p:ext>
            </p:extLst>
          </p:nvPr>
        </p:nvGraphicFramePr>
        <p:xfrm>
          <a:off x="2087565" y="4470399"/>
          <a:ext cx="1089993" cy="1363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cript Ecole 2"/>
                          <a:cs typeface="Script Ecole 2"/>
                        </a:rPr>
                        <a:t>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cript Ecole 2"/>
                          <a:cs typeface="Script Ecole 2"/>
                        </a:rPr>
                        <a:t>u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423169"/>
              </p:ext>
            </p:extLst>
          </p:nvPr>
        </p:nvGraphicFramePr>
        <p:xfrm>
          <a:off x="3698786" y="4470399"/>
          <a:ext cx="1089993" cy="1363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cript Ecole 2"/>
                          <a:cs typeface="Script Ecole 2"/>
                        </a:rPr>
                        <a:t>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cript Ecole 2"/>
                          <a:cs typeface="Script Ecole 2"/>
                        </a:rPr>
                        <a:t>u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224534"/>
              </p:ext>
            </p:extLst>
          </p:nvPr>
        </p:nvGraphicFramePr>
        <p:xfrm>
          <a:off x="5310006" y="4470399"/>
          <a:ext cx="1089993" cy="1363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cript Ecole 2"/>
                          <a:cs typeface="Script Ecole 2"/>
                        </a:rPr>
                        <a:t>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cript Ecole 2"/>
                          <a:cs typeface="Script Ecole 2"/>
                        </a:rPr>
                        <a:t>u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383256"/>
              </p:ext>
            </p:extLst>
          </p:nvPr>
        </p:nvGraphicFramePr>
        <p:xfrm>
          <a:off x="476344" y="6516172"/>
          <a:ext cx="1089993" cy="1022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833149"/>
              </p:ext>
            </p:extLst>
          </p:nvPr>
        </p:nvGraphicFramePr>
        <p:xfrm>
          <a:off x="2087565" y="6513011"/>
          <a:ext cx="1089993" cy="1022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326187"/>
              </p:ext>
            </p:extLst>
          </p:nvPr>
        </p:nvGraphicFramePr>
        <p:xfrm>
          <a:off x="3698786" y="6513011"/>
          <a:ext cx="1089993" cy="1022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052125"/>
              </p:ext>
            </p:extLst>
          </p:nvPr>
        </p:nvGraphicFramePr>
        <p:xfrm>
          <a:off x="5310006" y="6513011"/>
          <a:ext cx="1089993" cy="1022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963503"/>
              </p:ext>
            </p:extLst>
          </p:nvPr>
        </p:nvGraphicFramePr>
        <p:xfrm>
          <a:off x="476344" y="8221161"/>
          <a:ext cx="1089993" cy="1022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112714"/>
              </p:ext>
            </p:extLst>
          </p:nvPr>
        </p:nvGraphicFramePr>
        <p:xfrm>
          <a:off x="2087565" y="8221161"/>
          <a:ext cx="1089993" cy="1022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020293"/>
              </p:ext>
            </p:extLst>
          </p:nvPr>
        </p:nvGraphicFramePr>
        <p:xfrm>
          <a:off x="3698786" y="8221161"/>
          <a:ext cx="1089993" cy="1022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244462"/>
              </p:ext>
            </p:extLst>
          </p:nvPr>
        </p:nvGraphicFramePr>
        <p:xfrm>
          <a:off x="5310006" y="8221161"/>
          <a:ext cx="1089993" cy="1022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" name="Étoile à 5 branches 21">
            <a:extLst>
              <a:ext uri="{FF2B5EF4-FFF2-40B4-BE49-F238E27FC236}">
                <a16:creationId xmlns:a16="http://schemas.microsoft.com/office/drawing/2014/main" id="{77BA9B3F-B945-8843-99D0-AD7712877731}"/>
              </a:ext>
            </a:extLst>
          </p:cNvPr>
          <p:cNvSpPr>
            <a:spLocks noChangeAspect="1"/>
          </p:cNvSpPr>
          <p:nvPr/>
        </p:nvSpPr>
        <p:spPr>
          <a:xfrm>
            <a:off x="4492392" y="419940"/>
            <a:ext cx="179996" cy="179996"/>
          </a:xfrm>
          <a:prstGeom prst="star5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D0A86462-288F-EC45-97CF-332AC0B8642A}"/>
              </a:ext>
            </a:extLst>
          </p:cNvPr>
          <p:cNvSpPr/>
          <p:nvPr/>
        </p:nvSpPr>
        <p:spPr>
          <a:xfrm>
            <a:off x="4740135" y="4956302"/>
            <a:ext cx="252718" cy="252761"/>
          </a:xfrm>
          <a:prstGeom prst="ellipse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7BA0CD88-A8EA-8444-AEC5-543A88579467}"/>
              </a:ext>
            </a:extLst>
          </p:cNvPr>
          <p:cNvSpPr/>
          <p:nvPr/>
        </p:nvSpPr>
        <p:spPr>
          <a:xfrm>
            <a:off x="1514299" y="6653560"/>
            <a:ext cx="252718" cy="252761"/>
          </a:xfrm>
          <a:prstGeom prst="ellipse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73EFBA46-A162-204C-B3AD-AE2384EBF298}"/>
              </a:ext>
            </a:extLst>
          </p:cNvPr>
          <p:cNvSpPr/>
          <p:nvPr/>
        </p:nvSpPr>
        <p:spPr>
          <a:xfrm>
            <a:off x="3119990" y="6647687"/>
            <a:ext cx="252718" cy="252761"/>
          </a:xfrm>
          <a:prstGeom prst="ellipse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86BD9C8B-E3CF-F845-870B-364330CC9CCA}"/>
              </a:ext>
            </a:extLst>
          </p:cNvPr>
          <p:cNvSpPr/>
          <p:nvPr/>
        </p:nvSpPr>
        <p:spPr>
          <a:xfrm>
            <a:off x="4693013" y="6653559"/>
            <a:ext cx="252718" cy="252761"/>
          </a:xfrm>
          <a:prstGeom prst="ellipse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8F81E3F1-3EEC-D04C-83AA-998455D94E2C}"/>
              </a:ext>
            </a:extLst>
          </p:cNvPr>
          <p:cNvSpPr/>
          <p:nvPr/>
        </p:nvSpPr>
        <p:spPr>
          <a:xfrm>
            <a:off x="1514299" y="8369055"/>
            <a:ext cx="252718" cy="252761"/>
          </a:xfrm>
          <a:prstGeom prst="ellipse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6BF8B633-F99B-2044-AA20-582D1C65ADD9}"/>
              </a:ext>
            </a:extLst>
          </p:cNvPr>
          <p:cNvSpPr/>
          <p:nvPr/>
        </p:nvSpPr>
        <p:spPr>
          <a:xfrm>
            <a:off x="3119990" y="8369055"/>
            <a:ext cx="252718" cy="252761"/>
          </a:xfrm>
          <a:prstGeom prst="ellipse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BF012EAC-0711-D848-A3F7-D7EA93D44099}"/>
              </a:ext>
            </a:extLst>
          </p:cNvPr>
          <p:cNvSpPr/>
          <p:nvPr/>
        </p:nvSpPr>
        <p:spPr>
          <a:xfrm>
            <a:off x="4694479" y="8369054"/>
            <a:ext cx="252718" cy="252761"/>
          </a:xfrm>
          <a:prstGeom prst="ellipse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0337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429086" y="260167"/>
            <a:ext cx="1982047" cy="48345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b="1" dirty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Les multiplications 2</a:t>
            </a:r>
            <a:endParaRPr lang="fr-FR" sz="1200" b="1" dirty="0">
              <a:effectLst/>
              <a:ea typeface="ＭＳ 明朝"/>
              <a:cs typeface="Times New Roman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90382" y="261000"/>
            <a:ext cx="2263352" cy="48409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Prénom : </a:t>
            </a:r>
            <a:endParaRPr lang="fr-FR" sz="1200" dirty="0">
              <a:effectLst/>
              <a:ea typeface="ＭＳ 明朝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Date : 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6" name="Carré corné 5"/>
          <p:cNvSpPr/>
          <p:nvPr/>
        </p:nvSpPr>
        <p:spPr>
          <a:xfrm rot="314074">
            <a:off x="5440891" y="318174"/>
            <a:ext cx="1292860" cy="464820"/>
          </a:xfrm>
          <a:prstGeom prst="foldedCorner">
            <a:avLst/>
          </a:prstGeom>
          <a:gradFill flip="none" rotWithShape="1">
            <a:gsLst>
              <a:gs pos="0">
                <a:srgbClr val="BFBFB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Calcul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70932" y="1032922"/>
            <a:ext cx="6104467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1. Calcule</a:t>
            </a:r>
            <a:r>
              <a:rPr lang="fr-FR" sz="1400" b="1" dirty="0">
                <a:latin typeface="Cursivestandard"/>
                <a:cs typeface="Cursivestandard"/>
              </a:rPr>
              <a:t> ²</a:t>
            </a:r>
            <a:r>
              <a:rPr lang="fr-FR" sz="1400" dirty="0">
                <a:latin typeface="Cursivestandard"/>
                <a:cs typeface="Cursivestandard"/>
              </a:rPr>
              <a:t>ce$ ²opération$ ²en ²ligne :</a:t>
            </a:r>
          </a:p>
          <a:p>
            <a:r>
              <a:rPr lang="fr-FR" sz="1400" dirty="0">
                <a:latin typeface="Comic Sans MS"/>
                <a:cs typeface="Comic Sans MS"/>
              </a:rPr>
              <a:t> </a:t>
            </a:r>
          </a:p>
          <a:p>
            <a:endParaRPr lang="fr-FR" sz="1400" dirty="0">
              <a:latin typeface="Comic Sans MS"/>
              <a:cs typeface="Comic Sans MS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6 x 5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</a:p>
          <a:p>
            <a:endParaRPr lang="is-IS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8 x 2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3 + 20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7 + 7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</a:p>
          <a:p>
            <a:endParaRPr lang="is-IS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40 + 5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Comic Sans MS"/>
              <a:cs typeface="Comic Sans MS"/>
            </a:endParaRPr>
          </a:p>
          <a:p>
            <a:endParaRPr lang="fr-FR" sz="1400" dirty="0">
              <a:latin typeface="Comic Sans MS"/>
              <a:cs typeface="Comic Sans M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940269" y="1396988"/>
            <a:ext cx="1269899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>
              <a:latin typeface="Comic Sans MS"/>
              <a:cs typeface="Comic Sans MS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16 - 3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</a:p>
          <a:p>
            <a:endParaRPr lang="is-IS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18 + 2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5 x 2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17 - 9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</a:p>
          <a:p>
            <a:endParaRPr lang="is-IS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5 x 5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730969" y="1396988"/>
            <a:ext cx="1369286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>
              <a:latin typeface="Comic Sans MS"/>
              <a:cs typeface="Comic Sans MS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7 x 4 = </a:t>
            </a:r>
            <a:r>
              <a:rPr lang="is-IS" sz="1400" dirty="0">
                <a:latin typeface="Script Ecole 2"/>
                <a:cs typeface="Script Ecole 2"/>
              </a:rPr>
              <a:t>…...</a:t>
            </a:r>
          </a:p>
          <a:p>
            <a:endParaRPr lang="is-IS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4 + </a:t>
            </a:r>
            <a:r>
              <a:rPr lang="is-IS" sz="1400" dirty="0">
                <a:latin typeface="Script Ecole 2"/>
                <a:cs typeface="Script Ecole 2"/>
              </a:rPr>
              <a:t>6</a:t>
            </a:r>
            <a:r>
              <a:rPr lang="fr-FR" sz="1400" dirty="0">
                <a:latin typeface="Script Ecole 2"/>
                <a:cs typeface="Script Ecole 2"/>
              </a:rPr>
              <a:t> = </a:t>
            </a:r>
            <a:r>
              <a:rPr lang="is-IS" sz="1400" dirty="0">
                <a:latin typeface="Script Ecole 2"/>
                <a:cs typeface="Script Ecole 2"/>
              </a:rPr>
              <a:t>…...</a:t>
            </a:r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3 x </a:t>
            </a:r>
            <a:r>
              <a:rPr lang="is-IS" sz="1400" dirty="0">
                <a:latin typeface="Script Ecole 2"/>
                <a:cs typeface="Script Ecole 2"/>
              </a:rPr>
              <a:t>3</a:t>
            </a:r>
            <a:r>
              <a:rPr lang="fr-FR" sz="1400" dirty="0">
                <a:latin typeface="Script Ecole 2"/>
                <a:cs typeface="Script Ecole 2"/>
              </a:rPr>
              <a:t>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17 - 10 =</a:t>
            </a:r>
            <a:r>
              <a:rPr lang="is-IS" sz="1400" dirty="0">
                <a:latin typeface="Script Ecole 2"/>
                <a:cs typeface="Script Ecole 2"/>
              </a:rPr>
              <a:t> …...</a:t>
            </a:r>
          </a:p>
          <a:p>
            <a:endParaRPr lang="is-IS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15 + </a:t>
            </a:r>
            <a:r>
              <a:rPr lang="is-IS" sz="1400" dirty="0">
                <a:latin typeface="Script Ecole 2"/>
                <a:cs typeface="Script Ecole 2"/>
              </a:rPr>
              <a:t>…...</a:t>
            </a:r>
            <a:r>
              <a:rPr lang="fr-FR" sz="1400" dirty="0">
                <a:latin typeface="Script Ecole 2"/>
                <a:cs typeface="Script Ecole 2"/>
              </a:rPr>
              <a:t> = 20</a:t>
            </a:r>
            <a:r>
              <a:rPr lang="is-IS" sz="1400" dirty="0">
                <a:latin typeface="Script Ecole 2"/>
                <a:cs typeface="Script Ecole 2"/>
              </a:rPr>
              <a:t> </a:t>
            </a:r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521669" y="1396988"/>
            <a:ext cx="1277914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>
              <a:latin typeface="Comic Sans MS"/>
              <a:cs typeface="Comic Sans MS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50 + 5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</a:p>
          <a:p>
            <a:endParaRPr lang="is-IS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3 x 6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30 - 2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6 + 7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</a:p>
          <a:p>
            <a:endParaRPr lang="is-IS" sz="1400" dirty="0">
              <a:latin typeface="Script Ecole 2"/>
              <a:cs typeface="Script Ecole 2"/>
            </a:endParaRPr>
          </a:p>
          <a:p>
            <a:r>
              <a:rPr lang="fr-FR" sz="1400" dirty="0">
                <a:latin typeface="Script Ecole 2"/>
                <a:cs typeface="Script Ecole 2"/>
              </a:rPr>
              <a:t>4 x 5 = </a:t>
            </a:r>
            <a:r>
              <a:rPr lang="is-IS" sz="1400" dirty="0">
                <a:latin typeface="Script Ecole 2"/>
                <a:cs typeface="Script Ecole 2"/>
              </a:rPr>
              <a:t>…... </a:t>
            </a:r>
            <a:endParaRPr lang="fr-FR" sz="1400" dirty="0">
              <a:latin typeface="Script Ecole 2"/>
              <a:cs typeface="Script Ecole 2"/>
            </a:endParaRPr>
          </a:p>
          <a:p>
            <a:endParaRPr lang="fr-FR" sz="1400" dirty="0">
              <a:latin typeface="Script Ecole 2"/>
              <a:cs typeface="Script Ecole 2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70932" y="4055522"/>
            <a:ext cx="61044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2. Calcule</a:t>
            </a:r>
            <a:r>
              <a:rPr lang="fr-FR" sz="1400" b="1" dirty="0">
                <a:latin typeface="Cursivestandard"/>
                <a:cs typeface="Cursivestandard"/>
              </a:rPr>
              <a:t> ²</a:t>
            </a:r>
            <a:r>
              <a:rPr lang="fr-FR" sz="1400" dirty="0">
                <a:latin typeface="Cursivestandard"/>
                <a:cs typeface="Cursivestandard"/>
              </a:rPr>
              <a:t>ce$ multiplication$ ²posée$ :</a:t>
            </a:r>
          </a:p>
          <a:p>
            <a:endParaRPr lang="fr-FR" sz="1400" dirty="0">
              <a:latin typeface="Comic Sans MS"/>
              <a:cs typeface="Comic Sans MS"/>
            </a:endParaRPr>
          </a:p>
          <a:p>
            <a:endParaRPr lang="fr-FR" sz="1400" dirty="0">
              <a:latin typeface="Comic Sans MS"/>
              <a:cs typeface="Comic Sans MS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/>
          </p:nvPr>
        </p:nvGraphicFramePr>
        <p:xfrm>
          <a:off x="476344" y="4470399"/>
          <a:ext cx="1089993" cy="1363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cript Ecole 2"/>
                          <a:cs typeface="Script Ecole 2"/>
                        </a:rPr>
                        <a:t>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cript Ecole 2"/>
                          <a:cs typeface="Script Ecole 2"/>
                        </a:rPr>
                        <a:t>u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/>
          </p:nvPr>
        </p:nvGraphicFramePr>
        <p:xfrm>
          <a:off x="2087565" y="4470399"/>
          <a:ext cx="1089993" cy="1363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cript Ecole 2"/>
                          <a:cs typeface="Script Ecole 2"/>
                        </a:rPr>
                        <a:t>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cript Ecole 2"/>
                          <a:cs typeface="Script Ecole 2"/>
                        </a:rPr>
                        <a:t>u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/>
          </p:nvPr>
        </p:nvGraphicFramePr>
        <p:xfrm>
          <a:off x="3698786" y="4470399"/>
          <a:ext cx="1089993" cy="1363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cript Ecole 2"/>
                          <a:cs typeface="Script Ecole 2"/>
                        </a:rPr>
                        <a:t>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cript Ecole 2"/>
                          <a:cs typeface="Script Ecole 2"/>
                        </a:rPr>
                        <a:t>u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/>
          </p:nvPr>
        </p:nvGraphicFramePr>
        <p:xfrm>
          <a:off x="5310006" y="4470399"/>
          <a:ext cx="1089993" cy="1363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solidFill>
                          <a:schemeClr val="bg1">
                            <a:lumMod val="50000"/>
                          </a:schemeClr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cript Ecole 2"/>
                          <a:cs typeface="Script Ecole 2"/>
                        </a:rPr>
                        <a:t>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cript Ecole 2"/>
                          <a:cs typeface="Script Ecole 2"/>
                        </a:rPr>
                        <a:t>u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/>
          </p:nvPr>
        </p:nvGraphicFramePr>
        <p:xfrm>
          <a:off x="476344" y="6516172"/>
          <a:ext cx="1089993" cy="1022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/>
          </p:nvPr>
        </p:nvGraphicFramePr>
        <p:xfrm>
          <a:off x="2087565" y="6513011"/>
          <a:ext cx="1089993" cy="1022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/>
          </p:nvPr>
        </p:nvGraphicFramePr>
        <p:xfrm>
          <a:off x="3698786" y="6513011"/>
          <a:ext cx="1089993" cy="1022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/>
          </p:nvPr>
        </p:nvGraphicFramePr>
        <p:xfrm>
          <a:off x="5310006" y="6513011"/>
          <a:ext cx="1089993" cy="1022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3" name="Tableau 22"/>
          <p:cNvGraphicFramePr>
            <a:graphicFrameLocks noGrp="1"/>
          </p:cNvGraphicFramePr>
          <p:nvPr>
            <p:extLst/>
          </p:nvPr>
        </p:nvGraphicFramePr>
        <p:xfrm>
          <a:off x="476344" y="8221161"/>
          <a:ext cx="1089993" cy="1022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4" name="Tableau 23"/>
          <p:cNvGraphicFramePr>
            <a:graphicFrameLocks noGrp="1"/>
          </p:cNvGraphicFramePr>
          <p:nvPr>
            <p:extLst/>
          </p:nvPr>
        </p:nvGraphicFramePr>
        <p:xfrm>
          <a:off x="2087565" y="8221161"/>
          <a:ext cx="1089993" cy="1022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5" name="Tableau 24"/>
          <p:cNvGraphicFramePr>
            <a:graphicFrameLocks noGrp="1"/>
          </p:cNvGraphicFramePr>
          <p:nvPr>
            <p:extLst/>
          </p:nvPr>
        </p:nvGraphicFramePr>
        <p:xfrm>
          <a:off x="3698786" y="8221161"/>
          <a:ext cx="1089993" cy="1022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6" name="Tableau 25"/>
          <p:cNvGraphicFramePr>
            <a:graphicFrameLocks noGrp="1"/>
          </p:cNvGraphicFramePr>
          <p:nvPr>
            <p:extLst/>
          </p:nvPr>
        </p:nvGraphicFramePr>
        <p:xfrm>
          <a:off x="5310006" y="8221161"/>
          <a:ext cx="1089993" cy="1022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84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Script Ecole 2"/>
                        <a:cs typeface="Script Ecole 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8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Script Ecole 2"/>
                          <a:cs typeface="Script Ecole 2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" name="Étoile à 5 branches 21">
            <a:extLst>
              <a:ext uri="{FF2B5EF4-FFF2-40B4-BE49-F238E27FC236}">
                <a16:creationId xmlns:a16="http://schemas.microsoft.com/office/drawing/2014/main" id="{BDE192FC-C471-7B4D-B3A8-FC6EB0E6CA23}"/>
              </a:ext>
            </a:extLst>
          </p:cNvPr>
          <p:cNvSpPr>
            <a:spLocks noChangeAspect="1"/>
          </p:cNvSpPr>
          <p:nvPr/>
        </p:nvSpPr>
        <p:spPr>
          <a:xfrm>
            <a:off x="4492392" y="309869"/>
            <a:ext cx="179996" cy="179996"/>
          </a:xfrm>
          <a:prstGeom prst="star5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Étoile à 5 branches 26">
            <a:extLst>
              <a:ext uri="{FF2B5EF4-FFF2-40B4-BE49-F238E27FC236}">
                <a16:creationId xmlns:a16="http://schemas.microsoft.com/office/drawing/2014/main" id="{3ADDC579-F4B1-AE41-BA5B-304005B5419F}"/>
              </a:ext>
            </a:extLst>
          </p:cNvPr>
          <p:cNvSpPr>
            <a:spLocks noChangeAspect="1"/>
          </p:cNvSpPr>
          <p:nvPr/>
        </p:nvSpPr>
        <p:spPr>
          <a:xfrm>
            <a:off x="4492392" y="528560"/>
            <a:ext cx="179996" cy="179996"/>
          </a:xfrm>
          <a:prstGeom prst="star5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3809250"/>
      </p:ext>
    </p:extLst>
  </p:cSld>
  <p:clrMapOvr>
    <a:masterClrMapping/>
  </p:clrMapOvr>
</p:sld>
</file>

<file path=ppt/theme/theme1.xml><?xml version="1.0" encoding="utf-8"?>
<a:theme xmlns:a="http://schemas.openxmlformats.org/drawingml/2006/main" name="Fiche exerc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Fiche exercice.potx</Template>
  <TotalTime>755</TotalTime>
  <Words>788</Words>
  <Application>Microsoft Macintosh PowerPoint</Application>
  <PresentationFormat>Format A4 (210 x 297 mm)</PresentationFormat>
  <Paragraphs>510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2" baseType="lpstr">
      <vt:lpstr>ＭＳ 明朝</vt:lpstr>
      <vt:lpstr>Arial</vt:lpstr>
      <vt:lpstr>Calibri</vt:lpstr>
      <vt:lpstr>Comic Sans MS</vt:lpstr>
      <vt:lpstr>Cursivestandard</vt:lpstr>
      <vt:lpstr>Script Ecole 2</vt:lpstr>
      <vt:lpstr>Times New Roman</vt:lpstr>
      <vt:lpstr>Fiche exercice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 Gabriel</dc:creator>
  <cp:lastModifiedBy>marie gabriel</cp:lastModifiedBy>
  <cp:revision>32</cp:revision>
  <dcterms:created xsi:type="dcterms:W3CDTF">2015-09-08T07:25:30Z</dcterms:created>
  <dcterms:modified xsi:type="dcterms:W3CDTF">2018-08-19T20:39:43Z</dcterms:modified>
</cp:coreProperties>
</file>