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5" r:id="rId3"/>
    <p:sldId id="286" r:id="rId4"/>
    <p:sldId id="259" r:id="rId5"/>
    <p:sldId id="287" r:id="rId6"/>
    <p:sldId id="264" r:id="rId7"/>
    <p:sldId id="277" r:id="rId8"/>
    <p:sldId id="258" r:id="rId9"/>
    <p:sldId id="260" r:id="rId10"/>
    <p:sldId id="269" r:id="rId11"/>
    <p:sldId id="279" r:id="rId12"/>
    <p:sldId id="263" r:id="rId13"/>
    <p:sldId id="262" r:id="rId14"/>
    <p:sldId id="280" r:id="rId15"/>
    <p:sldId id="281" r:id="rId16"/>
    <p:sldId id="261" r:id="rId17"/>
    <p:sldId id="276" r:id="rId18"/>
    <p:sldId id="266" r:id="rId19"/>
    <p:sldId id="271" r:id="rId20"/>
    <p:sldId id="278" r:id="rId21"/>
    <p:sldId id="265" r:id="rId22"/>
    <p:sldId id="267" r:id="rId23"/>
    <p:sldId id="268" r:id="rId24"/>
    <p:sldId id="270" r:id="rId25"/>
    <p:sldId id="282" r:id="rId26"/>
    <p:sldId id="273" r:id="rId27"/>
    <p:sldId id="283" r:id="rId28"/>
    <p:sldId id="284" r:id="rId29"/>
    <p:sldId id="288" r:id="rId30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4DBCB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23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-664" y="-96"/>
      </p:cViewPr>
      <p:guideLst>
        <p:guide orient="horz" pos="1426"/>
        <p:guide pos="62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99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86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6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9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68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7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33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02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6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83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8D625-3917-6541-B143-5D5A8B330DBE}" type="datetimeFigureOut">
              <a:rPr lang="fr-FR" smtClean="0"/>
              <a:t>24/10/17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5D9E9-3BB6-7E47-B0AA-BFA043B863E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2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4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4" Type="http://schemas.microsoft.com/office/2007/relationships/hdphoto" Target="../media/hdphoto1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microsoft.com/office/2007/relationships/hdphoto" Target="../media/hdphoto17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microsoft.com/office/2007/relationships/hdphoto" Target="../media/hdphoto2.wdp"/><Relationship Id="rId6" Type="http://schemas.openxmlformats.org/officeDocument/2006/relationships/image" Target="../media/image6.jpeg"/><Relationship Id="rId7" Type="http://schemas.microsoft.com/office/2007/relationships/hdphoto" Target="../media/hdphoto3.wdp"/><Relationship Id="rId8" Type="http://schemas.microsoft.com/office/2007/relationships/hdphoto" Target="../media/hdphoto4.wdp"/><Relationship Id="rId9" Type="http://schemas.microsoft.com/office/2007/relationships/hdphoto" Target="../media/hdphoto5.wdp"/><Relationship Id="rId1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microsoft.com/office/2007/relationships/hdphoto" Target="../media/hdphoto18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0" Type="http://schemas.openxmlformats.org/officeDocument/2006/relationships/image" Target="../media/image32.png"/><Relationship Id="rId21" Type="http://schemas.microsoft.com/office/2007/relationships/hdphoto" Target="../media/hdphoto23.wdp"/><Relationship Id="rId22" Type="http://schemas.openxmlformats.org/officeDocument/2006/relationships/image" Target="../media/image33.png"/><Relationship Id="rId23" Type="http://schemas.microsoft.com/office/2007/relationships/hdphoto" Target="../media/hdphoto24.wdp"/><Relationship Id="rId24" Type="http://schemas.openxmlformats.org/officeDocument/2006/relationships/image" Target="../media/image34.png"/><Relationship Id="rId25" Type="http://schemas.microsoft.com/office/2007/relationships/hdphoto" Target="../media/hdphoto25.wdp"/><Relationship Id="rId26" Type="http://schemas.openxmlformats.org/officeDocument/2006/relationships/image" Target="../media/image35.png"/><Relationship Id="rId27" Type="http://schemas.microsoft.com/office/2007/relationships/hdphoto" Target="../media/hdphoto26.wdp"/><Relationship Id="rId28" Type="http://schemas.openxmlformats.org/officeDocument/2006/relationships/image" Target="../media/image36.png"/><Relationship Id="rId29" Type="http://schemas.microsoft.com/office/2007/relationships/hdphoto" Target="../media/hdphoto27.wdp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microsoft.com/office/2007/relationships/hdphoto" Target="../media/hdphoto19.wdp"/><Relationship Id="rId14" Type="http://schemas.openxmlformats.org/officeDocument/2006/relationships/image" Target="../media/image29.png"/><Relationship Id="rId15" Type="http://schemas.microsoft.com/office/2007/relationships/hdphoto" Target="../media/hdphoto20.wdp"/><Relationship Id="rId16" Type="http://schemas.openxmlformats.org/officeDocument/2006/relationships/image" Target="../media/image30.png"/><Relationship Id="rId17" Type="http://schemas.microsoft.com/office/2007/relationships/hdphoto" Target="../media/hdphoto21.wdp"/><Relationship Id="rId18" Type="http://schemas.openxmlformats.org/officeDocument/2006/relationships/image" Target="../media/image31.jpeg"/><Relationship Id="rId19" Type="http://schemas.microsoft.com/office/2007/relationships/hdphoto" Target="../media/hdphoto2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1" Type="http://schemas.microsoft.com/office/2007/relationships/hdphoto" Target="../media/hdphoto32.wdp"/><Relationship Id="rId12" Type="http://schemas.microsoft.com/office/2007/relationships/hdphoto" Target="../media/hdphoto33.wdp"/><Relationship Id="rId13" Type="http://schemas.microsoft.com/office/2007/relationships/hdphoto" Target="../media/hdphoto34.wdp"/><Relationship Id="rId14" Type="http://schemas.microsoft.com/office/2007/relationships/hdphoto" Target="../media/hdphoto35.wdp"/><Relationship Id="rId15" Type="http://schemas.microsoft.com/office/2007/relationships/hdphoto" Target="../media/hdphoto36.wdp"/><Relationship Id="rId16" Type="http://schemas.microsoft.com/office/2007/relationships/hdphoto" Target="../media/hdphoto37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Relationship Id="rId3" Type="http://schemas.microsoft.com/office/2007/relationships/hdphoto" Target="../media/hdphoto28.wdp"/><Relationship Id="rId4" Type="http://schemas.openxmlformats.org/officeDocument/2006/relationships/image" Target="../media/image47.jpeg"/><Relationship Id="rId5" Type="http://schemas.microsoft.com/office/2007/relationships/hdphoto" Target="../media/hdphoto29.wdp"/><Relationship Id="rId6" Type="http://schemas.openxmlformats.org/officeDocument/2006/relationships/image" Target="../media/image48.jpeg"/><Relationship Id="rId7" Type="http://schemas.microsoft.com/office/2007/relationships/hdphoto" Target="../media/hdphoto30.wdp"/><Relationship Id="rId8" Type="http://schemas.openxmlformats.org/officeDocument/2006/relationships/image" Target="../media/image49.jpeg"/><Relationship Id="rId9" Type="http://schemas.microsoft.com/office/2007/relationships/hdphoto" Target="../media/hdphoto31.wdp"/><Relationship Id="rId10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4" Type="http://schemas.openxmlformats.org/officeDocument/2006/relationships/image" Target="../media/image5.jpeg"/><Relationship Id="rId5" Type="http://schemas.microsoft.com/office/2007/relationships/hdphoto" Target="../media/hdphoto8.wdp"/><Relationship Id="rId6" Type="http://schemas.openxmlformats.org/officeDocument/2006/relationships/image" Target="../media/image6.jpeg"/><Relationship Id="rId7" Type="http://schemas.microsoft.com/office/2007/relationships/hdphoto" Target="../media/hdphoto9.wdp"/><Relationship Id="rId8" Type="http://schemas.microsoft.com/office/2007/relationships/hdphoto" Target="../media/hdphoto10.wdp"/><Relationship Id="rId9" Type="http://schemas.microsoft.com/office/2007/relationships/hdphoto" Target="../media/hdphoto11.wdp"/><Relationship Id="rId10" Type="http://schemas.microsoft.com/office/2007/relationships/hdphoto" Target="../media/hdphoto1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Ecrire les chiffres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51" y="1142397"/>
            <a:ext cx="3648023" cy="197461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51" y="3117015"/>
            <a:ext cx="3648022" cy="18016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51" y="5031203"/>
            <a:ext cx="3648023" cy="1833308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6199977" y="169790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Ecrire les chiffres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Carré corné 7"/>
          <p:cNvSpPr/>
          <p:nvPr/>
        </p:nvSpPr>
        <p:spPr>
          <a:xfrm rot="314074">
            <a:off x="8529997" y="183893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45950" y="854278"/>
            <a:ext cx="1607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écrire les chiffres.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283" y="1142397"/>
            <a:ext cx="3648023" cy="197461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283" y="3117015"/>
            <a:ext cx="3648022" cy="18016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283" y="5031203"/>
            <a:ext cx="3648023" cy="1833308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5161365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839282" y="854278"/>
            <a:ext cx="16070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écrire les chiffres.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2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signes &lt; et &gt;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570320" y="672837"/>
            <a:ext cx="3599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utiliser les signes &lt; et &gt; pour comparer des nombres.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176" y="1163901"/>
            <a:ext cx="44076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grand côté du signe sert toujours à montrer le plus grand nombre. </a:t>
            </a:r>
          </a:p>
          <a:p>
            <a:endParaRPr lang="fr-FR" sz="1600" dirty="0" smtClean="0"/>
          </a:p>
          <a:p>
            <a:r>
              <a:rPr lang="fr-FR" sz="1600" dirty="0" smtClean="0"/>
              <a:t>La petite pointe sert toujours à montrer le plus petit nombre. 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					</a:t>
            </a:r>
            <a:r>
              <a:rPr lang="fr-FR" sz="2000" dirty="0" smtClean="0"/>
              <a:t>7  &gt;  5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On peut écrire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   4</a:t>
            </a:r>
            <a:r>
              <a:rPr lang="fr-FR" dirty="0" smtClean="0">
                <a:latin typeface="Script Ecole 2"/>
                <a:cs typeface="Script Ecole 2"/>
              </a:rPr>
              <a:t> &gt; 1    	        </a:t>
            </a:r>
            <a:r>
              <a:rPr lang="fr-FR" b="1" dirty="0" smtClean="0">
                <a:latin typeface="Script Ecole 2"/>
                <a:cs typeface="Script Ecole 2"/>
              </a:rPr>
              <a:t>5</a:t>
            </a:r>
            <a:r>
              <a:rPr lang="fr-FR" dirty="0" smtClean="0">
                <a:latin typeface="Script Ecole 2"/>
                <a:cs typeface="Script Ecole 2"/>
              </a:rPr>
              <a:t> &lt; </a:t>
            </a:r>
            <a:r>
              <a:rPr lang="fr-FR" b="1" dirty="0">
                <a:latin typeface="Script Ecole 2"/>
                <a:cs typeface="Script Ecole 2"/>
              </a:rPr>
              <a:t>8</a:t>
            </a:r>
            <a:r>
              <a:rPr lang="fr-FR" dirty="0" smtClean="0">
                <a:latin typeface="Script Ecole 2"/>
                <a:cs typeface="Script Ecole 2"/>
              </a:rPr>
              <a:t>		   </a:t>
            </a:r>
            <a:r>
              <a:rPr lang="fr-FR" b="1" dirty="0">
                <a:latin typeface="Script Ecole 2"/>
                <a:cs typeface="Script Ecole 2"/>
              </a:rPr>
              <a:t>6</a:t>
            </a:r>
            <a:r>
              <a:rPr lang="fr-FR" dirty="0" smtClean="0">
                <a:latin typeface="Script Ecole 2"/>
                <a:cs typeface="Script Ecole 2"/>
              </a:rPr>
              <a:t> = </a:t>
            </a:r>
            <a:r>
              <a:rPr lang="fr-FR" b="1" dirty="0" smtClean="0">
                <a:latin typeface="Script Ecole 2"/>
                <a:cs typeface="Script Ecole 2"/>
              </a:rPr>
              <a:t>6 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1726408" y="4066500"/>
            <a:ext cx="1291170" cy="504834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1699386" y="4571335"/>
            <a:ext cx="1286264" cy="643515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2" t="9913" r="37606" b="77434"/>
          <a:stretch/>
        </p:blipFill>
        <p:spPr>
          <a:xfrm rot="16200000">
            <a:off x="102517" y="4335279"/>
            <a:ext cx="821261" cy="364763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 flipV="1">
            <a:off x="293391" y="4066500"/>
            <a:ext cx="1152150" cy="54040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93391" y="4606901"/>
            <a:ext cx="1152149" cy="436192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r="56612" b="89750"/>
          <a:stretch/>
        </p:blipFill>
        <p:spPr>
          <a:xfrm rot="16200000">
            <a:off x="631735" y="4445658"/>
            <a:ext cx="540400" cy="29546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93" r="6753" b="43906"/>
          <a:stretch/>
        </p:blipFill>
        <p:spPr>
          <a:xfrm rot="16200000">
            <a:off x="2276888" y="4433028"/>
            <a:ext cx="1427340" cy="37477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76" r="40241" b="10219"/>
          <a:stretch/>
        </p:blipFill>
        <p:spPr>
          <a:xfrm rot="16200000">
            <a:off x="1960876" y="4457381"/>
            <a:ext cx="914739" cy="25668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2993171" y="4392014"/>
            <a:ext cx="1166424" cy="35864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3762213" y="4392014"/>
            <a:ext cx="1166424" cy="358641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 flipH="1">
            <a:off x="3403754" y="4097061"/>
            <a:ext cx="1172546" cy="0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817" y="1467872"/>
            <a:ext cx="651645" cy="441752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H="1" flipV="1">
            <a:off x="3403753" y="5043093"/>
            <a:ext cx="1172547" cy="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09" y="2520270"/>
            <a:ext cx="1296933" cy="112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à coins arrondis 41"/>
          <p:cNvSpPr/>
          <p:nvPr/>
        </p:nvSpPr>
        <p:spPr>
          <a:xfrm>
            <a:off x="6156597" y="15937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signes &lt; et &gt;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43" name="Carré corné 42"/>
          <p:cNvSpPr/>
          <p:nvPr/>
        </p:nvSpPr>
        <p:spPr>
          <a:xfrm rot="314074">
            <a:off x="8486617" y="17348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132389" y="93823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5634676" y="676627"/>
            <a:ext cx="3599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utiliser les signes &lt; et &gt; pour comparer des nombres.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273532" y="1167691"/>
            <a:ext cx="44076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grand côté du signe sert toujours à montrer le plus grand nombre. </a:t>
            </a:r>
          </a:p>
          <a:p>
            <a:endParaRPr lang="fr-FR" sz="1600" dirty="0" smtClean="0"/>
          </a:p>
          <a:p>
            <a:r>
              <a:rPr lang="fr-FR" sz="1600" dirty="0" smtClean="0"/>
              <a:t>La petite pointe sert toujours à montrer le plus petit nombre. 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					</a:t>
            </a:r>
            <a:r>
              <a:rPr lang="fr-FR" sz="2000" dirty="0" smtClean="0"/>
              <a:t>7  &gt;  5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On peut écrire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      4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dirty="0">
                <a:latin typeface="Script Ecole 2"/>
                <a:cs typeface="Script Ecole 2"/>
              </a:rPr>
              <a:t>&gt; 1    	        </a:t>
            </a:r>
            <a:r>
              <a:rPr lang="fr-FR" b="1" dirty="0">
                <a:latin typeface="Script Ecole 2"/>
                <a:cs typeface="Script Ecole 2"/>
              </a:rPr>
              <a:t>5</a:t>
            </a:r>
            <a:r>
              <a:rPr lang="fr-FR" dirty="0">
                <a:latin typeface="Script Ecole 2"/>
                <a:cs typeface="Script Ecole 2"/>
              </a:rPr>
              <a:t> &lt; </a:t>
            </a:r>
            <a:r>
              <a:rPr lang="fr-FR" b="1" dirty="0">
                <a:latin typeface="Script Ecole 2"/>
                <a:cs typeface="Script Ecole 2"/>
              </a:rPr>
              <a:t>8</a:t>
            </a:r>
            <a:r>
              <a:rPr lang="fr-FR" dirty="0">
                <a:latin typeface="Script Ecole 2"/>
                <a:cs typeface="Script Ecole 2"/>
              </a:rPr>
              <a:t>		   </a:t>
            </a:r>
            <a:r>
              <a:rPr lang="fr-FR" b="1" dirty="0">
                <a:latin typeface="Script Ecole 2"/>
                <a:cs typeface="Script Ecole 2"/>
              </a:rPr>
              <a:t>6</a:t>
            </a:r>
            <a:r>
              <a:rPr lang="fr-FR" dirty="0">
                <a:latin typeface="Script Ecole 2"/>
                <a:cs typeface="Script Ecole 2"/>
              </a:rPr>
              <a:t> = </a:t>
            </a:r>
            <a:r>
              <a:rPr lang="fr-FR" b="1" dirty="0">
                <a:latin typeface="Script Ecole 2"/>
                <a:cs typeface="Script Ecole 2"/>
              </a:rPr>
              <a:t>6 </a:t>
            </a:r>
          </a:p>
        </p:txBody>
      </p:sp>
      <p:cxnSp>
        <p:nvCxnSpPr>
          <p:cNvPr id="47" name="Connecteur droit 46"/>
          <p:cNvCxnSpPr/>
          <p:nvPr/>
        </p:nvCxnSpPr>
        <p:spPr>
          <a:xfrm flipH="1">
            <a:off x="6790764" y="4070290"/>
            <a:ext cx="1291170" cy="504834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6763742" y="4575125"/>
            <a:ext cx="1286264" cy="643515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2" t="9913" r="37606" b="77434"/>
          <a:stretch/>
        </p:blipFill>
        <p:spPr>
          <a:xfrm rot="16200000">
            <a:off x="5166873" y="4339069"/>
            <a:ext cx="821261" cy="364763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 flipH="1" flipV="1">
            <a:off x="5357747" y="4070290"/>
            <a:ext cx="1152150" cy="54040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5357747" y="4610691"/>
            <a:ext cx="1152149" cy="436192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r="56612" b="89750"/>
          <a:stretch/>
        </p:blipFill>
        <p:spPr>
          <a:xfrm rot="16200000">
            <a:off x="5696091" y="4449448"/>
            <a:ext cx="540400" cy="29546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93" r="6753" b="43906"/>
          <a:stretch/>
        </p:blipFill>
        <p:spPr>
          <a:xfrm rot="16200000">
            <a:off x="7341244" y="4436818"/>
            <a:ext cx="1427340" cy="37477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76" r="40241" b="10219"/>
          <a:stretch/>
        </p:blipFill>
        <p:spPr>
          <a:xfrm rot="16200000">
            <a:off x="7025232" y="4461171"/>
            <a:ext cx="914739" cy="25668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8057527" y="4395804"/>
            <a:ext cx="1166424" cy="35864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8826569" y="4395804"/>
            <a:ext cx="1166424" cy="358641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 flipH="1">
            <a:off x="8468110" y="4100851"/>
            <a:ext cx="1172546" cy="0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3173" y="1471662"/>
            <a:ext cx="651645" cy="441752"/>
          </a:xfrm>
          <a:prstGeom prst="rect">
            <a:avLst/>
          </a:prstGeom>
        </p:spPr>
      </p:pic>
      <p:cxnSp>
        <p:nvCxnSpPr>
          <p:cNvPr id="59" name="Connecteur droit 58"/>
          <p:cNvCxnSpPr/>
          <p:nvPr/>
        </p:nvCxnSpPr>
        <p:spPr>
          <a:xfrm flipH="1" flipV="1">
            <a:off x="8468109" y="5046883"/>
            <a:ext cx="1172547" cy="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365" y="2524060"/>
            <a:ext cx="1296933" cy="112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88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signes &lt; et &gt;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570320" y="672837"/>
            <a:ext cx="3599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utiliser les signes &lt; et &gt; pour comparer des nombres.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176" y="1163901"/>
            <a:ext cx="44076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grand côté du signe sert toujours à montrer le plus grand nombre. </a:t>
            </a:r>
          </a:p>
          <a:p>
            <a:endParaRPr lang="fr-FR" sz="1600" dirty="0" smtClean="0"/>
          </a:p>
          <a:p>
            <a:r>
              <a:rPr lang="fr-FR" sz="1600" dirty="0" smtClean="0"/>
              <a:t>La petite pointe sert toujours à montrer le plus petit nombre. 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					</a:t>
            </a:r>
            <a:r>
              <a:rPr lang="fr-FR" sz="2000" dirty="0" smtClean="0"/>
              <a:t>7  &gt;  5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On peut écrire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 4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is-IS" dirty="0">
                <a:latin typeface="Script Ecole 2"/>
                <a:cs typeface="Script Ecole 2"/>
              </a:rPr>
              <a:t>…….</a:t>
            </a:r>
            <a:r>
              <a:rPr lang="fr-FR" dirty="0">
                <a:latin typeface="Script Ecole 2"/>
                <a:cs typeface="Script Ecole 2"/>
              </a:rPr>
              <a:t> 1    		</a:t>
            </a:r>
            <a:r>
              <a:rPr lang="fr-FR" b="1" dirty="0">
                <a:latin typeface="Script Ecole 2"/>
                <a:cs typeface="Script Ecole 2"/>
              </a:rPr>
              <a:t>5</a:t>
            </a:r>
            <a:r>
              <a:rPr lang="fr-FR" dirty="0">
                <a:latin typeface="Script Ecole 2"/>
                <a:cs typeface="Script Ecole 2"/>
              </a:rPr>
              <a:t> </a:t>
            </a:r>
            <a:r>
              <a:rPr lang="is-IS" dirty="0">
                <a:latin typeface="Script Ecole 2"/>
                <a:cs typeface="Script Ecole 2"/>
              </a:rPr>
              <a:t>……</a:t>
            </a:r>
            <a:r>
              <a:rPr lang="fr-FR" dirty="0">
                <a:latin typeface="Script Ecole 2"/>
                <a:cs typeface="Script Ecole 2"/>
              </a:rPr>
              <a:t> </a:t>
            </a:r>
            <a:r>
              <a:rPr lang="fr-FR" b="1" dirty="0">
                <a:latin typeface="Script Ecole 2"/>
                <a:cs typeface="Script Ecole 2"/>
              </a:rPr>
              <a:t>8</a:t>
            </a:r>
            <a:r>
              <a:rPr lang="fr-FR" dirty="0">
                <a:latin typeface="Script Ecole 2"/>
                <a:cs typeface="Script Ecole 2"/>
              </a:rPr>
              <a:t>		   </a:t>
            </a:r>
            <a:r>
              <a:rPr lang="fr-FR" b="1" dirty="0">
                <a:latin typeface="Script Ecole 2"/>
                <a:cs typeface="Script Ecole 2"/>
              </a:rPr>
              <a:t>6</a:t>
            </a:r>
            <a:r>
              <a:rPr lang="fr-FR" dirty="0">
                <a:latin typeface="Script Ecole 2"/>
                <a:cs typeface="Script Ecole 2"/>
              </a:rPr>
              <a:t> </a:t>
            </a:r>
            <a:r>
              <a:rPr lang="is-IS" dirty="0">
                <a:latin typeface="Script Ecole 2"/>
                <a:cs typeface="Script Ecole 2"/>
              </a:rPr>
              <a:t>……</a:t>
            </a:r>
            <a:r>
              <a:rPr lang="fr-FR" dirty="0">
                <a:latin typeface="Script Ecole 2"/>
                <a:cs typeface="Script Ecole 2"/>
              </a:rPr>
              <a:t> </a:t>
            </a:r>
            <a:r>
              <a:rPr lang="fr-FR" b="1" dirty="0">
                <a:latin typeface="Script Ecole 2"/>
                <a:cs typeface="Script Ecole 2"/>
              </a:rPr>
              <a:t>6</a:t>
            </a:r>
          </a:p>
        </p:txBody>
      </p:sp>
      <p:cxnSp>
        <p:nvCxnSpPr>
          <p:cNvPr id="10" name="Connecteur droit 9"/>
          <p:cNvCxnSpPr/>
          <p:nvPr/>
        </p:nvCxnSpPr>
        <p:spPr>
          <a:xfrm flipH="1">
            <a:off x="1726408" y="4066500"/>
            <a:ext cx="1291170" cy="504834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1699386" y="4571335"/>
            <a:ext cx="1286264" cy="643515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2" t="9913" r="37606" b="77434"/>
          <a:stretch/>
        </p:blipFill>
        <p:spPr>
          <a:xfrm rot="16200000">
            <a:off x="102517" y="4335279"/>
            <a:ext cx="821261" cy="364763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H="1" flipV="1">
            <a:off x="293391" y="4066500"/>
            <a:ext cx="1152150" cy="54040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93391" y="4606901"/>
            <a:ext cx="1152149" cy="436192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r="56612" b="89750"/>
          <a:stretch/>
        </p:blipFill>
        <p:spPr>
          <a:xfrm rot="16200000">
            <a:off x="631735" y="4445658"/>
            <a:ext cx="540400" cy="29546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93" r="6753" b="43906"/>
          <a:stretch/>
        </p:blipFill>
        <p:spPr>
          <a:xfrm rot="16200000">
            <a:off x="2276888" y="4433028"/>
            <a:ext cx="1427340" cy="37477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76" r="40241" b="10219"/>
          <a:stretch/>
        </p:blipFill>
        <p:spPr>
          <a:xfrm rot="16200000">
            <a:off x="1960876" y="4457381"/>
            <a:ext cx="914739" cy="25668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2993171" y="4392014"/>
            <a:ext cx="1166424" cy="35864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3762213" y="4392014"/>
            <a:ext cx="1166424" cy="358641"/>
          </a:xfrm>
          <a:prstGeom prst="rect">
            <a:avLst/>
          </a:prstGeom>
        </p:spPr>
      </p:pic>
      <p:cxnSp>
        <p:nvCxnSpPr>
          <p:cNvPr id="33" name="Connecteur droit 32"/>
          <p:cNvCxnSpPr/>
          <p:nvPr/>
        </p:nvCxnSpPr>
        <p:spPr>
          <a:xfrm flipH="1">
            <a:off x="3403754" y="4097061"/>
            <a:ext cx="1172546" cy="0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817" y="1467872"/>
            <a:ext cx="651645" cy="441752"/>
          </a:xfrm>
          <a:prstGeom prst="rect">
            <a:avLst/>
          </a:prstGeom>
        </p:spPr>
      </p:pic>
      <p:cxnSp>
        <p:nvCxnSpPr>
          <p:cNvPr id="34" name="Connecteur droit 33"/>
          <p:cNvCxnSpPr/>
          <p:nvPr/>
        </p:nvCxnSpPr>
        <p:spPr>
          <a:xfrm flipH="1" flipV="1">
            <a:off x="3403753" y="5043093"/>
            <a:ext cx="1172547" cy="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09" y="2520270"/>
            <a:ext cx="1296933" cy="112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2" name="Rectangle à coins arrondis 41"/>
          <p:cNvSpPr/>
          <p:nvPr/>
        </p:nvSpPr>
        <p:spPr>
          <a:xfrm>
            <a:off x="6156597" y="15937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signes &lt; et &gt;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43" name="Carré corné 42"/>
          <p:cNvSpPr/>
          <p:nvPr/>
        </p:nvSpPr>
        <p:spPr>
          <a:xfrm rot="314074">
            <a:off x="8486617" y="17348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Rectangle à coins arrondis 43"/>
          <p:cNvSpPr/>
          <p:nvPr/>
        </p:nvSpPr>
        <p:spPr>
          <a:xfrm>
            <a:off x="5132389" y="93823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5634676" y="676627"/>
            <a:ext cx="3599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utiliser les signes &lt; et &gt; pour comparer des nombres.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273532" y="1167691"/>
            <a:ext cx="44076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grand côté du signe sert toujours à montrer le plus grand nombre. </a:t>
            </a:r>
          </a:p>
          <a:p>
            <a:endParaRPr lang="fr-FR" sz="1600" dirty="0" smtClean="0"/>
          </a:p>
          <a:p>
            <a:r>
              <a:rPr lang="fr-FR" sz="1600" dirty="0" smtClean="0"/>
              <a:t>La </a:t>
            </a:r>
            <a:r>
              <a:rPr lang="fr-FR" sz="1600" smtClean="0"/>
              <a:t>petite pointe </a:t>
            </a:r>
            <a:r>
              <a:rPr lang="fr-FR" sz="1600" dirty="0" smtClean="0"/>
              <a:t>sert toujours à montrer le plus petit nombre. </a:t>
            </a:r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					</a:t>
            </a:r>
            <a:r>
              <a:rPr lang="fr-FR" sz="2000" dirty="0" smtClean="0"/>
              <a:t>7  &gt;  5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On peut écrire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4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is-IS" dirty="0" smtClean="0">
                <a:latin typeface="Script Ecole 2"/>
                <a:cs typeface="Script Ecole 2"/>
              </a:rPr>
              <a:t>…….</a:t>
            </a:r>
            <a:r>
              <a:rPr lang="fr-FR" dirty="0" smtClean="0">
                <a:latin typeface="Script Ecole 2"/>
                <a:cs typeface="Script Ecole 2"/>
              </a:rPr>
              <a:t> 1    		</a:t>
            </a:r>
            <a:r>
              <a:rPr lang="fr-FR" b="1" dirty="0" smtClean="0">
                <a:latin typeface="Script Ecole 2"/>
                <a:cs typeface="Script Ecole 2"/>
              </a:rPr>
              <a:t>5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is-IS" dirty="0" smtClean="0">
                <a:latin typeface="Script Ecole 2"/>
                <a:cs typeface="Script Ecole 2"/>
              </a:rPr>
              <a:t>……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b="1" dirty="0">
                <a:latin typeface="Script Ecole 2"/>
                <a:cs typeface="Script Ecole 2"/>
              </a:rPr>
              <a:t>8</a:t>
            </a:r>
            <a:r>
              <a:rPr lang="fr-FR" dirty="0" smtClean="0">
                <a:latin typeface="Script Ecole 2"/>
                <a:cs typeface="Script Ecole 2"/>
              </a:rPr>
              <a:t>		   </a:t>
            </a:r>
            <a:r>
              <a:rPr lang="fr-FR" b="1" dirty="0">
                <a:latin typeface="Script Ecole 2"/>
                <a:cs typeface="Script Ecole 2"/>
              </a:rPr>
              <a:t>6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is-IS" dirty="0" smtClean="0">
                <a:latin typeface="Script Ecole 2"/>
                <a:cs typeface="Script Ecole 2"/>
              </a:rPr>
              <a:t>……</a:t>
            </a:r>
            <a:r>
              <a:rPr lang="fr-FR" dirty="0" smtClean="0">
                <a:latin typeface="Script Ecole 2"/>
                <a:cs typeface="Script Ecole 2"/>
              </a:rPr>
              <a:t> </a:t>
            </a:r>
            <a:r>
              <a:rPr lang="fr-FR" b="1" dirty="0" smtClean="0">
                <a:latin typeface="Script Ecole 2"/>
                <a:cs typeface="Script Ecole 2"/>
              </a:rPr>
              <a:t>6</a:t>
            </a:r>
          </a:p>
        </p:txBody>
      </p:sp>
      <p:cxnSp>
        <p:nvCxnSpPr>
          <p:cNvPr id="47" name="Connecteur droit 46"/>
          <p:cNvCxnSpPr/>
          <p:nvPr/>
        </p:nvCxnSpPr>
        <p:spPr>
          <a:xfrm flipH="1">
            <a:off x="6790764" y="4070290"/>
            <a:ext cx="1291170" cy="504834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H="1" flipV="1">
            <a:off x="6763742" y="4575125"/>
            <a:ext cx="1286264" cy="643515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42" t="9913" r="37606" b="77434"/>
          <a:stretch/>
        </p:blipFill>
        <p:spPr>
          <a:xfrm rot="16200000">
            <a:off x="5166873" y="4339069"/>
            <a:ext cx="821261" cy="364763"/>
          </a:xfrm>
          <a:prstGeom prst="rect">
            <a:avLst/>
          </a:prstGeom>
        </p:spPr>
      </p:pic>
      <p:cxnSp>
        <p:nvCxnSpPr>
          <p:cNvPr id="50" name="Connecteur droit 49"/>
          <p:cNvCxnSpPr/>
          <p:nvPr/>
        </p:nvCxnSpPr>
        <p:spPr>
          <a:xfrm flipH="1" flipV="1">
            <a:off x="5357747" y="4070290"/>
            <a:ext cx="1152150" cy="54040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5357747" y="4610691"/>
            <a:ext cx="1152149" cy="436192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83" r="56612" b="89750"/>
          <a:stretch/>
        </p:blipFill>
        <p:spPr>
          <a:xfrm rot="16200000">
            <a:off x="5696091" y="4449448"/>
            <a:ext cx="540400" cy="295465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93" r="6753" b="43906"/>
          <a:stretch/>
        </p:blipFill>
        <p:spPr>
          <a:xfrm rot="16200000">
            <a:off x="7341244" y="4436818"/>
            <a:ext cx="1427340" cy="37477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876" r="40241" b="10219"/>
          <a:stretch/>
        </p:blipFill>
        <p:spPr>
          <a:xfrm rot="16200000">
            <a:off x="7025232" y="4461171"/>
            <a:ext cx="914739" cy="25668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8057527" y="4395804"/>
            <a:ext cx="1166424" cy="35864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35" r="23799" b="67123"/>
          <a:stretch/>
        </p:blipFill>
        <p:spPr>
          <a:xfrm rot="16200000">
            <a:off x="8826569" y="4395804"/>
            <a:ext cx="1166424" cy="358641"/>
          </a:xfrm>
          <a:prstGeom prst="rect">
            <a:avLst/>
          </a:prstGeom>
        </p:spPr>
      </p:pic>
      <p:cxnSp>
        <p:nvCxnSpPr>
          <p:cNvPr id="57" name="Connecteur droit 56"/>
          <p:cNvCxnSpPr/>
          <p:nvPr/>
        </p:nvCxnSpPr>
        <p:spPr>
          <a:xfrm flipH="1">
            <a:off x="8468110" y="4100851"/>
            <a:ext cx="1172546" cy="0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3173" y="1471662"/>
            <a:ext cx="651645" cy="441752"/>
          </a:xfrm>
          <a:prstGeom prst="rect">
            <a:avLst/>
          </a:prstGeom>
        </p:spPr>
      </p:pic>
      <p:cxnSp>
        <p:nvCxnSpPr>
          <p:cNvPr id="59" name="Connecteur droit 58"/>
          <p:cNvCxnSpPr/>
          <p:nvPr/>
        </p:nvCxnSpPr>
        <p:spPr>
          <a:xfrm flipH="1" flipV="1">
            <a:off x="8468109" y="5046883"/>
            <a:ext cx="1172547" cy="1"/>
          </a:xfrm>
          <a:prstGeom prst="line">
            <a:avLst/>
          </a:prstGeom>
          <a:ln w="381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365" y="2524060"/>
            <a:ext cx="1296933" cy="112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097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07" y="1568824"/>
            <a:ext cx="2193647" cy="537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344707" y="2841812"/>
            <a:ext cx="2193647" cy="1192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344707" y="4769224"/>
            <a:ext cx="2193647" cy="1102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Ranger des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3529" y="922700"/>
            <a:ext cx="4138706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</a:t>
            </a:r>
            <a:r>
              <a:rPr lang="fr-FR" sz="1600" b="1" dirty="0" smtClean="0"/>
              <a:t>ranger des nombres </a:t>
            </a:r>
            <a:r>
              <a:rPr lang="fr-FR" sz="1600" dirty="0" smtClean="0"/>
              <a:t>du plus petit au plus grand (ordre croissant      ) : </a:t>
            </a:r>
          </a:p>
          <a:p>
            <a:endParaRPr lang="fr-FR" sz="1600" dirty="0" smtClean="0"/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5     9     2     4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Je cherche le </a:t>
            </a:r>
            <a:r>
              <a:rPr lang="fr-FR" sz="1600" b="1" dirty="0" smtClean="0"/>
              <a:t>plus petit </a:t>
            </a:r>
            <a:r>
              <a:rPr lang="fr-FR" sz="1600" dirty="0" smtClean="0"/>
              <a:t>nombre, je l’écris. Je peux le barrer pour ne pas le réutiliser.</a:t>
            </a:r>
          </a:p>
          <a:p>
            <a:r>
              <a:rPr lang="fr-FR" sz="1600" dirty="0" smtClean="0"/>
              <a:t> </a:t>
            </a:r>
            <a:endParaRPr lang="fr-FR" sz="2000" b="1" dirty="0" smtClean="0"/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5     9     </a:t>
            </a:r>
            <a:r>
              <a:rPr lang="fr-FR" sz="2000" b="1" strike="sngStrike" dirty="0">
                <a:latin typeface="Script Ecole 2"/>
                <a:cs typeface="Script Ecole 2"/>
              </a:rPr>
              <a:t>2</a:t>
            </a:r>
            <a:r>
              <a:rPr lang="fr-FR" sz="2000" b="1" dirty="0">
                <a:latin typeface="Script Ecole 2"/>
                <a:cs typeface="Script Ecole 2"/>
              </a:rPr>
              <a:t>     </a:t>
            </a:r>
            <a:r>
              <a:rPr lang="fr-FR" sz="2000" b="1" dirty="0" smtClean="0">
                <a:latin typeface="Script Ecole 2"/>
                <a:cs typeface="Script Ecole 2"/>
              </a:rPr>
              <a:t>4</a:t>
            </a:r>
          </a:p>
          <a:p>
            <a:pPr marL="342900" indent="-342900" algn="ctr">
              <a:buAutoNum type="arabicPlain" startAt="5"/>
            </a:pPr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2  &lt; </a:t>
            </a:r>
            <a:r>
              <a:rPr lang="is-IS" sz="2000" b="1" dirty="0" smtClean="0">
                <a:latin typeface="Script Ecole 2"/>
                <a:cs typeface="Script Ecole 2"/>
              </a:rPr>
              <a:t>….</a:t>
            </a:r>
            <a:r>
              <a:rPr lang="fr-FR" sz="2000" b="1" dirty="0" smtClean="0">
                <a:latin typeface="Script Ecole 2"/>
                <a:cs typeface="Script Ecole 2"/>
              </a:rPr>
              <a:t> </a:t>
            </a:r>
            <a:r>
              <a:rPr lang="fr-FR" sz="2000" b="1" dirty="0">
                <a:latin typeface="Script Ecole 2"/>
                <a:cs typeface="Script Ecole 2"/>
              </a:rPr>
              <a:t>&lt; </a:t>
            </a:r>
            <a:r>
              <a:rPr lang="is-IS" sz="2000" b="1" dirty="0">
                <a:latin typeface="Script Ecole 2"/>
                <a:cs typeface="Script Ecole 2"/>
              </a:rPr>
              <a:t>…</a:t>
            </a:r>
            <a:r>
              <a:rPr lang="is-IS" sz="2000" b="1" dirty="0" smtClean="0">
                <a:latin typeface="Script Ecole 2"/>
                <a:cs typeface="Script Ecole 2"/>
              </a:rPr>
              <a:t>. </a:t>
            </a:r>
            <a:r>
              <a:rPr lang="is-IS" sz="2000" b="1" dirty="0">
                <a:latin typeface="Script Ecole 2"/>
                <a:cs typeface="Script Ecole 2"/>
              </a:rPr>
              <a:t>&lt;….</a:t>
            </a:r>
            <a:endParaRPr lang="fr-FR" sz="2000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sz="1600" dirty="0" smtClean="0"/>
              <a:t>2. Je cherche le </a:t>
            </a:r>
            <a:r>
              <a:rPr lang="fr-FR" sz="1600" b="1" dirty="0" smtClean="0"/>
              <a:t>plus petit </a:t>
            </a:r>
            <a:r>
              <a:rPr lang="fr-FR" sz="1600" dirty="0" smtClean="0"/>
              <a:t>nombre dans les nombres qui restent, et je continue ainsi : </a:t>
            </a:r>
          </a:p>
          <a:p>
            <a:endParaRPr lang="fr-FR" sz="1600" dirty="0" smtClean="0"/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5     9     </a:t>
            </a:r>
            <a:r>
              <a:rPr lang="fr-FR" sz="2000" b="1" strike="sngStrike" dirty="0">
                <a:latin typeface="Script Ecole 2"/>
                <a:cs typeface="Script Ecole 2"/>
              </a:rPr>
              <a:t>2</a:t>
            </a:r>
            <a:r>
              <a:rPr lang="fr-FR" sz="2000" b="1" dirty="0">
                <a:latin typeface="Script Ecole 2"/>
                <a:cs typeface="Script Ecole 2"/>
              </a:rPr>
              <a:t>     </a:t>
            </a:r>
            <a:r>
              <a:rPr lang="fr-FR" sz="2000" b="1" strike="sngStrike" dirty="0">
                <a:latin typeface="Script Ecole 2"/>
                <a:cs typeface="Script Ecole 2"/>
              </a:rPr>
              <a:t>4</a:t>
            </a:r>
          </a:p>
          <a:p>
            <a:pPr marL="342900" indent="-342900" algn="ctr">
              <a:buAutoNum type="arabicPlain" startAt="5"/>
            </a:pPr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2  &lt;  4  &lt; </a:t>
            </a:r>
            <a:r>
              <a:rPr lang="is-IS" sz="2000" b="1" dirty="0" smtClean="0">
                <a:latin typeface="Script Ecole 2"/>
                <a:cs typeface="Script Ecole 2"/>
              </a:rPr>
              <a:t>…. &lt;…..</a:t>
            </a:r>
            <a:endParaRPr lang="fr-FR" sz="2000" b="1" dirty="0">
              <a:latin typeface="Script Ecole 2"/>
              <a:cs typeface="Script Ecole 2"/>
            </a:endParaRPr>
          </a:p>
          <a:p>
            <a:endParaRPr lang="fr-FR" sz="1600" dirty="0" smtClean="0"/>
          </a:p>
          <a:p>
            <a:r>
              <a:rPr lang="fr-FR" sz="1600" dirty="0" smtClean="0"/>
              <a:t>Pour ranger du plus grand au plus petit, je fais pareil en cherchant le plus grand. </a:t>
            </a:r>
          </a:p>
          <a:p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3339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ranger des nombres du plus petit au plus grand.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437768" y="1568824"/>
            <a:ext cx="2193647" cy="537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6437768" y="2841812"/>
            <a:ext cx="2193647" cy="1192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6437768" y="4769224"/>
            <a:ext cx="2193647" cy="1102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6185302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Ranger des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43" name="Carré corné 42"/>
          <p:cNvSpPr/>
          <p:nvPr/>
        </p:nvSpPr>
        <p:spPr>
          <a:xfrm rot="314074">
            <a:off x="8515322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466590" y="922700"/>
            <a:ext cx="4138706" cy="594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ranger des nombres du plus petit au plus grand (ordre croissant     ) : </a:t>
            </a:r>
          </a:p>
          <a:p>
            <a:endParaRPr lang="fr-FR" sz="1600" dirty="0" smtClean="0"/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5     9     2     4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Je cherche le plus petit nombre, je l’écris. Je peux le barrer pour ne pas le réutiliser.</a:t>
            </a:r>
          </a:p>
          <a:p>
            <a:r>
              <a:rPr lang="fr-FR" sz="1600" dirty="0" smtClean="0"/>
              <a:t> </a:t>
            </a:r>
            <a:endParaRPr lang="fr-FR" sz="2000" b="1" dirty="0" smtClean="0"/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5     9     </a:t>
            </a:r>
            <a:r>
              <a:rPr lang="fr-FR" sz="2000" b="1" strike="sngStrike" dirty="0">
                <a:latin typeface="Script Ecole 2"/>
                <a:cs typeface="Script Ecole 2"/>
              </a:rPr>
              <a:t>2</a:t>
            </a:r>
            <a:r>
              <a:rPr lang="fr-FR" sz="2000" b="1" dirty="0">
                <a:latin typeface="Script Ecole 2"/>
                <a:cs typeface="Script Ecole 2"/>
              </a:rPr>
              <a:t>     </a:t>
            </a:r>
            <a:r>
              <a:rPr lang="fr-FR" sz="2000" b="1" dirty="0" smtClean="0">
                <a:latin typeface="Script Ecole 2"/>
                <a:cs typeface="Script Ecole 2"/>
              </a:rPr>
              <a:t>4</a:t>
            </a:r>
          </a:p>
          <a:p>
            <a:pPr marL="342900" indent="-342900" algn="ctr">
              <a:buAutoNum type="arabicPlain" startAt="5"/>
            </a:pPr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2  &lt; </a:t>
            </a:r>
            <a:r>
              <a:rPr lang="is-IS" sz="2000" b="1" dirty="0" smtClean="0">
                <a:latin typeface="Script Ecole 2"/>
                <a:cs typeface="Script Ecole 2"/>
              </a:rPr>
              <a:t>….</a:t>
            </a:r>
            <a:r>
              <a:rPr lang="fr-FR" sz="2000" b="1" dirty="0" smtClean="0">
                <a:latin typeface="Script Ecole 2"/>
                <a:cs typeface="Script Ecole 2"/>
              </a:rPr>
              <a:t> </a:t>
            </a:r>
            <a:r>
              <a:rPr lang="fr-FR" sz="2000" b="1" dirty="0">
                <a:latin typeface="Script Ecole 2"/>
                <a:cs typeface="Script Ecole 2"/>
              </a:rPr>
              <a:t>&lt; </a:t>
            </a:r>
            <a:r>
              <a:rPr lang="is-IS" sz="2000" b="1" dirty="0">
                <a:latin typeface="Script Ecole 2"/>
                <a:cs typeface="Script Ecole 2"/>
              </a:rPr>
              <a:t>…</a:t>
            </a:r>
            <a:r>
              <a:rPr lang="is-IS" sz="2000" b="1" dirty="0" smtClean="0">
                <a:latin typeface="Script Ecole 2"/>
                <a:cs typeface="Script Ecole 2"/>
              </a:rPr>
              <a:t>. </a:t>
            </a:r>
            <a:r>
              <a:rPr lang="is-IS" sz="2000" b="1" dirty="0">
                <a:latin typeface="Script Ecole 2"/>
                <a:cs typeface="Script Ecole 2"/>
              </a:rPr>
              <a:t>&lt;….</a:t>
            </a:r>
            <a:endParaRPr lang="fr-FR" sz="2000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sz="1600" dirty="0" smtClean="0"/>
              <a:t>2. Je cherche le plus petit nombre dans les nombres qui restent, et je continue ainsi : </a:t>
            </a:r>
          </a:p>
          <a:p>
            <a:endParaRPr lang="fr-FR" sz="1600" dirty="0" smtClean="0"/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5     9     </a:t>
            </a:r>
            <a:r>
              <a:rPr lang="fr-FR" sz="2000" b="1" strike="sngStrike" dirty="0">
                <a:latin typeface="Script Ecole 2"/>
                <a:cs typeface="Script Ecole 2"/>
              </a:rPr>
              <a:t>2</a:t>
            </a:r>
            <a:r>
              <a:rPr lang="fr-FR" sz="2000" b="1" dirty="0">
                <a:latin typeface="Script Ecole 2"/>
                <a:cs typeface="Script Ecole 2"/>
              </a:rPr>
              <a:t>     </a:t>
            </a:r>
            <a:r>
              <a:rPr lang="fr-FR" sz="2000" b="1" strike="sngStrike" dirty="0">
                <a:latin typeface="Script Ecole 2"/>
                <a:cs typeface="Script Ecole 2"/>
              </a:rPr>
              <a:t>4</a:t>
            </a:r>
          </a:p>
          <a:p>
            <a:pPr marL="342900" indent="-342900" algn="ctr">
              <a:buAutoNum type="arabicPlain" startAt="5"/>
            </a:pPr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2  &lt;  4  &lt; </a:t>
            </a:r>
            <a:r>
              <a:rPr lang="is-IS" sz="2000" b="1" dirty="0" smtClean="0">
                <a:latin typeface="Script Ecole 2"/>
                <a:cs typeface="Script Ecole 2"/>
              </a:rPr>
              <a:t>…. &lt;…..</a:t>
            </a:r>
            <a:endParaRPr lang="fr-FR" sz="2000" b="1" dirty="0">
              <a:latin typeface="Script Ecole 2"/>
              <a:cs typeface="Script Ecole 2"/>
            </a:endParaRPr>
          </a:p>
          <a:p>
            <a:endParaRPr lang="fr-FR" sz="1600" dirty="0" smtClean="0"/>
          </a:p>
          <a:p>
            <a:r>
              <a:rPr lang="fr-FR" sz="1600" dirty="0" smtClean="0"/>
              <a:t>Pour ranger du plus grand au plus petit, je fais pareil en cherchant le plus grand. </a:t>
            </a:r>
          </a:p>
          <a:p>
            <a:endParaRPr lang="fr-FR" sz="1600" dirty="0"/>
          </a:p>
        </p:txBody>
      </p:sp>
      <p:sp>
        <p:nvSpPr>
          <p:cNvPr id="45" name="Rectangle à coins arrondis 44"/>
          <p:cNvSpPr/>
          <p:nvPr/>
        </p:nvSpPr>
        <p:spPr>
          <a:xfrm>
            <a:off x="5161094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5839011" y="672837"/>
            <a:ext cx="3339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ranger des nombres du plus petit au plus grand.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98324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83" y="1254447"/>
            <a:ext cx="347638" cy="22066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" b="98324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096" y="1254447"/>
            <a:ext cx="347638" cy="2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système décimal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814" y="1149733"/>
            <a:ext cx="44150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Quand on compte, on fait des </a:t>
            </a:r>
            <a:r>
              <a:rPr lang="fr-FR" sz="1600" b="1" dirty="0" smtClean="0"/>
              <a:t>groupes de 10 </a:t>
            </a:r>
            <a:r>
              <a:rPr lang="fr-FR" sz="1600" dirty="0" smtClean="0"/>
              <a:t>: </a:t>
            </a:r>
            <a:endParaRPr lang="fr-FR" sz="2000" dirty="0" smtClean="0"/>
          </a:p>
          <a:p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2276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les unités de numération.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013794"/>
              </p:ext>
            </p:extLst>
          </p:nvPr>
        </p:nvGraphicFramePr>
        <p:xfrm>
          <a:off x="200814" y="1783924"/>
          <a:ext cx="4415100" cy="2005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75"/>
                <a:gridCol w="1103775"/>
                <a:gridCol w="1103775"/>
                <a:gridCol w="1103775"/>
              </a:tblGrid>
              <a:tr h="36839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Mille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Cent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Dix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Unité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1000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100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10</a:t>
                      </a:r>
                      <a:endParaRPr lang="fr-FR" sz="1600" b="1" dirty="0">
                        <a:solidFill>
                          <a:srgbClr val="0000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1249713"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1445176" y="2722383"/>
            <a:ext cx="800111" cy="846161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200814" y="2650958"/>
            <a:ext cx="1042120" cy="113875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2874924" y="2717906"/>
            <a:ext cx="173960" cy="864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3969968" y="2783250"/>
            <a:ext cx="160861" cy="17109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2697728" y="4042589"/>
            <a:ext cx="173960" cy="864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1876853" y="5344262"/>
            <a:ext cx="173960" cy="864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1788819" y="4474589"/>
            <a:ext cx="160861" cy="17109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2700984" y="5377042"/>
            <a:ext cx="800111" cy="846161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048378" y="4212083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089593" y="5493672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6168408" y="127676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système décimal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48" name="Carré corné 47"/>
          <p:cNvSpPr/>
          <p:nvPr/>
        </p:nvSpPr>
        <p:spPr>
          <a:xfrm rot="314074">
            <a:off x="8498428" y="141779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276981" y="1149734"/>
            <a:ext cx="44150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Quand on compte, on fait des </a:t>
            </a:r>
            <a:r>
              <a:rPr lang="fr-FR" sz="1600" b="1" dirty="0" smtClean="0"/>
              <a:t>groupes de 10 </a:t>
            </a:r>
            <a:r>
              <a:rPr lang="fr-FR" sz="1600" dirty="0" smtClean="0"/>
              <a:t>: </a:t>
            </a:r>
            <a:endParaRPr lang="fr-FR" sz="2000" dirty="0" smtClean="0"/>
          </a:p>
          <a:p>
            <a:endParaRPr lang="fr-FR" sz="16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5144200" y="934448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5822117" y="672838"/>
            <a:ext cx="2276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les unités de numération.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89655"/>
              </p:ext>
            </p:extLst>
          </p:nvPr>
        </p:nvGraphicFramePr>
        <p:xfrm>
          <a:off x="5276981" y="1783925"/>
          <a:ext cx="4415100" cy="2005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75"/>
                <a:gridCol w="1103775"/>
                <a:gridCol w="1103775"/>
                <a:gridCol w="1103775"/>
              </a:tblGrid>
              <a:tr h="36839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Mille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Cent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Dix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Unité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1000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100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10</a:t>
                      </a:r>
                      <a:endParaRPr lang="fr-FR" sz="1600" b="1" dirty="0">
                        <a:solidFill>
                          <a:srgbClr val="0000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1249713"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6521343" y="2722384"/>
            <a:ext cx="800111" cy="846161"/>
          </a:xfrm>
          <a:prstGeom prst="rect">
            <a:avLst/>
          </a:prstGeom>
        </p:spPr>
      </p:pic>
      <p:pic>
        <p:nvPicPr>
          <p:cNvPr id="66" name="Image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5276981" y="2650959"/>
            <a:ext cx="1042120" cy="1138755"/>
          </a:xfrm>
          <a:prstGeom prst="rect">
            <a:avLst/>
          </a:prstGeom>
        </p:spPr>
      </p:pic>
      <p:pic>
        <p:nvPicPr>
          <p:cNvPr id="67" name="Imag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7951091" y="2717907"/>
            <a:ext cx="173960" cy="864000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9046135" y="2783251"/>
            <a:ext cx="160861" cy="171090"/>
          </a:xfrm>
          <a:prstGeom prst="rect">
            <a:avLst/>
          </a:prstGeom>
        </p:spPr>
      </p:pic>
      <p:pic>
        <p:nvPicPr>
          <p:cNvPr id="69" name="Imag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7773895" y="4042590"/>
            <a:ext cx="173960" cy="8640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6953020" y="5344263"/>
            <a:ext cx="173960" cy="864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6864986" y="4474590"/>
            <a:ext cx="160861" cy="17109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7777151" y="5377043"/>
            <a:ext cx="800111" cy="846161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6124545" y="4212084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165760" y="5493673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342183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système décimal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814" y="1149733"/>
            <a:ext cx="44150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Quand on compte, on fait des </a:t>
            </a:r>
            <a:r>
              <a:rPr lang="fr-FR" sz="1600" b="1" dirty="0" smtClean="0"/>
              <a:t>groupes de 10 </a:t>
            </a:r>
            <a:r>
              <a:rPr lang="fr-FR" sz="1600" dirty="0" smtClean="0"/>
              <a:t>: </a:t>
            </a:r>
            <a:endParaRPr lang="fr-FR" sz="2000" dirty="0" smtClean="0"/>
          </a:p>
          <a:p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2276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les unités de numération.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5988"/>
              </p:ext>
            </p:extLst>
          </p:nvPr>
        </p:nvGraphicFramePr>
        <p:xfrm>
          <a:off x="200814" y="1783924"/>
          <a:ext cx="4415100" cy="2005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75"/>
                <a:gridCol w="1103775"/>
                <a:gridCol w="1103775"/>
                <a:gridCol w="1103775"/>
              </a:tblGrid>
              <a:tr h="36839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Mille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Cent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Dix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Unité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1000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100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10</a:t>
                      </a:r>
                      <a:endParaRPr lang="fr-FR" sz="1600" b="1" dirty="0">
                        <a:solidFill>
                          <a:srgbClr val="0000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1249713"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1876853" y="5344262"/>
            <a:ext cx="173960" cy="864000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1788819" y="4474589"/>
            <a:ext cx="160861" cy="171090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1048378" y="4212083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089593" y="5493672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6168408" y="127676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système décimal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48" name="Carré corné 47"/>
          <p:cNvSpPr/>
          <p:nvPr/>
        </p:nvSpPr>
        <p:spPr>
          <a:xfrm rot="314074">
            <a:off x="8498428" y="141779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276981" y="1149734"/>
            <a:ext cx="44150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Quand on compte, on fait des </a:t>
            </a:r>
            <a:r>
              <a:rPr lang="fr-FR" sz="1600" b="1" dirty="0" smtClean="0"/>
              <a:t>groupes de 10 </a:t>
            </a:r>
            <a:r>
              <a:rPr lang="fr-FR" sz="1600" dirty="0" smtClean="0"/>
              <a:t>: </a:t>
            </a:r>
            <a:endParaRPr lang="fr-FR" sz="2000" dirty="0" smtClean="0"/>
          </a:p>
          <a:p>
            <a:endParaRPr lang="fr-FR" sz="1600" dirty="0"/>
          </a:p>
        </p:txBody>
      </p:sp>
      <p:sp>
        <p:nvSpPr>
          <p:cNvPr id="50" name="Rectangle à coins arrondis 49"/>
          <p:cNvSpPr/>
          <p:nvPr/>
        </p:nvSpPr>
        <p:spPr>
          <a:xfrm>
            <a:off x="5144200" y="934448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5822117" y="672838"/>
            <a:ext cx="22763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les unités de numération.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3" name="Tableau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762274"/>
              </p:ext>
            </p:extLst>
          </p:nvPr>
        </p:nvGraphicFramePr>
        <p:xfrm>
          <a:off x="5276981" y="1783925"/>
          <a:ext cx="4415100" cy="2005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75"/>
                <a:gridCol w="1103775"/>
                <a:gridCol w="1103775"/>
                <a:gridCol w="1103775"/>
              </a:tblGrid>
              <a:tr h="36839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Mille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Cent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Dix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Script Ecole 2"/>
                          <a:cs typeface="Script Ecole 2"/>
                        </a:rPr>
                        <a:t>Unité</a:t>
                      </a:r>
                      <a:endParaRPr lang="fr-FR" sz="1600" b="1" dirty="0"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38768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1000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FF0000"/>
                          </a:solidFill>
                          <a:latin typeface="Script Ecole 2"/>
                          <a:cs typeface="Script Ecole 2"/>
                        </a:rPr>
                        <a:t>100</a:t>
                      </a:r>
                      <a:endParaRPr lang="fr-FR" sz="1600" b="1" dirty="0">
                        <a:solidFill>
                          <a:srgbClr val="FF0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00FF"/>
                          </a:solidFill>
                          <a:latin typeface="Script Ecole 2"/>
                          <a:cs typeface="Script Ecole 2"/>
                        </a:rPr>
                        <a:t>10</a:t>
                      </a:r>
                      <a:endParaRPr lang="fr-FR" sz="1600" b="1" dirty="0">
                        <a:solidFill>
                          <a:srgbClr val="0000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600" b="1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/>
                </a:tc>
              </a:tr>
              <a:tr h="1249713"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7" name="Imag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6953020" y="5344263"/>
            <a:ext cx="173960" cy="8640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6864986" y="4474590"/>
            <a:ext cx="160861" cy="171090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6124545" y="4212084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6165760" y="5493673"/>
            <a:ext cx="1551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Script Ecole 2"/>
                <a:cs typeface="Script Ecole 2"/>
              </a:rPr>
              <a:t>10      =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47450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1284315" y="215131"/>
            <a:ext cx="800111" cy="8461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39953" y="143706"/>
            <a:ext cx="1042120" cy="113875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364049" y="197292"/>
            <a:ext cx="173960" cy="864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3792824" y="368382"/>
            <a:ext cx="160861" cy="17109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190089" y="215131"/>
            <a:ext cx="173960" cy="864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2221864" y="215131"/>
            <a:ext cx="800111" cy="84616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1284315" y="1767621"/>
            <a:ext cx="800111" cy="84616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39953" y="1696196"/>
            <a:ext cx="1042120" cy="113875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364049" y="1749782"/>
            <a:ext cx="173960" cy="864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3792824" y="1920872"/>
            <a:ext cx="160861" cy="17109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190089" y="1767621"/>
            <a:ext cx="173960" cy="8640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2221864" y="1767621"/>
            <a:ext cx="800111" cy="84616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1284315" y="3574714"/>
            <a:ext cx="800111" cy="846161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39953" y="3503289"/>
            <a:ext cx="1042120" cy="11387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364049" y="3556875"/>
            <a:ext cx="173960" cy="86400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3792824" y="3727965"/>
            <a:ext cx="160861" cy="171090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190089" y="3574714"/>
            <a:ext cx="173960" cy="8640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2221864" y="3574714"/>
            <a:ext cx="800111" cy="84616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1284315" y="5414368"/>
            <a:ext cx="800111" cy="8461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39953" y="5342943"/>
            <a:ext cx="1042120" cy="113875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364049" y="5396529"/>
            <a:ext cx="173960" cy="86400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3792824" y="5567619"/>
            <a:ext cx="160861" cy="17109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3190089" y="5414368"/>
            <a:ext cx="173960" cy="864000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2221864" y="5414368"/>
            <a:ext cx="800111" cy="846161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6842579" y="146362"/>
            <a:ext cx="800111" cy="84616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5598217" y="74937"/>
            <a:ext cx="1042120" cy="113875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922313" y="128523"/>
            <a:ext cx="173960" cy="8640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9351088" y="299613"/>
            <a:ext cx="160861" cy="171090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748353" y="146362"/>
            <a:ext cx="173960" cy="8640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7780128" y="146362"/>
            <a:ext cx="800111" cy="846161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6842579" y="1848457"/>
            <a:ext cx="800111" cy="846161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5598217" y="1777032"/>
            <a:ext cx="1042120" cy="113875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922313" y="1830618"/>
            <a:ext cx="173960" cy="86400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9351088" y="2001708"/>
            <a:ext cx="160861" cy="17109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748353" y="1848457"/>
            <a:ext cx="173960" cy="864000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7780128" y="1848457"/>
            <a:ext cx="800111" cy="846161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6842579" y="3584640"/>
            <a:ext cx="800111" cy="846161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5598217" y="3513215"/>
            <a:ext cx="1042120" cy="1138755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922313" y="3566801"/>
            <a:ext cx="173960" cy="864000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9351088" y="3737891"/>
            <a:ext cx="160861" cy="17109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748353" y="3584640"/>
            <a:ext cx="173960" cy="86400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7780128" y="3584640"/>
            <a:ext cx="800111" cy="846161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6842579" y="5462644"/>
            <a:ext cx="800111" cy="846161"/>
          </a:xfrm>
          <a:prstGeom prst="rect">
            <a:avLst/>
          </a:prstGeom>
        </p:spPr>
      </p:pic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468" r="62375"/>
          <a:stretch/>
        </p:blipFill>
        <p:spPr>
          <a:xfrm>
            <a:off x="5598217" y="5391219"/>
            <a:ext cx="1042120" cy="1138755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922313" y="5444805"/>
            <a:ext cx="173960" cy="86400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854" t="10172" r="2260" b="77752"/>
          <a:stretch/>
        </p:blipFill>
        <p:spPr>
          <a:xfrm>
            <a:off x="9351088" y="5615895"/>
            <a:ext cx="160861" cy="171090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55" t="7232" r="14798" b="24136"/>
          <a:stretch/>
        </p:blipFill>
        <p:spPr>
          <a:xfrm>
            <a:off x="8748353" y="5462644"/>
            <a:ext cx="173960" cy="8640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453" t="9258" r="28992" b="23031"/>
          <a:stretch/>
        </p:blipFill>
        <p:spPr>
          <a:xfrm>
            <a:off x="7780128" y="5462644"/>
            <a:ext cx="800111" cy="84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8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Additionner des petits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355" y="1070157"/>
            <a:ext cx="441509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additionner 2 nombres (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+ 2</a:t>
            </a:r>
            <a:r>
              <a:rPr lang="fr-FR" sz="1600" dirty="0" smtClean="0"/>
              <a:t>), je peux : 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utiliser mes </a:t>
            </a:r>
            <a:r>
              <a:rPr lang="fr-FR" sz="1600" b="1" dirty="0" smtClean="0"/>
              <a:t>doigts</a:t>
            </a:r>
            <a:r>
              <a:rPr lang="fr-FR" sz="1600" dirty="0" smtClean="0"/>
              <a:t> 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mettre un nombre dans ma </a:t>
            </a:r>
            <a:r>
              <a:rPr lang="fr-FR" sz="1600" b="1" dirty="0" smtClean="0"/>
              <a:t>tête</a:t>
            </a:r>
            <a:r>
              <a:rPr lang="fr-FR" sz="1600" dirty="0" smtClean="0"/>
              <a:t> et l’autre sur mes </a:t>
            </a:r>
            <a:r>
              <a:rPr lang="fr-FR" sz="1600" b="1" dirty="0" smtClean="0"/>
              <a:t>doigts</a:t>
            </a:r>
            <a:r>
              <a:rPr lang="fr-FR" sz="1600" dirty="0" smtClean="0"/>
              <a:t> 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endParaRPr lang="fr-FR" sz="1600" dirty="0"/>
          </a:p>
          <a:p>
            <a:endParaRPr lang="fr-FR" sz="14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avancer sur la </a:t>
            </a:r>
            <a:r>
              <a:rPr lang="fr-FR" sz="1600" b="1" dirty="0" smtClean="0"/>
              <a:t>bande numérique </a:t>
            </a:r>
            <a:r>
              <a:rPr lang="fr-FR" sz="1600" dirty="0" smtClean="0"/>
              <a:t>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aller chercher le résultat dans ma </a:t>
            </a:r>
            <a:r>
              <a:rPr lang="fr-FR" sz="1600" b="1" dirty="0" smtClean="0"/>
              <a:t>mémoire</a:t>
            </a:r>
            <a:r>
              <a:rPr lang="fr-FR" sz="1600" dirty="0" smtClean="0"/>
              <a:t>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1674" y="1931985"/>
            <a:ext cx="617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ictchou"/>
                <a:cs typeface="Pictchou"/>
              </a:rPr>
              <a:t>N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1266011" y="1931985"/>
            <a:ext cx="638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L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2751686" y="1945942"/>
            <a:ext cx="985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Q</a:t>
            </a:r>
            <a:endParaRPr lang="fr-FR" sz="2800" dirty="0"/>
          </a:p>
        </p:txBody>
      </p:sp>
      <p:sp>
        <p:nvSpPr>
          <p:cNvPr id="10" name="Rectangle 9"/>
          <p:cNvSpPr/>
          <p:nvPr/>
        </p:nvSpPr>
        <p:spPr>
          <a:xfrm rot="765678">
            <a:off x="2810956" y="3340274"/>
            <a:ext cx="638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L</a:t>
            </a:r>
            <a:endParaRPr lang="fr-FR" sz="28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03509"/>
              </p:ext>
            </p:extLst>
          </p:nvPr>
        </p:nvGraphicFramePr>
        <p:xfrm>
          <a:off x="314311" y="4745031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2" name="Forme libre 11"/>
          <p:cNvSpPr>
            <a:spLocks noChangeAspect="1"/>
          </p:cNvSpPr>
          <p:nvPr/>
        </p:nvSpPr>
        <p:spPr>
          <a:xfrm>
            <a:off x="2101139" y="4555853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>
            <a:spLocks noChangeAspect="1"/>
          </p:cNvSpPr>
          <p:nvPr/>
        </p:nvSpPr>
        <p:spPr>
          <a:xfrm>
            <a:off x="2627439" y="4555853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20846269">
            <a:off x="2735702" y="1998857"/>
            <a:ext cx="443587" cy="268404"/>
          </a:xfrm>
          <a:prstGeom prst="ellipse">
            <a:avLst/>
          </a:prstGeom>
          <a:noFill/>
          <a:ln w="127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 rot="20846269">
            <a:off x="3131343" y="2193524"/>
            <a:ext cx="305768" cy="230856"/>
          </a:xfrm>
          <a:prstGeom prst="ellipse">
            <a:avLst/>
          </a:prstGeom>
          <a:noFill/>
          <a:ln w="127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51" t="59006" r="10873" b="8561"/>
          <a:stretch/>
        </p:blipFill>
        <p:spPr>
          <a:xfrm>
            <a:off x="1645504" y="5453532"/>
            <a:ext cx="1378540" cy="1331999"/>
          </a:xfrm>
          <a:prstGeom prst="rect">
            <a:avLst/>
          </a:prstGeom>
        </p:spPr>
      </p:pic>
      <p:pic>
        <p:nvPicPr>
          <p:cNvPr id="17" name="Image 16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23" t="16297" r="66521" b="56310"/>
          <a:stretch/>
        </p:blipFill>
        <p:spPr>
          <a:xfrm>
            <a:off x="1848900" y="3055533"/>
            <a:ext cx="1027389" cy="993029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2346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additionner des nombres &lt; 10.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157515" y="117343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Additionner des petits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7" name="Carré corné 36"/>
          <p:cNvSpPr/>
          <p:nvPr/>
        </p:nvSpPr>
        <p:spPr>
          <a:xfrm rot="314074">
            <a:off x="8487535" y="131446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274629" y="1059825"/>
            <a:ext cx="441509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additionner 2 nombres (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 + 2</a:t>
            </a:r>
            <a:r>
              <a:rPr lang="fr-FR" sz="1600" dirty="0" smtClean="0"/>
              <a:t>), je peux : 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utiliser mes </a:t>
            </a:r>
            <a:r>
              <a:rPr lang="fr-FR" sz="1600" b="1" dirty="0" smtClean="0"/>
              <a:t>doigts</a:t>
            </a:r>
            <a:r>
              <a:rPr lang="fr-FR" sz="1600" dirty="0" smtClean="0"/>
              <a:t> 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mettre un nombre dans ma </a:t>
            </a:r>
            <a:r>
              <a:rPr lang="fr-FR" sz="1600" b="1" dirty="0" smtClean="0"/>
              <a:t>tête</a:t>
            </a:r>
            <a:r>
              <a:rPr lang="fr-FR" sz="1600" dirty="0" smtClean="0"/>
              <a:t> et l’autre sur mes </a:t>
            </a:r>
            <a:r>
              <a:rPr lang="fr-FR" sz="1600" b="1" dirty="0" smtClean="0"/>
              <a:t>doigts</a:t>
            </a:r>
            <a:r>
              <a:rPr lang="fr-FR" sz="1600" dirty="0" smtClean="0"/>
              <a:t> 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endParaRPr lang="fr-FR" sz="1600" dirty="0"/>
          </a:p>
          <a:p>
            <a:endParaRPr lang="fr-FR" sz="14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avancer sur la </a:t>
            </a:r>
            <a:r>
              <a:rPr lang="fr-FR" sz="1600" b="1" dirty="0" smtClean="0"/>
              <a:t>bande numérique </a:t>
            </a:r>
            <a:r>
              <a:rPr lang="fr-FR" sz="1600" dirty="0" smtClean="0"/>
              <a:t>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aller chercher le résultat dans ma </a:t>
            </a:r>
            <a:r>
              <a:rPr lang="fr-FR" sz="1600" b="1" dirty="0" smtClean="0"/>
              <a:t>mémoire</a:t>
            </a:r>
            <a:r>
              <a:rPr lang="fr-FR" sz="1600" dirty="0" smtClean="0"/>
              <a:t> : 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876948" y="1921653"/>
            <a:ext cx="617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ictchou"/>
                <a:cs typeface="Pictchou"/>
              </a:rPr>
              <a:t>N</a:t>
            </a:r>
            <a:endParaRPr lang="fr-FR" sz="4400" dirty="0"/>
          </a:p>
        </p:txBody>
      </p:sp>
      <p:sp>
        <p:nvSpPr>
          <p:cNvPr id="40" name="Rectangle 39"/>
          <p:cNvSpPr/>
          <p:nvPr/>
        </p:nvSpPr>
        <p:spPr>
          <a:xfrm>
            <a:off x="6331285" y="1921653"/>
            <a:ext cx="638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L</a:t>
            </a:r>
            <a:endParaRPr lang="fr-FR" sz="2800" dirty="0"/>
          </a:p>
        </p:txBody>
      </p:sp>
      <p:sp>
        <p:nvSpPr>
          <p:cNvPr id="41" name="Rectangle 40"/>
          <p:cNvSpPr/>
          <p:nvPr/>
        </p:nvSpPr>
        <p:spPr>
          <a:xfrm>
            <a:off x="7816960" y="1935610"/>
            <a:ext cx="9850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Q</a:t>
            </a:r>
            <a:endParaRPr lang="fr-FR" sz="2800" dirty="0"/>
          </a:p>
        </p:txBody>
      </p:sp>
      <p:sp>
        <p:nvSpPr>
          <p:cNvPr id="42" name="Rectangle 41"/>
          <p:cNvSpPr/>
          <p:nvPr/>
        </p:nvSpPr>
        <p:spPr>
          <a:xfrm rot="765678">
            <a:off x="7876230" y="3329942"/>
            <a:ext cx="6387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L</a:t>
            </a:r>
            <a:endParaRPr lang="fr-FR" sz="2800" dirty="0"/>
          </a:p>
        </p:txBody>
      </p:sp>
      <p:sp>
        <p:nvSpPr>
          <p:cNvPr id="44" name="Forme libre 43"/>
          <p:cNvSpPr>
            <a:spLocks noChangeAspect="1"/>
          </p:cNvSpPr>
          <p:nvPr/>
        </p:nvSpPr>
        <p:spPr>
          <a:xfrm>
            <a:off x="7166413" y="4545521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>
            <a:spLocks noChangeAspect="1"/>
          </p:cNvSpPr>
          <p:nvPr/>
        </p:nvSpPr>
        <p:spPr>
          <a:xfrm>
            <a:off x="7692713" y="4545521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 rot="20846269">
            <a:off x="7800976" y="1988525"/>
            <a:ext cx="443587" cy="268404"/>
          </a:xfrm>
          <a:prstGeom prst="ellipse">
            <a:avLst/>
          </a:prstGeom>
          <a:noFill/>
          <a:ln w="1270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 rot="20846269">
            <a:off x="8196617" y="2183192"/>
            <a:ext cx="305768" cy="230856"/>
          </a:xfrm>
          <a:prstGeom prst="ellipse">
            <a:avLst/>
          </a:prstGeom>
          <a:noFill/>
          <a:ln w="12700" cmpd="sng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Image 47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51" t="59006" r="10873" b="8561"/>
          <a:stretch/>
        </p:blipFill>
        <p:spPr>
          <a:xfrm>
            <a:off x="6710778" y="5443200"/>
            <a:ext cx="1378540" cy="1331999"/>
          </a:xfrm>
          <a:prstGeom prst="rect">
            <a:avLst/>
          </a:prstGeom>
        </p:spPr>
      </p:pic>
      <p:pic>
        <p:nvPicPr>
          <p:cNvPr id="49" name="Image 48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223" t="16297" r="66521" b="56310"/>
          <a:stretch/>
        </p:blipFill>
        <p:spPr>
          <a:xfrm>
            <a:off x="6914174" y="3045201"/>
            <a:ext cx="1027389" cy="993029"/>
          </a:xfrm>
          <a:prstGeom prst="rect">
            <a:avLst/>
          </a:prstGeom>
        </p:spPr>
      </p:pic>
      <p:sp>
        <p:nvSpPr>
          <p:cNvPr id="50" name="Rectangle à coins arrondis 49"/>
          <p:cNvSpPr/>
          <p:nvPr/>
        </p:nvSpPr>
        <p:spPr>
          <a:xfrm>
            <a:off x="5133307" y="924115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5811224" y="662505"/>
            <a:ext cx="2346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additionner des nombres &lt; 10.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4" name="Tableau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042355"/>
              </p:ext>
            </p:extLst>
          </p:nvPr>
        </p:nvGraphicFramePr>
        <p:xfrm>
          <a:off x="5394941" y="4745031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578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>
            <a:spLocks/>
          </p:cNvSpPr>
          <p:nvPr/>
        </p:nvSpPr>
        <p:spPr>
          <a:xfrm>
            <a:off x="3920490" y="168470"/>
            <a:ext cx="2059940" cy="374650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2700" cap="flat" cmpd="sng" algn="ctr">
            <a:solidFill>
              <a:sysClr val="windowText" lastClr="00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Les tables d’addition</a:t>
            </a:r>
            <a:endParaRPr lang="fr-FR" sz="1200" dirty="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>
            <a:spLocks/>
          </p:cNvSpPr>
          <p:nvPr/>
        </p:nvSpPr>
        <p:spPr>
          <a:xfrm rot="314074">
            <a:off x="9001125" y="148785"/>
            <a:ext cx="815340" cy="35814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>
              <a:effectLst/>
              <a:latin typeface="Cambria"/>
              <a:ea typeface="ＭＳ 明朝"/>
              <a:cs typeface="Times New Roman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75565" y="89009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+ 0 = 0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+ 1 = 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+ 2 = 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+ 3 = 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+ 4 = 4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+ 5 = 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+ 6 = 6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+ 7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+ 8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+ 9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0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Times New Roman"/>
              </a:rPr>
              <a:t>10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38630" y="89009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+ 0 = 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+ 1 = 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+ 2 = 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+ 3 = 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+ 4 = 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+ 5 = 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+ 6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+ 7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+ 8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+ 9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11</a:t>
            </a:r>
            <a:r>
              <a:rPr lang="fr-FR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401695" y="89009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+ 0 = 2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+ 1 = 3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+ 2 = 4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+ 3 = 5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+ 4 = 6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+ 5 = 7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+ 6 = 8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+ 7 = 9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+ 8 = 10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+ 9 = 11</a:t>
            </a:r>
            <a:endParaRPr lang="fr-FR" sz="120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2 + 10 = 12</a:t>
            </a:r>
            <a:endParaRPr lang="fr-FR" sz="1200">
              <a:effectLst/>
              <a:ea typeface="ＭＳ 明朝"/>
              <a:cs typeface="Times New Roman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64760" y="89009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+ 0 = 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+ 1 = 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+ 2 = 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+ 3 = 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+ 4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+ 5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+ 6 = 9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+ 7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+ 8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+ 9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3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13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727825" y="89009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+ 0 = 4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+ 1 = 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+ 2 = 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+ 3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+ 4 = 8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+ 5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+ 6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+ 7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+ 8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+ 9 = 13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4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14</a:t>
            </a:r>
            <a:r>
              <a:rPr lang="fr-FR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390890" y="89009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+ 0 = 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+ 1 = 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+ 2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+ 3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+ 4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+ 5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+ 6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+ 7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+ 8 = 13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+ 9 = 14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5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15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5565" y="396485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+ 0 = 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+ 1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+ 2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+ 3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+ 4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+ 5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+ 6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+ 7 = 13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+ 8 = 14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+ 9 = 15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6 + 10 =</a:t>
            </a:r>
            <a:r>
              <a:rPr lang="fr-FR" sz="1400" dirty="0" smtClean="0">
                <a:effectLst/>
                <a:latin typeface="Script Ecole 2"/>
                <a:ea typeface="ＭＳ 明朝"/>
                <a:cs typeface="Times New Roman"/>
              </a:rPr>
              <a:t>16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741805" y="396485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+ 0 = 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+ 1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+ 2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+ 3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+ 4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+ 5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+ 6 = 13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+ 7 = 14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+ 8 = 15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+ 9 = 16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7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17</a:t>
            </a:r>
            <a:r>
              <a:rPr lang="fr-FR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3408045" y="396485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+ 0 = 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+ 1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+ 2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+ 3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+ 4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+ 5 = 13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+ 6 = 14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+ 7 = 15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+ 8 = 16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+ 9 = 17 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8 + 10 = </a:t>
            </a:r>
            <a:r>
              <a:rPr lang="fr-FR" sz="1400" dirty="0" smtClean="0">
                <a:solidFill>
                  <a:srgbClr val="000000"/>
                </a:solidFill>
                <a:effectLst/>
                <a:latin typeface="Script Ecole 2"/>
                <a:ea typeface="ＭＳ 明朝"/>
                <a:cs typeface="Times New Roman"/>
              </a:rPr>
              <a:t>18</a:t>
            </a:r>
            <a:r>
              <a:rPr lang="fr-FR" sz="1400" dirty="0">
                <a:effectLst/>
                <a:latin typeface="Script Ecole 2"/>
                <a:ea typeface="ＭＳ 明朝"/>
                <a:cs typeface="Times New Roman"/>
              </a:rPr>
              <a:t> 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074285" y="396485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+ 0 = 9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+ 1 = 10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+ 2 = 11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+ 3 = 12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+ 4 = 13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+ 5 = 14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+ 6 = 15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+ 7 = 16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+ 8 = 17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+ 9 = 18</a:t>
            </a:r>
            <a:endParaRPr lang="fr-FR" sz="1200" dirty="0"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9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19</a:t>
            </a:r>
            <a:r>
              <a:rPr lang="fr-FR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740525" y="396485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10 + 0 = 10 10 + 1 = 11 </a:t>
            </a:r>
            <a:endParaRPr lang="fr-FR" sz="1400" dirty="0" smtClean="0">
              <a:effectLst/>
              <a:latin typeface="Script Ecole 2"/>
              <a:ea typeface="ＭＳ 明朝"/>
              <a:cs typeface="Pere Castor Standard"/>
            </a:endParaRPr>
          </a:p>
          <a:p>
            <a:pPr algn="ctr">
              <a:spcAft>
                <a:spcPts val="0"/>
              </a:spcAft>
            </a:pP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10 </a:t>
            </a:r>
            <a:r>
              <a:rPr lang="fr-FR" sz="1400" dirty="0">
                <a:effectLst/>
                <a:latin typeface="Script Ecole 2"/>
                <a:ea typeface="ＭＳ 明朝"/>
                <a:cs typeface="Pere Castor Standard"/>
              </a:rPr>
              <a:t>+ 2 = 12 10 + 3 = 13 10 + 4 = 14 10 + 5 = 15 10 + 6 = 16 10 + 7 = 17 10 + 8 = 18 10 + 9 = 19 10 + 10 = </a:t>
            </a:r>
            <a:r>
              <a:rPr lang="fr-FR" sz="1400" dirty="0" smtClean="0">
                <a:effectLst/>
                <a:latin typeface="Script Ecole 2"/>
                <a:ea typeface="ＭＳ 明朝"/>
                <a:cs typeface="Pere Castor Standard"/>
              </a:rPr>
              <a:t>20</a:t>
            </a:r>
            <a:r>
              <a:rPr lang="fr-FR" sz="1200" dirty="0">
                <a:effectLst/>
                <a:ea typeface="ＭＳ 明朝"/>
                <a:cs typeface="Times New Roman"/>
              </a:rPr>
              <a:t> 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390890" y="3964850"/>
            <a:ext cx="1439545" cy="2790137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600">
                <a:effectLst/>
                <a:latin typeface="Cursivestandard"/>
                <a:ea typeface="ＭＳ 明朝"/>
                <a:cs typeface="Pere Castor Standard"/>
              </a:rPr>
              <a:t>Cache ²le$ ²résultat$ ²et ²entraine-²toi ²à ²retrouver ²le$ ²réponse$. </a:t>
            </a:r>
            <a:endParaRPr lang="fr-FR" sz="1200">
              <a:effectLst/>
              <a:ea typeface="ＭＳ 明朝"/>
              <a:cs typeface="Times New Roman"/>
            </a:endParaRPr>
          </a:p>
        </p:txBody>
      </p:sp>
      <p:pic>
        <p:nvPicPr>
          <p:cNvPr id="19" name="Image 18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8416" y="5552599"/>
            <a:ext cx="1066281" cy="10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3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-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474" y="1403400"/>
            <a:ext cx="45979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/>
              <a:t>-</a:t>
            </a:r>
            <a:r>
              <a:rPr lang="fr-FR" sz="1600" dirty="0" smtClean="0"/>
              <a:t> entre des nombres que l’on veut </a:t>
            </a:r>
            <a:r>
              <a:rPr lang="fr-FR" sz="1600" b="1" dirty="0" smtClean="0"/>
              <a:t>séparer </a:t>
            </a:r>
            <a:r>
              <a:rPr lang="fr-FR" sz="1600" dirty="0" smtClean="0"/>
              <a:t>ou </a:t>
            </a:r>
            <a:r>
              <a:rPr lang="fr-FR" sz="1600" b="1" dirty="0" smtClean="0"/>
              <a:t>retirer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La </a:t>
            </a:r>
            <a:r>
              <a:rPr lang="fr-FR" sz="1600" b="1" dirty="0" smtClean="0"/>
              <a:t>soustraction</a:t>
            </a:r>
            <a:r>
              <a:rPr lang="fr-FR" sz="1600" dirty="0" smtClean="0"/>
              <a:t> est l’opération inverse de l’</a:t>
            </a:r>
            <a:r>
              <a:rPr lang="fr-FR" sz="1600" b="1" dirty="0" smtClean="0"/>
              <a:t>addition</a:t>
            </a:r>
            <a:r>
              <a:rPr lang="fr-FR" sz="1600" dirty="0" smtClean="0"/>
              <a:t> :</a:t>
            </a:r>
          </a:p>
          <a:p>
            <a:endParaRPr lang="fr-FR" dirty="0" smtClean="0">
              <a:latin typeface="Script Ecole 2"/>
              <a:cs typeface="Script Ecole 2"/>
            </a:endParaRPr>
          </a:p>
          <a:p>
            <a:r>
              <a:rPr lang="fr-FR" dirty="0">
                <a:latin typeface="Script Ecole 2"/>
                <a:cs typeface="Script Ecole 2"/>
              </a:rPr>
              <a:t>	</a:t>
            </a:r>
            <a:r>
              <a:rPr lang="fr-FR" dirty="0" smtClean="0">
                <a:latin typeface="Script Ecole 2"/>
                <a:cs typeface="Script Ecole 2"/>
              </a:rPr>
              <a:t>			       5  -  2  =  3</a:t>
            </a:r>
          </a:p>
          <a:p>
            <a:r>
              <a:rPr lang="fr-FR" dirty="0" smtClean="0">
                <a:latin typeface="Script Ecole 2"/>
                <a:cs typeface="Script Ecole 2"/>
              </a:rPr>
              <a:t>		</a:t>
            </a:r>
          </a:p>
          <a:p>
            <a:pPr lvl="5"/>
            <a:r>
              <a:rPr lang="fr-FR" dirty="0" smtClean="0">
                <a:latin typeface="Script Ecole 2"/>
                <a:cs typeface="Script Ecole 2"/>
              </a:rPr>
              <a:t>5  -  3  =  2 </a:t>
            </a:r>
          </a:p>
        </p:txBody>
      </p: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45733"/>
              </p:ext>
            </p:extLst>
          </p:nvPr>
        </p:nvGraphicFramePr>
        <p:xfrm>
          <a:off x="847675" y="2352161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82750"/>
              </p:ext>
            </p:extLst>
          </p:nvPr>
        </p:nvGraphicFramePr>
        <p:xfrm>
          <a:off x="2813654" y="2352161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1658151" y="2516138"/>
            <a:ext cx="1911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Script Ecole 2"/>
                <a:cs typeface="Script Ecole 2"/>
              </a:rPr>
              <a:t>6</a:t>
            </a:r>
            <a:r>
              <a:rPr lang="fr-FR" sz="3200" dirty="0" smtClean="0">
                <a:latin typeface="Script Ecole 2"/>
                <a:cs typeface="Script Ecole 2"/>
              </a:rPr>
              <a:t>       </a:t>
            </a:r>
            <a:r>
              <a:rPr lang="fr-FR" sz="3200" dirty="0">
                <a:solidFill>
                  <a:srgbClr val="FF0000"/>
                </a:solidFill>
                <a:latin typeface="Script Ecole 2"/>
                <a:cs typeface="Script Ecole 2"/>
              </a:rPr>
              <a:t>-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fr-FR" sz="3200" dirty="0">
                <a:solidFill>
                  <a:srgbClr val="000000"/>
                </a:solidFill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72" name="Cube 71"/>
          <p:cNvSpPr/>
          <p:nvPr/>
        </p:nvSpPr>
        <p:spPr>
          <a:xfrm>
            <a:off x="1315670" y="3651119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Cube 72"/>
          <p:cNvSpPr/>
          <p:nvPr/>
        </p:nvSpPr>
        <p:spPr>
          <a:xfrm>
            <a:off x="1556728" y="3993004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ube 73"/>
          <p:cNvSpPr/>
          <p:nvPr/>
        </p:nvSpPr>
        <p:spPr>
          <a:xfrm>
            <a:off x="2886789" y="3916840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Cube 75"/>
          <p:cNvSpPr/>
          <p:nvPr/>
        </p:nvSpPr>
        <p:spPr>
          <a:xfrm>
            <a:off x="2594174" y="3654375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985484" y="3273507"/>
            <a:ext cx="2717569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903910" y="4545560"/>
            <a:ext cx="1230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6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- 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2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Script Ecole 2"/>
              <a:cs typeface="Script Ecole 2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380516" y="3489162"/>
            <a:ext cx="1014272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45950" y="854278"/>
            <a:ext cx="17229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employer le signe -.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4" name="Cube 63"/>
          <p:cNvSpPr/>
          <p:nvPr/>
        </p:nvSpPr>
        <p:spPr>
          <a:xfrm>
            <a:off x="1817127" y="3587520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Cube 64"/>
          <p:cNvSpPr/>
          <p:nvPr/>
        </p:nvSpPr>
        <p:spPr>
          <a:xfrm>
            <a:off x="2058185" y="3929405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1671943" y="6015789"/>
            <a:ext cx="708573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1671943" y="6269789"/>
            <a:ext cx="722365" cy="28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64114" y="6055893"/>
            <a:ext cx="13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cript Ecole 2"/>
                <a:cs typeface="Script Ecole 2"/>
              </a:rPr>
              <a:t>2  +  3  =  5 </a:t>
            </a:r>
            <a:endParaRPr lang="fr-FR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6164221" y="1593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-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71" name="Carré corné 70"/>
          <p:cNvSpPr/>
          <p:nvPr/>
        </p:nvSpPr>
        <p:spPr>
          <a:xfrm rot="314074">
            <a:off x="8494241" y="1734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199454" y="1407200"/>
            <a:ext cx="459799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/>
              <a:t>-</a:t>
            </a:r>
            <a:r>
              <a:rPr lang="fr-FR" sz="1600" dirty="0" smtClean="0"/>
              <a:t> entre des nombres que l’on veut </a:t>
            </a:r>
            <a:r>
              <a:rPr lang="fr-FR" sz="1600" b="1" dirty="0" smtClean="0"/>
              <a:t>séparer </a:t>
            </a:r>
            <a:r>
              <a:rPr lang="fr-FR" sz="1600" dirty="0" smtClean="0"/>
              <a:t>ou </a:t>
            </a:r>
            <a:r>
              <a:rPr lang="fr-FR" sz="1600" b="1" dirty="0" smtClean="0"/>
              <a:t>retirer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La </a:t>
            </a:r>
            <a:r>
              <a:rPr lang="fr-FR" sz="1600" b="1" dirty="0" smtClean="0"/>
              <a:t>soustraction</a:t>
            </a:r>
            <a:r>
              <a:rPr lang="fr-FR" sz="1600" dirty="0" smtClean="0"/>
              <a:t> est l’opération inverse de l’</a:t>
            </a:r>
            <a:r>
              <a:rPr lang="fr-FR" sz="1600" b="1" dirty="0" smtClean="0"/>
              <a:t>addition</a:t>
            </a:r>
            <a:r>
              <a:rPr lang="fr-FR" sz="1600" dirty="0" smtClean="0"/>
              <a:t> :</a:t>
            </a:r>
          </a:p>
          <a:p>
            <a:endParaRPr lang="fr-FR" dirty="0" smtClean="0">
              <a:latin typeface="Script Ecole 2"/>
              <a:cs typeface="Script Ecole 2"/>
            </a:endParaRPr>
          </a:p>
          <a:p>
            <a:r>
              <a:rPr lang="fr-FR" dirty="0">
                <a:latin typeface="Script Ecole 2"/>
                <a:cs typeface="Script Ecole 2"/>
              </a:rPr>
              <a:t>	</a:t>
            </a:r>
            <a:r>
              <a:rPr lang="fr-FR" dirty="0" smtClean="0">
                <a:latin typeface="Script Ecole 2"/>
                <a:cs typeface="Script Ecole 2"/>
              </a:rPr>
              <a:t>			       5  -  2  =  3</a:t>
            </a:r>
          </a:p>
          <a:p>
            <a:r>
              <a:rPr lang="fr-FR" dirty="0" smtClean="0">
                <a:latin typeface="Script Ecole 2"/>
                <a:cs typeface="Script Ecole 2"/>
              </a:rPr>
              <a:t>		</a:t>
            </a:r>
          </a:p>
          <a:p>
            <a:pPr lvl="5"/>
            <a:r>
              <a:rPr lang="fr-FR" dirty="0" smtClean="0">
                <a:latin typeface="Script Ecole 2"/>
                <a:cs typeface="Script Ecole 2"/>
              </a:rPr>
              <a:t>5  -  3  =  2 </a:t>
            </a:r>
          </a:p>
        </p:txBody>
      </p:sp>
      <p:graphicFrame>
        <p:nvGraphicFramePr>
          <p:cNvPr id="85" name="Tableau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960176"/>
              </p:ext>
            </p:extLst>
          </p:nvPr>
        </p:nvGraphicFramePr>
        <p:xfrm>
          <a:off x="5919655" y="2355961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leau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35372"/>
              </p:ext>
            </p:extLst>
          </p:nvPr>
        </p:nvGraphicFramePr>
        <p:xfrm>
          <a:off x="7885634" y="2355961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" name="ZoneTexte 86"/>
          <p:cNvSpPr txBox="1"/>
          <p:nvPr/>
        </p:nvSpPr>
        <p:spPr>
          <a:xfrm>
            <a:off x="6730131" y="2519938"/>
            <a:ext cx="1911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Script Ecole 2"/>
                <a:cs typeface="Script Ecole 2"/>
              </a:rPr>
              <a:t>6</a:t>
            </a:r>
            <a:r>
              <a:rPr lang="fr-FR" sz="3200" dirty="0" smtClean="0">
                <a:latin typeface="Script Ecole 2"/>
                <a:cs typeface="Script Ecole 2"/>
              </a:rPr>
              <a:t>       </a:t>
            </a:r>
            <a:r>
              <a:rPr lang="fr-FR" sz="3200" dirty="0">
                <a:solidFill>
                  <a:srgbClr val="FF0000"/>
                </a:solidFill>
                <a:latin typeface="Script Ecole 2"/>
                <a:cs typeface="Script Ecole 2"/>
              </a:rPr>
              <a:t>-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fr-FR" sz="3200" dirty="0">
                <a:solidFill>
                  <a:srgbClr val="000000"/>
                </a:solidFill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88" name="Cube 87"/>
          <p:cNvSpPr/>
          <p:nvPr/>
        </p:nvSpPr>
        <p:spPr>
          <a:xfrm>
            <a:off x="6387650" y="3654919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Cube 88"/>
          <p:cNvSpPr/>
          <p:nvPr/>
        </p:nvSpPr>
        <p:spPr>
          <a:xfrm>
            <a:off x="6628708" y="3996804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Cube 89"/>
          <p:cNvSpPr/>
          <p:nvPr/>
        </p:nvSpPr>
        <p:spPr>
          <a:xfrm>
            <a:off x="7958769" y="3920640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Cube 90"/>
          <p:cNvSpPr/>
          <p:nvPr/>
        </p:nvSpPr>
        <p:spPr>
          <a:xfrm>
            <a:off x="7666154" y="3658175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6057464" y="3277307"/>
            <a:ext cx="2717569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ZoneTexte 92"/>
          <p:cNvSpPr txBox="1"/>
          <p:nvPr/>
        </p:nvSpPr>
        <p:spPr>
          <a:xfrm>
            <a:off x="6975890" y="4549360"/>
            <a:ext cx="12302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6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- 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2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Script Ecole 2"/>
              <a:cs typeface="Script Ecole 2"/>
            </a:endParaRPr>
          </a:p>
        </p:txBody>
      </p:sp>
      <p:sp>
        <p:nvSpPr>
          <p:cNvPr id="94" name="Ellipse 93"/>
          <p:cNvSpPr/>
          <p:nvPr/>
        </p:nvSpPr>
        <p:spPr>
          <a:xfrm>
            <a:off x="7452496" y="3492962"/>
            <a:ext cx="1014272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Rectangle à coins arrondis 94"/>
          <p:cNvSpPr/>
          <p:nvPr/>
        </p:nvSpPr>
        <p:spPr>
          <a:xfrm>
            <a:off x="5140013" y="11461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ZoneTexte 95"/>
          <p:cNvSpPr txBox="1"/>
          <p:nvPr/>
        </p:nvSpPr>
        <p:spPr>
          <a:xfrm>
            <a:off x="5817930" y="858078"/>
            <a:ext cx="17229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employer le signe -.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Cube 96"/>
          <p:cNvSpPr/>
          <p:nvPr/>
        </p:nvSpPr>
        <p:spPr>
          <a:xfrm>
            <a:off x="6889107" y="3591320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Cube 97"/>
          <p:cNvSpPr/>
          <p:nvPr/>
        </p:nvSpPr>
        <p:spPr>
          <a:xfrm>
            <a:off x="7130165" y="3933205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9" name="Connecteur droit avec flèche 98"/>
          <p:cNvCxnSpPr/>
          <p:nvPr/>
        </p:nvCxnSpPr>
        <p:spPr>
          <a:xfrm flipV="1">
            <a:off x="6743923" y="6019589"/>
            <a:ext cx="708573" cy="25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necteur droit avec flèche 99"/>
          <p:cNvCxnSpPr/>
          <p:nvPr/>
        </p:nvCxnSpPr>
        <p:spPr>
          <a:xfrm>
            <a:off x="6743923" y="6273589"/>
            <a:ext cx="722365" cy="28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ZoneTexte 100"/>
          <p:cNvSpPr txBox="1"/>
          <p:nvPr/>
        </p:nvSpPr>
        <p:spPr>
          <a:xfrm>
            <a:off x="5336094" y="6059693"/>
            <a:ext cx="13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Script Ecole 2"/>
                <a:cs typeface="Script Ecole 2"/>
              </a:rPr>
              <a:t>2  +  3  =  5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090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Soustraire un petit nombre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9355" y="1070157"/>
            <a:ext cx="441509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additionner 2 nombres (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</a:t>
            </a:r>
            <a:r>
              <a:rPr lang="fr-FR" sz="1600" dirty="0" smtClean="0"/>
              <a:t>), je peux : 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utiliser mes </a:t>
            </a:r>
            <a:r>
              <a:rPr lang="fr-FR" sz="1600" b="1" dirty="0" smtClean="0"/>
              <a:t>doigts</a:t>
            </a:r>
            <a:r>
              <a:rPr lang="fr-FR" sz="1600" dirty="0" smtClean="0"/>
              <a:t> 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reculer sur la </a:t>
            </a:r>
            <a:r>
              <a:rPr lang="fr-FR" sz="1600" b="1" dirty="0" smtClean="0"/>
              <a:t>bande numérique </a:t>
            </a:r>
            <a:r>
              <a:rPr lang="fr-FR" sz="1600" dirty="0" smtClean="0"/>
              <a:t>: </a:t>
            </a:r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aller chercher le résultat dans ma </a:t>
            </a:r>
            <a:r>
              <a:rPr lang="fr-FR" sz="1600" b="1" dirty="0" smtClean="0"/>
              <a:t>mémoire</a:t>
            </a:r>
            <a:r>
              <a:rPr lang="fr-FR" sz="1600" dirty="0" smtClean="0"/>
              <a:t>. Parfois, je connais l’addition associée, et je peux m’en servir :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		</a:t>
            </a:r>
            <a:r>
              <a:rPr lang="fr-FR" sz="1600" dirty="0" smtClean="0">
                <a:latin typeface="Script cole"/>
                <a:cs typeface="Script cole"/>
              </a:rPr>
              <a:t>4 + 2 = 6</a:t>
            </a:r>
          </a:p>
          <a:p>
            <a:endParaRPr lang="fr-FR" sz="1600" dirty="0">
              <a:latin typeface="Script cole"/>
              <a:cs typeface="Script cole"/>
            </a:endParaRPr>
          </a:p>
          <a:p>
            <a:r>
              <a:rPr lang="fr-FR" sz="1600" dirty="0" smtClean="0">
                <a:latin typeface="Script cole"/>
                <a:cs typeface="Script cole"/>
              </a:rPr>
              <a:t>		6 – 2 = 4 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11674" y="1931985"/>
            <a:ext cx="708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ictchou"/>
                <a:cs typeface="Pictchou"/>
              </a:rPr>
              <a:t>O</a:t>
            </a:r>
            <a:endParaRPr lang="fr-FR" sz="4400" dirty="0"/>
          </a:p>
        </p:txBody>
      </p:sp>
      <p:sp>
        <p:nvSpPr>
          <p:cNvPr id="3" name="Rectangle 2"/>
          <p:cNvSpPr/>
          <p:nvPr/>
        </p:nvSpPr>
        <p:spPr>
          <a:xfrm>
            <a:off x="1372955" y="1931985"/>
            <a:ext cx="571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K</a:t>
            </a:r>
            <a:endParaRPr lang="fr-FR" sz="2800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493827"/>
              </p:ext>
            </p:extLst>
          </p:nvPr>
        </p:nvGraphicFramePr>
        <p:xfrm>
          <a:off x="260839" y="3429000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2" name="Forme libre 11"/>
          <p:cNvSpPr>
            <a:spLocks noChangeAspect="1"/>
          </p:cNvSpPr>
          <p:nvPr/>
        </p:nvSpPr>
        <p:spPr>
          <a:xfrm>
            <a:off x="2047667" y="3239822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>
            <a:spLocks noChangeAspect="1"/>
          </p:cNvSpPr>
          <p:nvPr/>
        </p:nvSpPr>
        <p:spPr>
          <a:xfrm>
            <a:off x="2573967" y="3239822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51" t="59006" r="10873" b="8561"/>
          <a:stretch/>
        </p:blipFill>
        <p:spPr>
          <a:xfrm>
            <a:off x="2449263" y="5102030"/>
            <a:ext cx="1507006" cy="1456128"/>
          </a:xfrm>
          <a:prstGeom prst="rect">
            <a:avLst/>
          </a:prstGeom>
        </p:spPr>
      </p:pic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2304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soustraire des nombres &lt; 10.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679602" y="1931985"/>
            <a:ext cx="708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ictchou"/>
                <a:cs typeface="Pictchou"/>
              </a:rPr>
              <a:t>O</a:t>
            </a:r>
            <a:endParaRPr lang="fr-FR" sz="4400" dirty="0"/>
          </a:p>
        </p:txBody>
      </p:sp>
      <p:sp>
        <p:nvSpPr>
          <p:cNvPr id="19" name="Rectangle 18"/>
          <p:cNvSpPr/>
          <p:nvPr/>
        </p:nvSpPr>
        <p:spPr>
          <a:xfrm>
            <a:off x="3240883" y="1931985"/>
            <a:ext cx="571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K</a:t>
            </a:r>
            <a:endParaRPr lang="fr-FR" sz="2800" dirty="0"/>
          </a:p>
        </p:txBody>
      </p:sp>
      <p:sp>
        <p:nvSpPr>
          <p:cNvPr id="6" name="Multiplication 5"/>
          <p:cNvSpPr/>
          <p:nvPr/>
        </p:nvSpPr>
        <p:spPr>
          <a:xfrm>
            <a:off x="3202766" y="2083897"/>
            <a:ext cx="324000" cy="323997"/>
          </a:xfrm>
          <a:prstGeom prst="mathMultiply">
            <a:avLst>
              <a:gd name="adj1" fmla="val 7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0" name="Multiplication 19"/>
          <p:cNvSpPr/>
          <p:nvPr/>
        </p:nvSpPr>
        <p:spPr>
          <a:xfrm>
            <a:off x="3024044" y="2083897"/>
            <a:ext cx="324000" cy="323997"/>
          </a:xfrm>
          <a:prstGeom prst="mathMultiply">
            <a:avLst>
              <a:gd name="adj1" fmla="val 7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6110746" y="144843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Soustraire un petit nombre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2" name="Carré corné 21"/>
          <p:cNvSpPr/>
          <p:nvPr/>
        </p:nvSpPr>
        <p:spPr>
          <a:xfrm rot="314074">
            <a:off x="8440766" y="158946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27860" y="1087325"/>
            <a:ext cx="441509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additionner 2 nombres (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</a:t>
            </a:r>
            <a:r>
              <a:rPr lang="fr-FR" sz="1600" dirty="0" smtClean="0"/>
              <a:t>), je peux : 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utiliser mes </a:t>
            </a:r>
            <a:r>
              <a:rPr lang="fr-FR" sz="1600" b="1" dirty="0" smtClean="0"/>
              <a:t>doigts</a:t>
            </a:r>
            <a:r>
              <a:rPr lang="fr-FR" sz="1600" dirty="0" smtClean="0"/>
              <a:t> : 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reculer sur la </a:t>
            </a:r>
            <a:r>
              <a:rPr lang="fr-FR" sz="1600" b="1" dirty="0" smtClean="0"/>
              <a:t>bande numérique </a:t>
            </a:r>
            <a:r>
              <a:rPr lang="fr-FR" sz="1600" dirty="0" smtClean="0"/>
              <a:t>: </a:t>
            </a:r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aller chercher le résultat dans ma </a:t>
            </a:r>
            <a:r>
              <a:rPr lang="fr-FR" sz="1600" b="1" dirty="0" smtClean="0"/>
              <a:t>mémoire</a:t>
            </a:r>
            <a:r>
              <a:rPr lang="fr-FR" sz="1600" dirty="0" smtClean="0"/>
              <a:t>. Parfois, je connais l’addition associée, et je peux m’en servir :</a:t>
            </a:r>
          </a:p>
          <a:p>
            <a:pPr marL="342900" indent="-342900">
              <a:buAutoNum type="arabicPeriod"/>
            </a:pPr>
            <a:endParaRPr lang="fr-FR" sz="1600" dirty="0"/>
          </a:p>
          <a:p>
            <a:endParaRPr lang="fr-FR" sz="1600" dirty="0"/>
          </a:p>
          <a:p>
            <a:r>
              <a:rPr lang="fr-FR" sz="1600" dirty="0" smtClean="0"/>
              <a:t>		</a:t>
            </a:r>
            <a:r>
              <a:rPr lang="fr-FR" sz="1600" dirty="0" smtClean="0">
                <a:latin typeface="Script cole"/>
                <a:cs typeface="Script cole"/>
              </a:rPr>
              <a:t>4 + 2 = 6</a:t>
            </a:r>
          </a:p>
          <a:p>
            <a:endParaRPr lang="fr-FR" sz="1600" dirty="0">
              <a:latin typeface="Script cole"/>
              <a:cs typeface="Script cole"/>
            </a:endParaRPr>
          </a:p>
          <a:p>
            <a:r>
              <a:rPr lang="fr-FR" sz="1600" dirty="0" smtClean="0">
                <a:latin typeface="Script cole"/>
                <a:cs typeface="Script cole"/>
              </a:rPr>
              <a:t>		6 – 2 = 4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5830179" y="1949153"/>
            <a:ext cx="708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ictchou"/>
                <a:cs typeface="Pictchou"/>
              </a:rPr>
              <a:t>O</a:t>
            </a:r>
            <a:endParaRPr lang="fr-FR" sz="4400" dirty="0"/>
          </a:p>
        </p:txBody>
      </p:sp>
      <p:sp>
        <p:nvSpPr>
          <p:cNvPr id="25" name="Rectangle 24"/>
          <p:cNvSpPr/>
          <p:nvPr/>
        </p:nvSpPr>
        <p:spPr>
          <a:xfrm>
            <a:off x="6391460" y="1949153"/>
            <a:ext cx="571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K</a:t>
            </a:r>
            <a:endParaRPr lang="fr-FR" sz="2800" dirty="0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36160"/>
              </p:ext>
            </p:extLst>
          </p:nvPr>
        </p:nvGraphicFramePr>
        <p:xfrm>
          <a:off x="5279344" y="3446168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7" name="Forme libre 26"/>
          <p:cNvSpPr>
            <a:spLocks noChangeAspect="1"/>
          </p:cNvSpPr>
          <p:nvPr/>
        </p:nvSpPr>
        <p:spPr>
          <a:xfrm>
            <a:off x="7066172" y="3256990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>
            <a:spLocks noChangeAspect="1"/>
          </p:cNvSpPr>
          <p:nvPr/>
        </p:nvSpPr>
        <p:spPr>
          <a:xfrm>
            <a:off x="7592472" y="3256990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9" name="Image 28" descr="IMG_0305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51" t="59006" r="10873" b="8561"/>
          <a:stretch/>
        </p:blipFill>
        <p:spPr>
          <a:xfrm>
            <a:off x="7467768" y="5119198"/>
            <a:ext cx="1507006" cy="1456128"/>
          </a:xfrm>
          <a:prstGeom prst="rect">
            <a:avLst/>
          </a:prstGeom>
        </p:spPr>
      </p:pic>
      <p:sp>
        <p:nvSpPr>
          <p:cNvPr id="30" name="Rectangle à coins arrondis 29"/>
          <p:cNvSpPr/>
          <p:nvPr/>
        </p:nvSpPr>
        <p:spPr>
          <a:xfrm>
            <a:off x="5086538" y="951615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764455" y="690005"/>
            <a:ext cx="23041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soustraire des nombres &lt; 10.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698107" y="1949153"/>
            <a:ext cx="7089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latin typeface="Pictchou"/>
                <a:cs typeface="Pictchou"/>
              </a:rPr>
              <a:t>O</a:t>
            </a:r>
            <a:endParaRPr lang="fr-FR" sz="4400" dirty="0"/>
          </a:p>
        </p:txBody>
      </p:sp>
      <p:sp>
        <p:nvSpPr>
          <p:cNvPr id="35" name="Rectangle 34"/>
          <p:cNvSpPr/>
          <p:nvPr/>
        </p:nvSpPr>
        <p:spPr>
          <a:xfrm>
            <a:off x="8259388" y="1949153"/>
            <a:ext cx="5717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solidFill>
                  <a:prstClr val="black"/>
                </a:solidFill>
                <a:latin typeface="Pictchou"/>
                <a:cs typeface="Pictchou"/>
              </a:rPr>
              <a:t>K</a:t>
            </a:r>
            <a:endParaRPr lang="fr-FR" sz="2800" dirty="0"/>
          </a:p>
        </p:txBody>
      </p:sp>
      <p:sp>
        <p:nvSpPr>
          <p:cNvPr id="36" name="Multiplication 35"/>
          <p:cNvSpPr/>
          <p:nvPr/>
        </p:nvSpPr>
        <p:spPr>
          <a:xfrm>
            <a:off x="8221271" y="2101065"/>
            <a:ext cx="324000" cy="323997"/>
          </a:xfrm>
          <a:prstGeom prst="mathMultiply">
            <a:avLst>
              <a:gd name="adj1" fmla="val 7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38" name="Multiplication 37"/>
          <p:cNvSpPr/>
          <p:nvPr/>
        </p:nvSpPr>
        <p:spPr>
          <a:xfrm>
            <a:off x="8042549" y="2101065"/>
            <a:ext cx="324000" cy="323997"/>
          </a:xfrm>
          <a:prstGeom prst="mathMultiply">
            <a:avLst>
              <a:gd name="adj1" fmla="val 73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65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tableaux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Organisation et gestion de données</a:t>
            </a:r>
            <a:endParaRPr lang="fr-FR" sz="105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45950" y="854278"/>
            <a:ext cx="2262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lire ou compléter un tableau.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7474" y="1342925"/>
            <a:ext cx="4597994" cy="333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tableau sert à </a:t>
            </a:r>
            <a:r>
              <a:rPr lang="fr-FR" sz="1600" b="1" dirty="0" smtClean="0"/>
              <a:t>montrer de quoi on parle</a:t>
            </a:r>
            <a:r>
              <a:rPr lang="fr-FR" sz="1600" dirty="0" smtClean="0"/>
              <a:t>. </a:t>
            </a:r>
          </a:p>
          <a:p>
            <a:endParaRPr lang="fr-FR" sz="900" dirty="0"/>
          </a:p>
          <a:p>
            <a:r>
              <a:rPr lang="fr-FR" sz="1400" i="1" dirty="0" smtClean="0"/>
              <a:t>Je peux entourer mes gâteaux préférés ou les cocher dans le tableau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Quand je veux noter plusieurs informations en même temps, je peux utiliser un </a:t>
            </a:r>
            <a:r>
              <a:rPr lang="fr-FR" sz="1600" b="1" dirty="0" smtClean="0"/>
              <a:t>tableau à double entrée.</a:t>
            </a:r>
          </a:p>
          <a:p>
            <a:r>
              <a:rPr lang="fr-FR" sz="1600" dirty="0" smtClean="0"/>
              <a:t> </a:t>
            </a:r>
          </a:p>
          <a:p>
            <a:r>
              <a:rPr lang="fr-FR" sz="1400" i="1" dirty="0" smtClean="0"/>
              <a:t>Je peux voir que Pauline fait du vélo : </a:t>
            </a:r>
            <a:endParaRPr lang="fr-FR" sz="14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72" y="2184752"/>
            <a:ext cx="1302608" cy="9411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46" r="1596" b="3551"/>
          <a:stretch/>
        </p:blipFill>
        <p:spPr>
          <a:xfrm>
            <a:off x="1705429" y="2298971"/>
            <a:ext cx="2697239" cy="7961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70" y="4589785"/>
            <a:ext cx="3321957" cy="2087569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6179648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tableaux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3" name="Carré corné 22"/>
          <p:cNvSpPr/>
          <p:nvPr/>
        </p:nvSpPr>
        <p:spPr>
          <a:xfrm rot="314074">
            <a:off x="8509668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Organisation et gestion de données</a:t>
            </a:r>
            <a:endParaRPr lang="fr-FR" sz="1050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5155440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833357" y="854278"/>
            <a:ext cx="2262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lire ou compléter un tableau.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214881" y="1342925"/>
            <a:ext cx="4597994" cy="333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tableau sert à </a:t>
            </a:r>
            <a:r>
              <a:rPr lang="fr-FR" sz="1600" b="1" dirty="0" smtClean="0"/>
              <a:t>montrer de quoi on parle</a:t>
            </a:r>
            <a:r>
              <a:rPr lang="fr-FR" sz="1600" dirty="0" smtClean="0"/>
              <a:t>. </a:t>
            </a:r>
          </a:p>
          <a:p>
            <a:endParaRPr lang="fr-FR" sz="900" dirty="0"/>
          </a:p>
          <a:p>
            <a:r>
              <a:rPr lang="fr-FR" sz="1400" i="1" dirty="0" smtClean="0"/>
              <a:t>Je peux entourer mes gâteaux préférés ou les cocher dans le tableau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Quand je veux noter plusieurs informations en même temps, je peux utiliser un </a:t>
            </a:r>
            <a:r>
              <a:rPr lang="fr-FR" sz="1600" b="1" dirty="0" smtClean="0"/>
              <a:t>tableau à double entrée.</a:t>
            </a:r>
          </a:p>
          <a:p>
            <a:r>
              <a:rPr lang="fr-FR" sz="1600" dirty="0" smtClean="0"/>
              <a:t> </a:t>
            </a:r>
          </a:p>
          <a:p>
            <a:r>
              <a:rPr lang="fr-FR" sz="1400" i="1" dirty="0" smtClean="0"/>
              <a:t>Je peux voir que Pauline fait du vélo : </a:t>
            </a:r>
            <a:endParaRPr lang="fr-FR" sz="1400" i="1" dirty="0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6579" y="2184752"/>
            <a:ext cx="1302608" cy="941191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46" r="1596" b="3551"/>
          <a:stretch/>
        </p:blipFill>
        <p:spPr>
          <a:xfrm>
            <a:off x="6792836" y="2298971"/>
            <a:ext cx="2697239" cy="7961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8077" y="4589785"/>
            <a:ext cx="3321957" cy="208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9895" y="1568824"/>
            <a:ext cx="2406316" cy="537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1229895" y="3028964"/>
            <a:ext cx="2406316" cy="1192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229895" y="4956376"/>
            <a:ext cx="2406316" cy="1102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Ranger des grands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3528" y="922700"/>
            <a:ext cx="4104893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</a:t>
            </a:r>
            <a:r>
              <a:rPr lang="fr-FR" sz="1600" b="1" dirty="0" smtClean="0"/>
              <a:t>ranger des nombres </a:t>
            </a:r>
            <a:r>
              <a:rPr lang="fr-FR" sz="1600" dirty="0" smtClean="0"/>
              <a:t>du plus petit au plus grand (ordre croissant) : </a:t>
            </a:r>
          </a:p>
          <a:p>
            <a:endParaRPr lang="fr-FR" sz="1600" dirty="0" smtClean="0"/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3</a:t>
            </a:r>
            <a:r>
              <a:rPr lang="fr-FR" sz="2000" b="1" dirty="0" smtClean="0">
                <a:latin typeface="Script Ecole 2"/>
                <a:cs typeface="Script Ecole 2"/>
              </a:rPr>
              <a:t>5     </a:t>
            </a:r>
            <a:r>
              <a:rPr lang="fr-FR" sz="2000" b="1" dirty="0">
                <a:latin typeface="Script Ecole 2"/>
                <a:cs typeface="Script Ecole 2"/>
              </a:rPr>
              <a:t>3</a:t>
            </a:r>
            <a:r>
              <a:rPr lang="fr-FR" sz="2000" b="1" dirty="0" smtClean="0">
                <a:latin typeface="Script Ecole 2"/>
                <a:cs typeface="Script Ecole 2"/>
              </a:rPr>
              <a:t>8     23    47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Je cherche le </a:t>
            </a:r>
            <a:r>
              <a:rPr lang="fr-FR" sz="1600" b="1" dirty="0" smtClean="0"/>
              <a:t>plus petit </a:t>
            </a:r>
            <a:r>
              <a:rPr lang="fr-FR" sz="1600" dirty="0" smtClean="0"/>
              <a:t>nombre, en regardant d’abord le </a:t>
            </a:r>
            <a:r>
              <a:rPr lang="fr-FR" sz="1600" b="1" dirty="0" smtClean="0"/>
              <a:t>nombre de dizaines</a:t>
            </a:r>
            <a:r>
              <a:rPr lang="fr-FR" sz="1600" dirty="0" smtClean="0"/>
              <a:t>. Je peux le barrer pour ne pas le réutiliser.</a:t>
            </a:r>
          </a:p>
          <a:p>
            <a:r>
              <a:rPr lang="fr-FR" sz="1600" dirty="0" smtClean="0"/>
              <a:t> </a:t>
            </a:r>
            <a:endParaRPr lang="fr-FR" sz="2000" b="1" dirty="0" smtClean="0"/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35     </a:t>
            </a:r>
            <a:r>
              <a:rPr lang="fr-FR" sz="2000" b="1" dirty="0" smtClean="0">
                <a:latin typeface="Script Ecole 2"/>
                <a:cs typeface="Script Ecole 2"/>
              </a:rPr>
              <a:t>38     </a:t>
            </a:r>
            <a:r>
              <a:rPr lang="fr-FR" sz="2000" b="1" u="sng" strike="sngStrike" dirty="0">
                <a:latin typeface="Script Ecole 2"/>
                <a:cs typeface="Script Ecole 2"/>
              </a:rPr>
              <a:t>2</a:t>
            </a:r>
            <a:r>
              <a:rPr lang="fr-FR" sz="2000" b="1" strike="sngStrike" dirty="0">
                <a:latin typeface="Script Ecole 2"/>
                <a:cs typeface="Script Ecole 2"/>
              </a:rPr>
              <a:t>3</a:t>
            </a:r>
            <a:r>
              <a:rPr lang="fr-FR" sz="2000" b="1" dirty="0">
                <a:latin typeface="Script Ecole 2"/>
                <a:cs typeface="Script Ecole 2"/>
              </a:rPr>
              <a:t>    47</a:t>
            </a:r>
          </a:p>
          <a:p>
            <a:pPr algn="ctr"/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23  </a:t>
            </a:r>
            <a:r>
              <a:rPr lang="fr-FR" sz="2000" b="1" dirty="0">
                <a:latin typeface="Script Ecole 2"/>
                <a:cs typeface="Script Ecole 2"/>
              </a:rPr>
              <a:t>&lt; </a:t>
            </a:r>
            <a:r>
              <a:rPr lang="is-IS" sz="2000" b="1" dirty="0" smtClean="0">
                <a:latin typeface="Script Ecole 2"/>
                <a:cs typeface="Script Ecole 2"/>
              </a:rPr>
              <a:t>….</a:t>
            </a:r>
            <a:r>
              <a:rPr lang="fr-FR" sz="2000" b="1" dirty="0" smtClean="0">
                <a:latin typeface="Script Ecole 2"/>
                <a:cs typeface="Script Ecole 2"/>
              </a:rPr>
              <a:t> </a:t>
            </a:r>
            <a:r>
              <a:rPr lang="fr-FR" sz="2000" b="1" dirty="0">
                <a:latin typeface="Script Ecole 2"/>
                <a:cs typeface="Script Ecole 2"/>
              </a:rPr>
              <a:t>&lt; </a:t>
            </a:r>
            <a:r>
              <a:rPr lang="is-IS" sz="2000" b="1" dirty="0">
                <a:latin typeface="Script Ecole 2"/>
                <a:cs typeface="Script Ecole 2"/>
              </a:rPr>
              <a:t>…</a:t>
            </a:r>
            <a:r>
              <a:rPr lang="is-IS" sz="2000" b="1" dirty="0" smtClean="0">
                <a:latin typeface="Script Ecole 2"/>
                <a:cs typeface="Script Ecole 2"/>
              </a:rPr>
              <a:t>. </a:t>
            </a:r>
            <a:r>
              <a:rPr lang="is-IS" sz="2000" b="1" dirty="0">
                <a:latin typeface="Script Ecole 2"/>
                <a:cs typeface="Script Ecole 2"/>
              </a:rPr>
              <a:t>&lt;….</a:t>
            </a:r>
            <a:endParaRPr lang="fr-FR" sz="2000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sz="1600" dirty="0" smtClean="0"/>
              <a:t>2. Si 2 nombres ont le même nombre de dizaines, je regarde </a:t>
            </a:r>
            <a:r>
              <a:rPr lang="fr-FR" sz="1600" b="1" dirty="0" smtClean="0"/>
              <a:t>le nombre d’unités </a:t>
            </a:r>
            <a:r>
              <a:rPr lang="fr-FR" sz="1600" dirty="0" smtClean="0"/>
              <a:t>: </a:t>
            </a:r>
          </a:p>
          <a:p>
            <a:endParaRPr lang="fr-FR" sz="1600" dirty="0" smtClean="0"/>
          </a:p>
          <a:p>
            <a:pPr algn="ctr"/>
            <a:r>
              <a:rPr lang="fr-FR" sz="2000" b="1" u="sng" dirty="0">
                <a:latin typeface="Script Ecole 2"/>
                <a:cs typeface="Script Ecole 2"/>
              </a:rPr>
              <a:t>3</a:t>
            </a:r>
            <a:r>
              <a:rPr lang="fr-FR" sz="2000" b="1" dirty="0">
                <a:latin typeface="Script Ecole 2"/>
                <a:cs typeface="Script Ecole 2"/>
              </a:rPr>
              <a:t>5     </a:t>
            </a:r>
            <a:r>
              <a:rPr lang="fr-FR" sz="2000" b="1" u="sng" dirty="0" smtClean="0">
                <a:latin typeface="Script Ecole 2"/>
                <a:cs typeface="Script Ecole 2"/>
              </a:rPr>
              <a:t>3</a:t>
            </a:r>
            <a:r>
              <a:rPr lang="fr-FR" sz="2000" b="1" dirty="0" smtClean="0">
                <a:latin typeface="Script Ecole 2"/>
                <a:cs typeface="Script Ecole 2"/>
              </a:rPr>
              <a:t>8     </a:t>
            </a:r>
            <a:r>
              <a:rPr lang="fr-FR" sz="2000" b="1" strike="sngStrike" dirty="0">
                <a:latin typeface="Script Ecole 2"/>
                <a:cs typeface="Script Ecole 2"/>
              </a:rPr>
              <a:t>23</a:t>
            </a:r>
            <a:r>
              <a:rPr lang="fr-FR" sz="2000" b="1" dirty="0">
                <a:latin typeface="Script Ecole 2"/>
                <a:cs typeface="Script Ecole 2"/>
              </a:rPr>
              <a:t>    </a:t>
            </a:r>
            <a:r>
              <a:rPr lang="fr-FR" sz="2000" b="1" dirty="0" smtClean="0">
                <a:latin typeface="Script Ecole 2"/>
                <a:cs typeface="Script Ecole 2"/>
              </a:rPr>
              <a:t>47</a:t>
            </a:r>
          </a:p>
          <a:p>
            <a:pPr algn="ctr"/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23  &lt;  35  &lt; </a:t>
            </a:r>
            <a:r>
              <a:rPr lang="is-IS" sz="2000" b="1" dirty="0" smtClean="0">
                <a:latin typeface="Script Ecole 2"/>
                <a:cs typeface="Script Ecole 2"/>
              </a:rPr>
              <a:t>…. &lt;…..</a:t>
            </a:r>
            <a:endParaRPr lang="fr-FR" sz="2000" b="1" dirty="0">
              <a:latin typeface="Script Ecole 2"/>
              <a:cs typeface="Script Ecole 2"/>
            </a:endParaRPr>
          </a:p>
          <a:p>
            <a:endParaRPr lang="fr-FR" sz="1600" dirty="0" smtClean="0"/>
          </a:p>
          <a:p>
            <a:r>
              <a:rPr lang="fr-FR" sz="1600" dirty="0" smtClean="0"/>
              <a:t>Pour ranger du plus grand au plus petit, je fais pareil en cherchant le plus grand. </a:t>
            </a:r>
          </a:p>
          <a:p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3339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ranger des nombres du plus petit au plus grand.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88506" y="1568824"/>
            <a:ext cx="2406316" cy="5378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288506" y="3028964"/>
            <a:ext cx="2406316" cy="11923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6288506" y="4956376"/>
            <a:ext cx="2406316" cy="11026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6150852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Ranger des grands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5" name="Carré corné 34"/>
          <p:cNvSpPr/>
          <p:nvPr/>
        </p:nvSpPr>
        <p:spPr>
          <a:xfrm rot="314074">
            <a:off x="8480872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432139" y="922700"/>
            <a:ext cx="4104893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Pour </a:t>
            </a:r>
            <a:r>
              <a:rPr lang="fr-FR" sz="1600" b="1" dirty="0" smtClean="0"/>
              <a:t>ranger des nombres </a:t>
            </a:r>
            <a:r>
              <a:rPr lang="fr-FR" sz="1600" dirty="0" smtClean="0"/>
              <a:t>du plus petit au plus grand (ordre croissant      ) : </a:t>
            </a:r>
          </a:p>
          <a:p>
            <a:endParaRPr lang="fr-FR" sz="1600" dirty="0" smtClean="0"/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3</a:t>
            </a:r>
            <a:r>
              <a:rPr lang="fr-FR" sz="2000" b="1" dirty="0" smtClean="0">
                <a:latin typeface="Script Ecole 2"/>
                <a:cs typeface="Script Ecole 2"/>
              </a:rPr>
              <a:t>5     </a:t>
            </a:r>
            <a:r>
              <a:rPr lang="fr-FR" sz="2000" b="1" dirty="0">
                <a:latin typeface="Script Ecole 2"/>
                <a:cs typeface="Script Ecole 2"/>
              </a:rPr>
              <a:t>3</a:t>
            </a:r>
            <a:r>
              <a:rPr lang="fr-FR" sz="2000" b="1" dirty="0" smtClean="0">
                <a:latin typeface="Script Ecole 2"/>
                <a:cs typeface="Script Ecole 2"/>
              </a:rPr>
              <a:t>8     23    47</a:t>
            </a:r>
          </a:p>
          <a:p>
            <a:endParaRPr lang="fr-FR" sz="1600" dirty="0"/>
          </a:p>
          <a:p>
            <a:pPr marL="342900" indent="-342900">
              <a:buAutoNum type="arabicPeriod"/>
            </a:pPr>
            <a:r>
              <a:rPr lang="fr-FR" sz="1600" dirty="0" smtClean="0"/>
              <a:t>Je cherche le </a:t>
            </a:r>
            <a:r>
              <a:rPr lang="fr-FR" sz="1600" b="1" dirty="0" smtClean="0"/>
              <a:t>plus petit </a:t>
            </a:r>
            <a:r>
              <a:rPr lang="fr-FR" sz="1600" dirty="0" smtClean="0"/>
              <a:t>nombre, en regardant d’abord le </a:t>
            </a:r>
            <a:r>
              <a:rPr lang="fr-FR" sz="1600" b="1" dirty="0" smtClean="0"/>
              <a:t>nombre de dizaines</a:t>
            </a:r>
            <a:r>
              <a:rPr lang="fr-FR" sz="1600" dirty="0" smtClean="0"/>
              <a:t>. Je peux le barrer pour ne pas le réutiliser.</a:t>
            </a:r>
          </a:p>
          <a:p>
            <a:r>
              <a:rPr lang="fr-FR" sz="1600" dirty="0" smtClean="0"/>
              <a:t> </a:t>
            </a:r>
            <a:endParaRPr lang="fr-FR" sz="2000" b="1" dirty="0" smtClean="0"/>
          </a:p>
          <a:p>
            <a:pPr algn="ctr"/>
            <a:r>
              <a:rPr lang="fr-FR" sz="2000" b="1" dirty="0">
                <a:latin typeface="Script Ecole 2"/>
                <a:cs typeface="Script Ecole 2"/>
              </a:rPr>
              <a:t>35     </a:t>
            </a:r>
            <a:r>
              <a:rPr lang="fr-FR" sz="2000" b="1" dirty="0" smtClean="0">
                <a:latin typeface="Script Ecole 2"/>
                <a:cs typeface="Script Ecole 2"/>
              </a:rPr>
              <a:t>38     </a:t>
            </a:r>
            <a:r>
              <a:rPr lang="fr-FR" sz="2000" b="1" u="sng" strike="sngStrike" dirty="0">
                <a:latin typeface="Script Ecole 2"/>
                <a:cs typeface="Script Ecole 2"/>
              </a:rPr>
              <a:t>2</a:t>
            </a:r>
            <a:r>
              <a:rPr lang="fr-FR" sz="2000" b="1" strike="sngStrike" dirty="0">
                <a:latin typeface="Script Ecole 2"/>
                <a:cs typeface="Script Ecole 2"/>
              </a:rPr>
              <a:t>3</a:t>
            </a:r>
            <a:r>
              <a:rPr lang="fr-FR" sz="2000" b="1" dirty="0">
                <a:latin typeface="Script Ecole 2"/>
                <a:cs typeface="Script Ecole 2"/>
              </a:rPr>
              <a:t>    47</a:t>
            </a:r>
          </a:p>
          <a:p>
            <a:pPr algn="ctr"/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23  </a:t>
            </a:r>
            <a:r>
              <a:rPr lang="fr-FR" sz="2000" b="1" dirty="0">
                <a:latin typeface="Script Ecole 2"/>
                <a:cs typeface="Script Ecole 2"/>
              </a:rPr>
              <a:t>&lt; </a:t>
            </a:r>
            <a:r>
              <a:rPr lang="is-IS" sz="2000" b="1" dirty="0" smtClean="0">
                <a:latin typeface="Script Ecole 2"/>
                <a:cs typeface="Script Ecole 2"/>
              </a:rPr>
              <a:t>….</a:t>
            </a:r>
            <a:r>
              <a:rPr lang="fr-FR" sz="2000" b="1" dirty="0" smtClean="0">
                <a:latin typeface="Script Ecole 2"/>
                <a:cs typeface="Script Ecole 2"/>
              </a:rPr>
              <a:t> </a:t>
            </a:r>
            <a:r>
              <a:rPr lang="fr-FR" sz="2000" b="1" dirty="0">
                <a:latin typeface="Script Ecole 2"/>
                <a:cs typeface="Script Ecole 2"/>
              </a:rPr>
              <a:t>&lt; </a:t>
            </a:r>
            <a:r>
              <a:rPr lang="is-IS" sz="2000" b="1" dirty="0">
                <a:latin typeface="Script Ecole 2"/>
                <a:cs typeface="Script Ecole 2"/>
              </a:rPr>
              <a:t>…</a:t>
            </a:r>
            <a:r>
              <a:rPr lang="is-IS" sz="2000" b="1" dirty="0" smtClean="0">
                <a:latin typeface="Script Ecole 2"/>
                <a:cs typeface="Script Ecole 2"/>
              </a:rPr>
              <a:t>. </a:t>
            </a:r>
            <a:r>
              <a:rPr lang="is-IS" sz="2000" b="1" dirty="0">
                <a:latin typeface="Script Ecole 2"/>
                <a:cs typeface="Script Ecole 2"/>
              </a:rPr>
              <a:t>&lt;….</a:t>
            </a:r>
            <a:endParaRPr lang="fr-FR" sz="2000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sz="1600" dirty="0" smtClean="0"/>
              <a:t>2. Si 2 nombres ont le même nombre de dizaines, je regarde </a:t>
            </a:r>
            <a:r>
              <a:rPr lang="fr-FR" sz="1600" b="1" dirty="0" smtClean="0"/>
              <a:t>le nombre d’unités </a:t>
            </a:r>
            <a:r>
              <a:rPr lang="fr-FR" sz="1600" dirty="0" smtClean="0"/>
              <a:t>: </a:t>
            </a:r>
          </a:p>
          <a:p>
            <a:endParaRPr lang="fr-FR" sz="1600" dirty="0" smtClean="0"/>
          </a:p>
          <a:p>
            <a:pPr algn="ctr"/>
            <a:r>
              <a:rPr lang="fr-FR" sz="2000" b="1" u="sng" dirty="0">
                <a:latin typeface="Script Ecole 2"/>
                <a:cs typeface="Script Ecole 2"/>
              </a:rPr>
              <a:t>3</a:t>
            </a:r>
            <a:r>
              <a:rPr lang="fr-FR" sz="2000" b="1" dirty="0">
                <a:latin typeface="Script Ecole 2"/>
                <a:cs typeface="Script Ecole 2"/>
              </a:rPr>
              <a:t>5     </a:t>
            </a:r>
            <a:r>
              <a:rPr lang="fr-FR" sz="2000" b="1" u="sng" dirty="0" smtClean="0">
                <a:latin typeface="Script Ecole 2"/>
                <a:cs typeface="Script Ecole 2"/>
              </a:rPr>
              <a:t>3</a:t>
            </a:r>
            <a:r>
              <a:rPr lang="fr-FR" sz="2000" b="1" dirty="0" smtClean="0">
                <a:latin typeface="Script Ecole 2"/>
                <a:cs typeface="Script Ecole 2"/>
              </a:rPr>
              <a:t>8     </a:t>
            </a:r>
            <a:r>
              <a:rPr lang="fr-FR" sz="2000" b="1" strike="sngStrike" dirty="0">
                <a:latin typeface="Script Ecole 2"/>
                <a:cs typeface="Script Ecole 2"/>
              </a:rPr>
              <a:t>23</a:t>
            </a:r>
            <a:r>
              <a:rPr lang="fr-FR" sz="2000" b="1" dirty="0">
                <a:latin typeface="Script Ecole 2"/>
                <a:cs typeface="Script Ecole 2"/>
              </a:rPr>
              <a:t>    </a:t>
            </a:r>
            <a:r>
              <a:rPr lang="fr-FR" sz="2000" b="1" dirty="0" smtClean="0">
                <a:latin typeface="Script Ecole 2"/>
                <a:cs typeface="Script Ecole 2"/>
              </a:rPr>
              <a:t>47</a:t>
            </a:r>
          </a:p>
          <a:p>
            <a:pPr algn="ctr"/>
            <a:endParaRPr lang="fr-FR" sz="2000" b="1" dirty="0">
              <a:latin typeface="Script Ecole 2"/>
              <a:cs typeface="Script Ecole 2"/>
            </a:endParaRPr>
          </a:p>
          <a:p>
            <a:pPr algn="ctr"/>
            <a:r>
              <a:rPr lang="fr-FR" sz="2000" b="1" dirty="0" smtClean="0">
                <a:latin typeface="Script Ecole 2"/>
                <a:cs typeface="Script Ecole 2"/>
              </a:rPr>
              <a:t>23  &lt;  35  &lt; </a:t>
            </a:r>
            <a:r>
              <a:rPr lang="is-IS" sz="2000" b="1" dirty="0" smtClean="0">
                <a:latin typeface="Script Ecole 2"/>
                <a:cs typeface="Script Ecole 2"/>
              </a:rPr>
              <a:t>…. &lt;…..</a:t>
            </a:r>
            <a:endParaRPr lang="fr-FR" sz="2000" b="1" dirty="0">
              <a:latin typeface="Script Ecole 2"/>
              <a:cs typeface="Script Ecole 2"/>
            </a:endParaRPr>
          </a:p>
          <a:p>
            <a:endParaRPr lang="fr-FR" sz="1600" dirty="0" smtClean="0"/>
          </a:p>
          <a:p>
            <a:r>
              <a:rPr lang="fr-FR" sz="1600" dirty="0" smtClean="0"/>
              <a:t>Pour ranger du plus grand au plus petit, je fais pareil en cherchant le plus grand. </a:t>
            </a:r>
          </a:p>
          <a:p>
            <a:endParaRPr lang="fr-FR" sz="1600" dirty="0"/>
          </a:p>
        </p:txBody>
      </p:sp>
      <p:sp>
        <p:nvSpPr>
          <p:cNvPr id="47" name="Rectangle à coins arrondis 46"/>
          <p:cNvSpPr/>
          <p:nvPr/>
        </p:nvSpPr>
        <p:spPr>
          <a:xfrm>
            <a:off x="5126644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5804561" y="672837"/>
            <a:ext cx="3339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ranger des nombres du plus petit au plus grand.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" b="98324" l="9574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6694" y="1254447"/>
            <a:ext cx="347638" cy="22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1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doubles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2699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par cœur le résultat des doubles.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4" name="ZoneTexte 173"/>
          <p:cNvSpPr txBox="1"/>
          <p:nvPr/>
        </p:nvSpPr>
        <p:spPr>
          <a:xfrm>
            <a:off x="127474" y="891221"/>
            <a:ext cx="4597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	Le double, c’est quand on prend </a:t>
            </a:r>
            <a:r>
              <a:rPr lang="fr-FR" sz="1600" b="1" dirty="0" smtClean="0"/>
              <a:t>2 fois </a:t>
            </a:r>
            <a:r>
              <a:rPr lang="fr-FR" sz="1600" dirty="0" smtClean="0"/>
              <a:t>la </a:t>
            </a:r>
          </a:p>
          <a:p>
            <a:r>
              <a:rPr lang="fr-FR" sz="1600" dirty="0" smtClean="0"/>
              <a:t>même quantité : </a:t>
            </a:r>
          </a:p>
          <a:p>
            <a:r>
              <a:rPr lang="fr-FR" sz="1600" dirty="0" smtClean="0"/>
              <a:t>					   </a:t>
            </a:r>
            <a:r>
              <a:rPr lang="fr-FR" sz="1600" b="1" dirty="0" smtClean="0"/>
              <a:t> </a:t>
            </a:r>
          </a:p>
          <a:p>
            <a:r>
              <a:rPr lang="fr-FR" sz="1600" b="1" dirty="0">
                <a:latin typeface="Script Ecole 2"/>
                <a:cs typeface="Script Ecole 2"/>
              </a:rPr>
              <a:t>	</a:t>
            </a:r>
            <a:r>
              <a:rPr lang="fr-FR" sz="1600" b="1" dirty="0" smtClean="0">
                <a:latin typeface="Script Ecole 2"/>
                <a:cs typeface="Script Ecole 2"/>
              </a:rPr>
              <a:t>				     4  +  4  =  8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Il faut apprendre par cœur : </a:t>
            </a:r>
          </a:p>
          <a:p>
            <a:endParaRPr lang="fr-FR" sz="16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30" y="1737901"/>
            <a:ext cx="1295400" cy="342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630" y="1471201"/>
            <a:ext cx="1295400" cy="342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2012" y="2513683"/>
            <a:ext cx="1777396" cy="689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1 + 1 = </a:t>
            </a:r>
            <a:r>
              <a:rPr lang="fr-FR" dirty="0" smtClean="0">
                <a:latin typeface="Script Ecole 2"/>
                <a:ea typeface="ＭＳ 明朝"/>
                <a:cs typeface="Times New Roman"/>
              </a:rPr>
              <a:t>2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K  K</a:t>
            </a:r>
            <a:endParaRPr lang="fr-FR" sz="1400" dirty="0"/>
          </a:p>
        </p:txBody>
      </p:sp>
      <p:sp>
        <p:nvSpPr>
          <p:cNvPr id="175" name="Rectangle 174"/>
          <p:cNvSpPr/>
          <p:nvPr/>
        </p:nvSpPr>
        <p:spPr>
          <a:xfrm>
            <a:off x="512012" y="3326221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2 + 2 = 4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L  L</a:t>
            </a:r>
            <a:endParaRPr lang="fr-FR" sz="1400" dirty="0"/>
          </a:p>
        </p:txBody>
      </p:sp>
      <p:sp>
        <p:nvSpPr>
          <p:cNvPr id="176" name="Rectangle 175"/>
          <p:cNvSpPr/>
          <p:nvPr/>
        </p:nvSpPr>
        <p:spPr>
          <a:xfrm>
            <a:off x="512012" y="4169750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3 + 3 = 6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M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M</a:t>
            </a:r>
            <a:endParaRPr lang="fr-FR" sz="1400" dirty="0"/>
          </a:p>
        </p:txBody>
      </p:sp>
      <p:sp>
        <p:nvSpPr>
          <p:cNvPr id="177" name="Rectangle 176"/>
          <p:cNvSpPr/>
          <p:nvPr/>
        </p:nvSpPr>
        <p:spPr>
          <a:xfrm>
            <a:off x="512012" y="5013279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4 + 4 = 8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N</a:t>
            </a:r>
            <a:endParaRPr lang="fr-FR" sz="1400" dirty="0"/>
          </a:p>
        </p:txBody>
      </p:sp>
      <p:sp>
        <p:nvSpPr>
          <p:cNvPr id="178" name="Rectangle 177"/>
          <p:cNvSpPr/>
          <p:nvPr/>
        </p:nvSpPr>
        <p:spPr>
          <a:xfrm>
            <a:off x="512012" y="5856807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5 + 5 = </a:t>
            </a:r>
            <a:r>
              <a:rPr lang="fr-FR" dirty="0" smtClean="0">
                <a:latin typeface="Script Ecole 2"/>
                <a:ea typeface="ＭＳ 明朝"/>
                <a:cs typeface="Times New Roman"/>
              </a:rPr>
              <a:t>10</a:t>
            </a:r>
            <a:endParaRPr lang="fr-FR" sz="1100" dirty="0" smtClean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O  O</a:t>
            </a:r>
            <a:endParaRPr lang="fr-FR" sz="1400" dirty="0"/>
          </a:p>
        </p:txBody>
      </p:sp>
      <p:sp>
        <p:nvSpPr>
          <p:cNvPr id="179" name="Rectangle 178"/>
          <p:cNvSpPr/>
          <p:nvPr/>
        </p:nvSpPr>
        <p:spPr>
          <a:xfrm>
            <a:off x="2482806" y="2518452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6 + 6 = 12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Q  Q</a:t>
            </a:r>
            <a:endParaRPr lang="fr-FR" sz="1400" dirty="0"/>
          </a:p>
        </p:txBody>
      </p:sp>
      <p:sp>
        <p:nvSpPr>
          <p:cNvPr id="180" name="Rectangle 179"/>
          <p:cNvSpPr/>
          <p:nvPr/>
        </p:nvSpPr>
        <p:spPr>
          <a:xfrm>
            <a:off x="2482806" y="3326221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7 + 7 = 14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endParaRPr lang="fr-FR" sz="1400" dirty="0"/>
          </a:p>
        </p:txBody>
      </p:sp>
      <p:sp>
        <p:nvSpPr>
          <p:cNvPr id="181" name="Rectangle 180"/>
          <p:cNvSpPr/>
          <p:nvPr/>
        </p:nvSpPr>
        <p:spPr>
          <a:xfrm>
            <a:off x="2482806" y="4169750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8 + 8 = 16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S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S</a:t>
            </a:r>
            <a:endParaRPr lang="fr-FR" sz="1400" dirty="0"/>
          </a:p>
        </p:txBody>
      </p:sp>
      <p:sp>
        <p:nvSpPr>
          <p:cNvPr id="182" name="Rectangle 181"/>
          <p:cNvSpPr/>
          <p:nvPr/>
        </p:nvSpPr>
        <p:spPr>
          <a:xfrm>
            <a:off x="2482806" y="5013279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9 + 9 = 18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err="1">
                <a:solidFill>
                  <a:prstClr val="black"/>
                </a:solidFill>
                <a:latin typeface="Pictchou"/>
                <a:cs typeface="Pictchou"/>
              </a:rPr>
              <a:t>T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T</a:t>
            </a:r>
            <a:endParaRPr lang="fr-FR" sz="1400" dirty="0"/>
          </a:p>
        </p:txBody>
      </p:sp>
      <p:sp>
        <p:nvSpPr>
          <p:cNvPr id="183" name="Rectangle 182"/>
          <p:cNvSpPr/>
          <p:nvPr/>
        </p:nvSpPr>
        <p:spPr>
          <a:xfrm>
            <a:off x="2482806" y="5856807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10 + 10 = 20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U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U</a:t>
            </a:r>
            <a:endParaRPr lang="fr-FR" sz="1400" dirty="0"/>
          </a:p>
        </p:txBody>
      </p:sp>
      <p:sp>
        <p:nvSpPr>
          <p:cNvPr id="184" name="Rectangle à coins arrondis 183"/>
          <p:cNvSpPr/>
          <p:nvPr/>
        </p:nvSpPr>
        <p:spPr>
          <a:xfrm>
            <a:off x="6135159" y="146156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doubles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85" name="Carré corné 184"/>
          <p:cNvSpPr/>
          <p:nvPr/>
        </p:nvSpPr>
        <p:spPr>
          <a:xfrm rot="314074">
            <a:off x="8465179" y="160259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86" name="Rectangle à coins arrondis 185"/>
          <p:cNvSpPr/>
          <p:nvPr/>
        </p:nvSpPr>
        <p:spPr>
          <a:xfrm>
            <a:off x="5110951" y="925014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ZoneTexte 186"/>
          <p:cNvSpPr txBox="1"/>
          <p:nvPr/>
        </p:nvSpPr>
        <p:spPr>
          <a:xfrm>
            <a:off x="5788868" y="663404"/>
            <a:ext cx="2699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par cœur le résultat des doubles.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8" name="ZoneTexte 187"/>
          <p:cNvSpPr txBox="1"/>
          <p:nvPr/>
        </p:nvSpPr>
        <p:spPr>
          <a:xfrm>
            <a:off x="5170392" y="881788"/>
            <a:ext cx="45979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	Le double, c’est quand on prend </a:t>
            </a:r>
            <a:r>
              <a:rPr lang="fr-FR" sz="1600" b="1" dirty="0" smtClean="0"/>
              <a:t>2 fois </a:t>
            </a:r>
            <a:r>
              <a:rPr lang="fr-FR" sz="1600" dirty="0" smtClean="0"/>
              <a:t>la </a:t>
            </a:r>
          </a:p>
          <a:p>
            <a:r>
              <a:rPr lang="fr-FR" sz="1600" dirty="0" smtClean="0"/>
              <a:t>même quantité : </a:t>
            </a:r>
          </a:p>
          <a:p>
            <a:r>
              <a:rPr lang="fr-FR" sz="1600" dirty="0" smtClean="0"/>
              <a:t>					   </a:t>
            </a:r>
            <a:r>
              <a:rPr lang="fr-FR" sz="1600" b="1" dirty="0" smtClean="0"/>
              <a:t> </a:t>
            </a:r>
          </a:p>
          <a:p>
            <a:r>
              <a:rPr lang="fr-FR" sz="1600" b="1" dirty="0">
                <a:latin typeface="Script Ecole 2"/>
                <a:cs typeface="Script Ecole 2"/>
              </a:rPr>
              <a:t>	</a:t>
            </a:r>
            <a:r>
              <a:rPr lang="fr-FR" sz="1600" b="1" dirty="0" smtClean="0">
                <a:latin typeface="Script Ecole 2"/>
                <a:cs typeface="Script Ecole 2"/>
              </a:rPr>
              <a:t>				     4  +  4  =  8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Il faut apprendre par cœur : </a:t>
            </a:r>
          </a:p>
          <a:p>
            <a:endParaRPr lang="fr-FR" sz="1600" dirty="0" smtClean="0"/>
          </a:p>
        </p:txBody>
      </p:sp>
      <p:pic>
        <p:nvPicPr>
          <p:cNvPr id="189" name="Imag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548" y="1728468"/>
            <a:ext cx="1295400" cy="342900"/>
          </a:xfrm>
          <a:prstGeom prst="rect">
            <a:avLst/>
          </a:prstGeom>
        </p:spPr>
      </p:pic>
      <p:pic>
        <p:nvPicPr>
          <p:cNvPr id="190" name="Image 1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548" y="1461768"/>
            <a:ext cx="1295400" cy="342900"/>
          </a:xfrm>
          <a:prstGeom prst="rect">
            <a:avLst/>
          </a:prstGeom>
        </p:spPr>
      </p:pic>
      <p:sp>
        <p:nvSpPr>
          <p:cNvPr id="191" name="Rectangle 190"/>
          <p:cNvSpPr/>
          <p:nvPr/>
        </p:nvSpPr>
        <p:spPr>
          <a:xfrm>
            <a:off x="5554930" y="2504250"/>
            <a:ext cx="1777396" cy="6890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1 + 1 = </a:t>
            </a:r>
            <a:r>
              <a:rPr lang="fr-FR" dirty="0" smtClean="0">
                <a:latin typeface="Script Ecole 2"/>
                <a:ea typeface="ＭＳ 明朝"/>
                <a:cs typeface="Times New Roman"/>
              </a:rPr>
              <a:t>2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K  K</a:t>
            </a:r>
            <a:endParaRPr lang="fr-FR" sz="1400" dirty="0"/>
          </a:p>
        </p:txBody>
      </p:sp>
      <p:sp>
        <p:nvSpPr>
          <p:cNvPr id="192" name="Rectangle 191"/>
          <p:cNvSpPr/>
          <p:nvPr/>
        </p:nvSpPr>
        <p:spPr>
          <a:xfrm>
            <a:off x="5554930" y="3316788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2 + 2 = 4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L  L</a:t>
            </a:r>
            <a:endParaRPr lang="fr-FR" sz="1400" dirty="0"/>
          </a:p>
        </p:txBody>
      </p:sp>
      <p:sp>
        <p:nvSpPr>
          <p:cNvPr id="193" name="Rectangle 192"/>
          <p:cNvSpPr/>
          <p:nvPr/>
        </p:nvSpPr>
        <p:spPr>
          <a:xfrm>
            <a:off x="5554930" y="4160317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3 + 3 = 6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M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M</a:t>
            </a:r>
            <a:endParaRPr lang="fr-FR" sz="1400" dirty="0"/>
          </a:p>
        </p:txBody>
      </p:sp>
      <p:sp>
        <p:nvSpPr>
          <p:cNvPr id="194" name="Rectangle 193"/>
          <p:cNvSpPr/>
          <p:nvPr/>
        </p:nvSpPr>
        <p:spPr>
          <a:xfrm>
            <a:off x="5554930" y="5003846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4 + 4 = 8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N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N</a:t>
            </a:r>
            <a:endParaRPr lang="fr-FR" sz="1400" dirty="0"/>
          </a:p>
        </p:txBody>
      </p:sp>
      <p:sp>
        <p:nvSpPr>
          <p:cNvPr id="195" name="Rectangle 194"/>
          <p:cNvSpPr/>
          <p:nvPr/>
        </p:nvSpPr>
        <p:spPr>
          <a:xfrm>
            <a:off x="5554930" y="5847374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5 + 5 = </a:t>
            </a:r>
            <a:r>
              <a:rPr lang="fr-FR" dirty="0" smtClean="0">
                <a:latin typeface="Script Ecole 2"/>
                <a:ea typeface="ＭＳ 明朝"/>
                <a:cs typeface="Times New Roman"/>
              </a:rPr>
              <a:t>10</a:t>
            </a:r>
            <a:endParaRPr lang="fr-FR" sz="1100" dirty="0" smtClean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O  O</a:t>
            </a:r>
            <a:endParaRPr lang="fr-FR" sz="1400" dirty="0"/>
          </a:p>
        </p:txBody>
      </p:sp>
      <p:sp>
        <p:nvSpPr>
          <p:cNvPr id="196" name="Rectangle 195"/>
          <p:cNvSpPr/>
          <p:nvPr/>
        </p:nvSpPr>
        <p:spPr>
          <a:xfrm>
            <a:off x="7525724" y="2509019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6 + 6 = 12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Q  Q</a:t>
            </a:r>
            <a:endParaRPr lang="fr-FR" sz="1400" dirty="0"/>
          </a:p>
        </p:txBody>
      </p:sp>
      <p:sp>
        <p:nvSpPr>
          <p:cNvPr id="197" name="Rectangle 196"/>
          <p:cNvSpPr/>
          <p:nvPr/>
        </p:nvSpPr>
        <p:spPr>
          <a:xfrm>
            <a:off x="7525724" y="3316788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7 + 7 = 14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R</a:t>
            </a:r>
            <a:endParaRPr lang="fr-FR" sz="1400" dirty="0"/>
          </a:p>
        </p:txBody>
      </p:sp>
      <p:sp>
        <p:nvSpPr>
          <p:cNvPr id="198" name="Rectangle 197"/>
          <p:cNvSpPr/>
          <p:nvPr/>
        </p:nvSpPr>
        <p:spPr>
          <a:xfrm>
            <a:off x="7525724" y="4160317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8 + 8 = 16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S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S</a:t>
            </a:r>
            <a:endParaRPr lang="fr-FR" sz="1400" dirty="0"/>
          </a:p>
        </p:txBody>
      </p:sp>
      <p:sp>
        <p:nvSpPr>
          <p:cNvPr id="199" name="Rectangle 198"/>
          <p:cNvSpPr/>
          <p:nvPr/>
        </p:nvSpPr>
        <p:spPr>
          <a:xfrm>
            <a:off x="7525724" y="5003846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9 + 9 = 18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err="1">
                <a:solidFill>
                  <a:prstClr val="black"/>
                </a:solidFill>
                <a:latin typeface="Pictchou"/>
                <a:cs typeface="Pictchou"/>
              </a:rPr>
              <a:t>T</a:t>
            </a:r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T</a:t>
            </a:r>
            <a:endParaRPr lang="fr-FR" sz="1400" dirty="0"/>
          </a:p>
        </p:txBody>
      </p:sp>
      <p:sp>
        <p:nvSpPr>
          <p:cNvPr id="200" name="Rectangle 199"/>
          <p:cNvSpPr/>
          <p:nvPr/>
        </p:nvSpPr>
        <p:spPr>
          <a:xfrm>
            <a:off x="7525724" y="5847374"/>
            <a:ext cx="1777396" cy="719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Script Ecole 2"/>
                <a:ea typeface="ＭＳ 明朝"/>
                <a:cs typeface="Times New Roman"/>
              </a:rPr>
              <a:t>10 + 10 = 20</a:t>
            </a:r>
            <a:endParaRPr lang="fr-FR" sz="1100" dirty="0">
              <a:latin typeface="Cambria"/>
              <a:ea typeface="ＭＳ 明朝"/>
              <a:cs typeface="Times New Roman"/>
            </a:endParaRPr>
          </a:p>
          <a:p>
            <a:pPr algn="ctr"/>
            <a:r>
              <a:rPr lang="fr-FR" sz="2400" dirty="0" smtClean="0">
                <a:solidFill>
                  <a:prstClr val="black"/>
                </a:solidFill>
                <a:latin typeface="Pictchou"/>
                <a:cs typeface="Pictchou"/>
              </a:rPr>
              <a:t>U  </a:t>
            </a:r>
            <a:r>
              <a:rPr lang="fr-FR" sz="2400" dirty="0">
                <a:solidFill>
                  <a:prstClr val="black"/>
                </a:solidFill>
                <a:latin typeface="Pictchou"/>
                <a:cs typeface="Pictchou"/>
              </a:rPr>
              <a:t>U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54064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compléments à 10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33068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par cœur ce qu’il faut ajouter pour faire 10.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33926" y="389897"/>
            <a:ext cx="342900" cy="2311400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4076" y="3151299"/>
            <a:ext cx="304800" cy="2133600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537076" y="2989117"/>
            <a:ext cx="279400" cy="1854200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416426" y="2807883"/>
            <a:ext cx="292100" cy="1625600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308476" y="2626649"/>
            <a:ext cx="279400" cy="1397000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2194176" y="2426365"/>
            <a:ext cx="304800" cy="119380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2067176" y="2238781"/>
            <a:ext cx="304800" cy="9398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978276" y="2038497"/>
            <a:ext cx="279400" cy="736600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1857626" y="1869964"/>
            <a:ext cx="279400" cy="495300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9676" y="1701431"/>
            <a:ext cx="279400" cy="266700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9" b="99451" l="3704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33926" y="3353702"/>
            <a:ext cx="342900" cy="2311400"/>
          </a:xfrm>
          <a:prstGeom prst="rect">
            <a:avLst/>
          </a:prstGeom>
        </p:spPr>
      </p:pic>
      <p:pic>
        <p:nvPicPr>
          <p:cNvPr id="87" name="Image 8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10" l="4167" r="91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868890" y="775648"/>
            <a:ext cx="304800" cy="2133600"/>
          </a:xfrm>
          <a:prstGeom prst="rect">
            <a:avLst/>
          </a:prstGeom>
        </p:spPr>
      </p:pic>
      <p:pic>
        <p:nvPicPr>
          <p:cNvPr id="88" name="Image 8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7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987224" y="1189198"/>
            <a:ext cx="279400" cy="1854200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110190" y="1600346"/>
            <a:ext cx="292100" cy="1625600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215824" y="2026791"/>
            <a:ext cx="279400" cy="1397000"/>
          </a:xfrm>
          <a:prstGeom prst="rect">
            <a:avLst/>
          </a:prstGeom>
        </p:spPr>
      </p:pic>
      <p:pic>
        <p:nvPicPr>
          <p:cNvPr id="91" name="Image 90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28" b="9680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316269" y="2439542"/>
            <a:ext cx="304800" cy="1193800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4167" r="91667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412674" y="2871170"/>
            <a:ext cx="304800" cy="939800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95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546024" y="3270146"/>
            <a:ext cx="279400" cy="736600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653974" y="3664123"/>
            <a:ext cx="279400" cy="495300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524" b="100000" l="0" r="95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808690" y="4091969"/>
            <a:ext cx="279400" cy="266700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646148" y="1310651"/>
            <a:ext cx="1018227" cy="3439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0 + 10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1 + 9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2 + 8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3 + 7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4 + 6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5 + 5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6 + 4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7 + 3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8 + 2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9 + 1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10 + 0</a:t>
            </a:r>
          </a:p>
        </p:txBody>
      </p:sp>
      <p:sp>
        <p:nvSpPr>
          <p:cNvPr id="97" name="ZoneTexte 96"/>
          <p:cNvSpPr txBox="1"/>
          <p:nvPr/>
        </p:nvSpPr>
        <p:spPr>
          <a:xfrm>
            <a:off x="257964" y="4960028"/>
            <a:ext cx="20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Pour mémoriser :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98" name="Ellipse 97"/>
          <p:cNvSpPr/>
          <p:nvPr/>
        </p:nvSpPr>
        <p:spPr>
          <a:xfrm>
            <a:off x="413371" y="5526527"/>
            <a:ext cx="396000" cy="360000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1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413371" y="5899432"/>
            <a:ext cx="396000" cy="360000"/>
          </a:xfrm>
          <a:prstGeom prst="ellipse">
            <a:avLst/>
          </a:prstGeom>
          <a:solidFill>
            <a:srgbClr val="0000FF">
              <a:alpha val="83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100" name="Ellipse 99"/>
          <p:cNvSpPr/>
          <p:nvPr/>
        </p:nvSpPr>
        <p:spPr>
          <a:xfrm>
            <a:off x="1282551" y="5526527"/>
            <a:ext cx="396000" cy="360000"/>
          </a:xfrm>
          <a:prstGeom prst="ellipse">
            <a:avLst/>
          </a:prstGeom>
          <a:solidFill>
            <a:srgbClr val="008000">
              <a:alpha val="51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101" name="Ellipse 100"/>
          <p:cNvSpPr/>
          <p:nvPr/>
        </p:nvSpPr>
        <p:spPr>
          <a:xfrm>
            <a:off x="1281075" y="5901363"/>
            <a:ext cx="396000" cy="360000"/>
          </a:xfrm>
          <a:prstGeom prst="ellipse">
            <a:avLst/>
          </a:prstGeom>
          <a:solidFill>
            <a:srgbClr val="9966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8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2151731" y="5526527"/>
            <a:ext cx="396000" cy="360000"/>
          </a:xfrm>
          <a:prstGeom prst="ellipse">
            <a:avLst/>
          </a:prstGeom>
          <a:solidFill>
            <a:srgbClr val="E6B9B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3</a:t>
            </a:r>
          </a:p>
        </p:txBody>
      </p:sp>
      <p:sp>
        <p:nvSpPr>
          <p:cNvPr id="103" name="Ellipse 102"/>
          <p:cNvSpPr/>
          <p:nvPr/>
        </p:nvSpPr>
        <p:spPr>
          <a:xfrm>
            <a:off x="2151731" y="5903499"/>
            <a:ext cx="396000" cy="360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7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04" name="Ellipse 103"/>
          <p:cNvSpPr/>
          <p:nvPr/>
        </p:nvSpPr>
        <p:spPr>
          <a:xfrm>
            <a:off x="3020911" y="5526527"/>
            <a:ext cx="396000" cy="36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4</a:t>
            </a:r>
          </a:p>
        </p:txBody>
      </p:sp>
      <p:sp>
        <p:nvSpPr>
          <p:cNvPr id="105" name="Ellipse 104"/>
          <p:cNvSpPr/>
          <p:nvPr/>
        </p:nvSpPr>
        <p:spPr>
          <a:xfrm>
            <a:off x="3020911" y="5899227"/>
            <a:ext cx="396000" cy="36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6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06" name="Ellipse 105"/>
          <p:cNvSpPr/>
          <p:nvPr/>
        </p:nvSpPr>
        <p:spPr>
          <a:xfrm>
            <a:off x="3890090" y="5526527"/>
            <a:ext cx="396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137" name="Ellipse 136"/>
          <p:cNvSpPr/>
          <p:nvPr/>
        </p:nvSpPr>
        <p:spPr>
          <a:xfrm>
            <a:off x="3890090" y="5901363"/>
            <a:ext cx="396000" cy="360000"/>
          </a:xfrm>
          <a:prstGeom prst="ellipse">
            <a:avLst/>
          </a:prstGeom>
          <a:solidFill>
            <a:srgbClr val="B9CDE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5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38" name="Rectangle à coins arrondis 137"/>
          <p:cNvSpPr/>
          <p:nvPr/>
        </p:nvSpPr>
        <p:spPr>
          <a:xfrm>
            <a:off x="6145347" y="15084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compléments à 10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39" name="Carré corné 138"/>
          <p:cNvSpPr/>
          <p:nvPr/>
        </p:nvSpPr>
        <p:spPr>
          <a:xfrm rot="314074">
            <a:off x="8475367" y="16495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40" name="Rectangle à coins arrondis 139"/>
          <p:cNvSpPr/>
          <p:nvPr/>
        </p:nvSpPr>
        <p:spPr>
          <a:xfrm>
            <a:off x="5121139" y="92970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1" name="ZoneTexte 140"/>
          <p:cNvSpPr txBox="1"/>
          <p:nvPr/>
        </p:nvSpPr>
        <p:spPr>
          <a:xfrm>
            <a:off x="5799056" y="668097"/>
            <a:ext cx="33068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par cœur ce qu’il faut ajouter pour faire 10.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2" name="Image 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87032" y="385157"/>
            <a:ext cx="342900" cy="2311400"/>
          </a:xfrm>
          <a:prstGeom prst="rect">
            <a:avLst/>
          </a:prstGeom>
        </p:spPr>
      </p:pic>
      <p:pic>
        <p:nvPicPr>
          <p:cNvPr id="143" name="Imag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717182" y="3146559"/>
            <a:ext cx="304800" cy="2133600"/>
          </a:xfrm>
          <a:prstGeom prst="rect">
            <a:avLst/>
          </a:prstGeom>
        </p:spPr>
      </p:pic>
      <p:pic>
        <p:nvPicPr>
          <p:cNvPr id="144" name="Image 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590182" y="2984377"/>
            <a:ext cx="279400" cy="1854200"/>
          </a:xfrm>
          <a:prstGeom prst="rect">
            <a:avLst/>
          </a:prstGeom>
        </p:spPr>
      </p:pic>
      <p:pic>
        <p:nvPicPr>
          <p:cNvPr id="145" name="Image 1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469532" y="2803143"/>
            <a:ext cx="292100" cy="1625600"/>
          </a:xfrm>
          <a:prstGeom prst="rect">
            <a:avLst/>
          </a:prstGeom>
        </p:spPr>
      </p:pic>
      <p:pic>
        <p:nvPicPr>
          <p:cNvPr id="146" name="Image 1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361582" y="2621909"/>
            <a:ext cx="279400" cy="1397000"/>
          </a:xfrm>
          <a:prstGeom prst="rect">
            <a:avLst/>
          </a:prstGeom>
        </p:spPr>
      </p:pic>
      <p:pic>
        <p:nvPicPr>
          <p:cNvPr id="147" name="Image 1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7247282" y="2421625"/>
            <a:ext cx="304800" cy="1193800"/>
          </a:xfrm>
          <a:prstGeom prst="rect">
            <a:avLst/>
          </a:prstGeom>
        </p:spPr>
      </p:pic>
      <p:pic>
        <p:nvPicPr>
          <p:cNvPr id="148" name="Image 1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120282" y="2234041"/>
            <a:ext cx="304800" cy="939800"/>
          </a:xfrm>
          <a:prstGeom prst="rect">
            <a:avLst/>
          </a:prstGeom>
        </p:spPr>
      </p:pic>
      <p:pic>
        <p:nvPicPr>
          <p:cNvPr id="149" name="Image 1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031382" y="2033757"/>
            <a:ext cx="279400" cy="736600"/>
          </a:xfrm>
          <a:prstGeom prst="rect">
            <a:avLst/>
          </a:prstGeom>
        </p:spPr>
      </p:pic>
      <p:pic>
        <p:nvPicPr>
          <p:cNvPr id="150" name="Image 1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6910732" y="1865224"/>
            <a:ext cx="279400" cy="495300"/>
          </a:xfrm>
          <a:prstGeom prst="rect">
            <a:avLst/>
          </a:prstGeom>
        </p:spPr>
      </p:pic>
      <p:pic>
        <p:nvPicPr>
          <p:cNvPr id="151" name="Image 15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2782" y="1696691"/>
            <a:ext cx="279400" cy="266700"/>
          </a:xfrm>
          <a:prstGeom prst="rect">
            <a:avLst/>
          </a:prstGeom>
        </p:spPr>
      </p:pic>
      <p:pic>
        <p:nvPicPr>
          <p:cNvPr id="152" name="Image 15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99" b="99451" l="3704" r="8888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787032" y="3348962"/>
            <a:ext cx="342900" cy="2311400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810" l="4167" r="91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921996" y="770908"/>
            <a:ext cx="304800" cy="2133600"/>
          </a:xfrm>
          <a:prstGeom prst="rect">
            <a:avLst/>
          </a:prstGeom>
        </p:spPr>
      </p:pic>
      <p:pic>
        <p:nvPicPr>
          <p:cNvPr id="154" name="Image 153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37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040330" y="1184458"/>
            <a:ext cx="279400" cy="1854200"/>
          </a:xfrm>
          <a:prstGeom prst="rect">
            <a:avLst/>
          </a:prstGeom>
        </p:spPr>
      </p:pic>
      <p:pic>
        <p:nvPicPr>
          <p:cNvPr id="155" name="Image 15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163296" y="1595606"/>
            <a:ext cx="292100" cy="1625600"/>
          </a:xfrm>
          <a:prstGeom prst="rect">
            <a:avLst/>
          </a:prstGeom>
        </p:spPr>
      </p:pic>
      <p:pic>
        <p:nvPicPr>
          <p:cNvPr id="156" name="Image 1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8268930" y="2022051"/>
            <a:ext cx="279400" cy="1397000"/>
          </a:xfrm>
          <a:prstGeom prst="rect">
            <a:avLst/>
          </a:prstGeom>
        </p:spPr>
      </p:pic>
      <p:pic>
        <p:nvPicPr>
          <p:cNvPr id="157" name="Image 15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128" b="9680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369375" y="2434802"/>
            <a:ext cx="304800" cy="1193800"/>
          </a:xfrm>
          <a:prstGeom prst="rect">
            <a:avLst/>
          </a:prstGeom>
        </p:spPr>
      </p:pic>
      <p:pic>
        <p:nvPicPr>
          <p:cNvPr id="158" name="Image 15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4167" r="91667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465780" y="2866430"/>
            <a:ext cx="304800" cy="939800"/>
          </a:xfrm>
          <a:prstGeom prst="rect">
            <a:avLst/>
          </a:prstGeom>
        </p:spPr>
      </p:pic>
      <p:pic>
        <p:nvPicPr>
          <p:cNvPr id="159" name="Image 15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95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599130" y="3265406"/>
            <a:ext cx="279400" cy="736600"/>
          </a:xfrm>
          <a:prstGeom prst="rect">
            <a:avLst/>
          </a:prstGeom>
        </p:spPr>
      </p:pic>
      <p:pic>
        <p:nvPicPr>
          <p:cNvPr id="160" name="Image 159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9091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8707080" y="3659383"/>
            <a:ext cx="279400" cy="495300"/>
          </a:xfrm>
          <a:prstGeom prst="rect">
            <a:avLst/>
          </a:prstGeom>
        </p:spPr>
      </p:pic>
      <p:pic>
        <p:nvPicPr>
          <p:cNvPr id="161" name="Image 160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524" b="100000" l="0" r="954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861796" y="4087229"/>
            <a:ext cx="279400" cy="266700"/>
          </a:xfrm>
          <a:prstGeom prst="rect">
            <a:avLst/>
          </a:prstGeom>
        </p:spPr>
      </p:pic>
      <p:sp>
        <p:nvSpPr>
          <p:cNvPr id="162" name="ZoneTexte 161"/>
          <p:cNvSpPr txBox="1"/>
          <p:nvPr/>
        </p:nvSpPr>
        <p:spPr>
          <a:xfrm>
            <a:off x="5699254" y="1305911"/>
            <a:ext cx="1018227" cy="3439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0 + 10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1 + 9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2 + 8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3 + 7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4 + 6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5 + 5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6 + 4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7 + 3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8 + 2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9 + 1</a:t>
            </a:r>
          </a:p>
          <a:p>
            <a:pPr algn="r">
              <a:lnSpc>
                <a:spcPct val="110000"/>
              </a:lnSpc>
            </a:pPr>
            <a:r>
              <a:rPr lang="fr-FR" dirty="0" smtClean="0">
                <a:latin typeface="Script Ecole 2"/>
                <a:cs typeface="Script Ecole 2"/>
              </a:rPr>
              <a:t>10 + 0</a:t>
            </a:r>
          </a:p>
        </p:txBody>
      </p:sp>
      <p:sp>
        <p:nvSpPr>
          <p:cNvPr id="163" name="ZoneTexte 162"/>
          <p:cNvSpPr txBox="1"/>
          <p:nvPr/>
        </p:nvSpPr>
        <p:spPr>
          <a:xfrm>
            <a:off x="5311070" y="4955288"/>
            <a:ext cx="2097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/>
                <a:cs typeface="Comic Sans MS"/>
              </a:rPr>
              <a:t>Pour mémoriser :</a:t>
            </a:r>
            <a:endParaRPr lang="fr-FR" b="1" dirty="0">
              <a:latin typeface="Comic Sans MS"/>
              <a:cs typeface="Comic Sans MS"/>
            </a:endParaRPr>
          </a:p>
        </p:txBody>
      </p:sp>
      <p:sp>
        <p:nvSpPr>
          <p:cNvPr id="164" name="Ellipse 163"/>
          <p:cNvSpPr/>
          <p:nvPr/>
        </p:nvSpPr>
        <p:spPr>
          <a:xfrm>
            <a:off x="5466477" y="5521787"/>
            <a:ext cx="396000" cy="360000"/>
          </a:xfrm>
          <a:prstGeom prst="ellipse">
            <a:avLst/>
          </a:prstGeom>
          <a:solidFill>
            <a:srgbClr val="FF0000">
              <a:alpha val="60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1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5466477" y="5894692"/>
            <a:ext cx="396000" cy="360000"/>
          </a:xfrm>
          <a:prstGeom prst="ellipse">
            <a:avLst/>
          </a:prstGeom>
          <a:solidFill>
            <a:srgbClr val="0000FF">
              <a:alpha val="83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9</a:t>
            </a:r>
          </a:p>
        </p:txBody>
      </p:sp>
      <p:sp>
        <p:nvSpPr>
          <p:cNvPr id="166" name="Ellipse 165"/>
          <p:cNvSpPr/>
          <p:nvPr/>
        </p:nvSpPr>
        <p:spPr>
          <a:xfrm>
            <a:off x="6335657" y="5521787"/>
            <a:ext cx="396000" cy="360000"/>
          </a:xfrm>
          <a:prstGeom prst="ellipse">
            <a:avLst/>
          </a:prstGeom>
          <a:solidFill>
            <a:srgbClr val="008000">
              <a:alpha val="51000"/>
            </a:srgb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2</a:t>
            </a:r>
          </a:p>
        </p:txBody>
      </p:sp>
      <p:sp>
        <p:nvSpPr>
          <p:cNvPr id="167" name="Ellipse 166"/>
          <p:cNvSpPr/>
          <p:nvPr/>
        </p:nvSpPr>
        <p:spPr>
          <a:xfrm>
            <a:off x="6334181" y="5896623"/>
            <a:ext cx="396000" cy="360000"/>
          </a:xfrm>
          <a:prstGeom prst="ellipse">
            <a:avLst/>
          </a:prstGeom>
          <a:solidFill>
            <a:srgbClr val="996633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8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68" name="Ellipse 167"/>
          <p:cNvSpPr/>
          <p:nvPr/>
        </p:nvSpPr>
        <p:spPr>
          <a:xfrm>
            <a:off x="7204837" y="5521787"/>
            <a:ext cx="396000" cy="360000"/>
          </a:xfrm>
          <a:prstGeom prst="ellipse">
            <a:avLst/>
          </a:prstGeom>
          <a:solidFill>
            <a:srgbClr val="E6B9B8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3</a:t>
            </a:r>
          </a:p>
        </p:txBody>
      </p:sp>
      <p:sp>
        <p:nvSpPr>
          <p:cNvPr id="169" name="Ellipse 168"/>
          <p:cNvSpPr/>
          <p:nvPr/>
        </p:nvSpPr>
        <p:spPr>
          <a:xfrm>
            <a:off x="7204837" y="5898759"/>
            <a:ext cx="396000" cy="360000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7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70" name="Ellipse 169"/>
          <p:cNvSpPr/>
          <p:nvPr/>
        </p:nvSpPr>
        <p:spPr>
          <a:xfrm>
            <a:off x="8074017" y="5521787"/>
            <a:ext cx="396000" cy="360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4</a:t>
            </a:r>
          </a:p>
        </p:txBody>
      </p:sp>
      <p:sp>
        <p:nvSpPr>
          <p:cNvPr id="171" name="Ellipse 170"/>
          <p:cNvSpPr/>
          <p:nvPr/>
        </p:nvSpPr>
        <p:spPr>
          <a:xfrm>
            <a:off x="8074017" y="5894487"/>
            <a:ext cx="396000" cy="3600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6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172" name="Ellipse 171"/>
          <p:cNvSpPr/>
          <p:nvPr/>
        </p:nvSpPr>
        <p:spPr>
          <a:xfrm>
            <a:off x="8943196" y="5521787"/>
            <a:ext cx="396000" cy="36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>
                <a:latin typeface="Script Ecole 2"/>
                <a:cs typeface="Script Ecole 2"/>
              </a:rPr>
              <a:t>5</a:t>
            </a:r>
          </a:p>
        </p:txBody>
      </p:sp>
      <p:sp>
        <p:nvSpPr>
          <p:cNvPr id="173" name="Ellipse 172"/>
          <p:cNvSpPr/>
          <p:nvPr/>
        </p:nvSpPr>
        <p:spPr>
          <a:xfrm>
            <a:off x="8943196" y="5896623"/>
            <a:ext cx="396000" cy="360000"/>
          </a:xfrm>
          <a:prstGeom prst="ellipse">
            <a:avLst/>
          </a:prstGeom>
          <a:solidFill>
            <a:srgbClr val="B9CDE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dirty="0" smtClean="0">
                <a:latin typeface="Script Ecole 2"/>
                <a:cs typeface="Script Ecole 2"/>
              </a:rPr>
              <a:t>5</a:t>
            </a:r>
            <a:endParaRPr lang="fr-FR" dirty="0"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755330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monnaie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Grandeurs et mesures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32388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la valeur des pièces et des billets en euros.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8033" y="1037757"/>
            <a:ext cx="4501334" cy="578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	Notre monnaie s’appelle l’</a:t>
            </a:r>
            <a:r>
              <a:rPr lang="fr-FR" sz="1400" b="1" dirty="0" smtClean="0"/>
              <a:t>euro</a:t>
            </a:r>
            <a:r>
              <a:rPr lang="fr-FR" sz="1400" dirty="0" smtClean="0"/>
              <a:t> : </a:t>
            </a:r>
          </a:p>
          <a:p>
            <a:endParaRPr lang="fr-FR" sz="1400" dirty="0"/>
          </a:p>
          <a:p>
            <a:r>
              <a:rPr lang="fr-FR" sz="1400" dirty="0" smtClean="0"/>
              <a:t>Elle comporte des </a:t>
            </a:r>
            <a:r>
              <a:rPr lang="fr-FR" sz="1400" b="1" dirty="0" smtClean="0"/>
              <a:t>pièces</a:t>
            </a:r>
            <a:r>
              <a:rPr lang="fr-FR" sz="1400" dirty="0" smtClean="0"/>
              <a:t> : 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et des </a:t>
            </a:r>
            <a:r>
              <a:rPr lang="fr-FR" sz="1400" b="1" dirty="0" smtClean="0"/>
              <a:t>billets</a:t>
            </a:r>
            <a:r>
              <a:rPr lang="fr-FR" sz="1400" dirty="0" smtClean="0"/>
              <a:t> : 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❗️ La valeur est celle qui est écrite, pas le nombre de pièces ou de billets : </a:t>
            </a:r>
          </a:p>
          <a:p>
            <a:endParaRPr lang="fr-FR" sz="1400" dirty="0"/>
          </a:p>
          <a:p>
            <a:r>
              <a:rPr lang="fr-FR" sz="1200" i="1" dirty="0" smtClean="0"/>
              <a:t>  Ces 2 pièces valent 4 €			Ces 2 billets valent 15 €</a:t>
            </a:r>
          </a:p>
          <a:p>
            <a:endParaRPr lang="fr-FR" sz="1200" i="1" dirty="0"/>
          </a:p>
          <a:p>
            <a:endParaRPr lang="fr-FR" sz="1600" i="1" dirty="0" smtClean="0"/>
          </a:p>
          <a:p>
            <a:endParaRPr lang="fr-FR" sz="1200" i="1" dirty="0" smtClean="0"/>
          </a:p>
          <a:p>
            <a:r>
              <a:rPr lang="fr-FR" sz="1200" i="1" dirty="0"/>
              <a:t>	</a:t>
            </a:r>
            <a:r>
              <a:rPr lang="fr-FR" sz="1200" i="1" dirty="0" smtClean="0"/>
              <a:t>       2 + 2 = 4				       10 + 5 = 15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689" y="5837769"/>
            <a:ext cx="495098" cy="49504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591" y="3685071"/>
            <a:ext cx="1267394" cy="72104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9987" y="1790700"/>
            <a:ext cx="1384301" cy="6731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587" y="2874185"/>
            <a:ext cx="1151642" cy="62418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320" y="3685071"/>
            <a:ext cx="1234533" cy="72104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370" y="2884947"/>
            <a:ext cx="1149110" cy="613426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88" y="2777140"/>
            <a:ext cx="1386933" cy="820402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3013641" y="994709"/>
            <a:ext cx="527387" cy="3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€</a:t>
            </a:r>
            <a:endParaRPr lang="fr-FR" sz="24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931" y="5837769"/>
            <a:ext cx="495098" cy="49504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3233" y="5797407"/>
            <a:ext cx="820815" cy="44488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8396" y="5787897"/>
            <a:ext cx="819010" cy="437210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2312431" y="5510076"/>
            <a:ext cx="0" cy="125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282370" y="4683146"/>
            <a:ext cx="4286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6160156" y="14610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monnaie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1" name="Carré corné 30"/>
          <p:cNvSpPr/>
          <p:nvPr/>
        </p:nvSpPr>
        <p:spPr>
          <a:xfrm rot="314074">
            <a:off x="8490176" y="16020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Grandeurs et mesures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135948" y="924963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813865" y="663353"/>
            <a:ext cx="32388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connais la valeur des pièces et des billets en euros.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135948" y="1028273"/>
            <a:ext cx="4501334" cy="578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	Notre monnaie s’appelle l’</a:t>
            </a:r>
            <a:r>
              <a:rPr lang="fr-FR" sz="1400" b="1" dirty="0" smtClean="0"/>
              <a:t>euro</a:t>
            </a:r>
            <a:r>
              <a:rPr lang="fr-FR" sz="1400" dirty="0" smtClean="0"/>
              <a:t> : </a:t>
            </a:r>
          </a:p>
          <a:p>
            <a:endParaRPr lang="fr-FR" sz="1400" dirty="0"/>
          </a:p>
          <a:p>
            <a:r>
              <a:rPr lang="fr-FR" sz="1400" dirty="0" smtClean="0"/>
              <a:t>Elle comporte des </a:t>
            </a:r>
            <a:r>
              <a:rPr lang="fr-FR" sz="1400" b="1" dirty="0" smtClean="0"/>
              <a:t>pièces</a:t>
            </a:r>
            <a:r>
              <a:rPr lang="fr-FR" sz="1400" dirty="0" smtClean="0"/>
              <a:t> : 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et des </a:t>
            </a:r>
            <a:r>
              <a:rPr lang="fr-FR" sz="1400" b="1" dirty="0" smtClean="0"/>
              <a:t>billets</a:t>
            </a:r>
            <a:r>
              <a:rPr lang="fr-FR" sz="1400" dirty="0" smtClean="0"/>
              <a:t> : 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r>
              <a:rPr lang="fr-FR" sz="1400" dirty="0" smtClean="0"/>
              <a:t>❗️ La valeur est celle qui est écrite, pas le nombre de pièces ou de billets : </a:t>
            </a:r>
          </a:p>
          <a:p>
            <a:endParaRPr lang="fr-FR" sz="1400" dirty="0"/>
          </a:p>
          <a:p>
            <a:r>
              <a:rPr lang="fr-FR" sz="1200" i="1" dirty="0" smtClean="0"/>
              <a:t>  Ces 2 pièces valent 4 €			Ces 2 billets valent 15 €</a:t>
            </a:r>
          </a:p>
          <a:p>
            <a:endParaRPr lang="fr-FR" sz="1200" i="1" dirty="0"/>
          </a:p>
          <a:p>
            <a:endParaRPr lang="fr-FR" sz="1600" i="1" dirty="0" smtClean="0"/>
          </a:p>
          <a:p>
            <a:endParaRPr lang="fr-FR" sz="1200" i="1" dirty="0" smtClean="0"/>
          </a:p>
          <a:p>
            <a:r>
              <a:rPr lang="fr-FR" sz="1200" i="1" dirty="0"/>
              <a:t>	</a:t>
            </a:r>
            <a:r>
              <a:rPr lang="fr-FR" sz="1200" i="1" dirty="0" smtClean="0"/>
              <a:t>       2 + 2 = 4				       10 + 5 = 15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604" y="5828285"/>
            <a:ext cx="495098" cy="495046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506" y="3675587"/>
            <a:ext cx="1267394" cy="721045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7902" y="1781216"/>
            <a:ext cx="1384301" cy="673100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8502" y="2864701"/>
            <a:ext cx="1151642" cy="624188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235" y="3675587"/>
            <a:ext cx="1234533" cy="721045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0285" y="2875463"/>
            <a:ext cx="1149110" cy="613426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2203" y="2767656"/>
            <a:ext cx="1386933" cy="820402"/>
          </a:xfrm>
          <a:prstGeom prst="rect">
            <a:avLst/>
          </a:prstGeom>
        </p:spPr>
      </p:pic>
      <p:sp>
        <p:nvSpPr>
          <p:cNvPr id="42" name="Rectangle à coins arrondis 41"/>
          <p:cNvSpPr/>
          <p:nvPr/>
        </p:nvSpPr>
        <p:spPr>
          <a:xfrm>
            <a:off x="8081556" y="985225"/>
            <a:ext cx="527387" cy="329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€</a:t>
            </a:r>
            <a:endParaRPr lang="fr-FR" sz="2400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846" y="5828285"/>
            <a:ext cx="495098" cy="495046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1148" y="5787923"/>
            <a:ext cx="820815" cy="444880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6311" y="5778413"/>
            <a:ext cx="819010" cy="437210"/>
          </a:xfrm>
          <a:prstGeom prst="rect">
            <a:avLst/>
          </a:prstGeom>
        </p:spPr>
      </p:pic>
      <p:cxnSp>
        <p:nvCxnSpPr>
          <p:cNvPr id="46" name="Connecteur droit 45"/>
          <p:cNvCxnSpPr/>
          <p:nvPr/>
        </p:nvCxnSpPr>
        <p:spPr>
          <a:xfrm>
            <a:off x="7380346" y="5500592"/>
            <a:ext cx="0" cy="125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5350285" y="4673662"/>
            <a:ext cx="4286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63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table d’addition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1204881"/>
            <a:ext cx="4680000" cy="5485564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486486" y="823042"/>
            <a:ext cx="3894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retrouver les résultats dans la table, et m’en servir pour les retenir.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Group 8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04151"/>
              </p:ext>
            </p:extLst>
          </p:nvPr>
        </p:nvGraphicFramePr>
        <p:xfrm>
          <a:off x="197010" y="1742169"/>
          <a:ext cx="4442947" cy="4194018"/>
        </p:xfrm>
        <a:graphic>
          <a:graphicData uri="http://schemas.openxmlformats.org/drawingml/2006/table">
            <a:tbl>
              <a:tblPr/>
              <a:tblGrid>
                <a:gridCol w="409475"/>
                <a:gridCol w="409475"/>
                <a:gridCol w="409475"/>
                <a:gridCol w="409475"/>
                <a:gridCol w="348197"/>
                <a:gridCol w="409475"/>
                <a:gridCol w="409475"/>
                <a:gridCol w="409475"/>
                <a:gridCol w="409475"/>
                <a:gridCol w="409475"/>
                <a:gridCol w="409475"/>
              </a:tblGrid>
              <a:tr h="42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+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546629" y="6244662"/>
            <a:ext cx="1857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Exemple :    </a:t>
            </a:r>
            <a:r>
              <a:rPr lang="fr-FR" sz="1400" dirty="0" smtClean="0">
                <a:latin typeface="Script Ecole 2"/>
                <a:cs typeface="Script Ecole 2"/>
              </a:rPr>
              <a:t>5 + 6 = 11</a:t>
            </a:r>
            <a:endParaRPr lang="fr-FR" sz="1400" dirty="0">
              <a:latin typeface="Script Ecole 2"/>
              <a:cs typeface="Script Ecole 2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48398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table d’addition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Carré corné 8"/>
          <p:cNvSpPr/>
          <p:nvPr/>
        </p:nvSpPr>
        <p:spPr>
          <a:xfrm rot="314074">
            <a:off x="8478418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124190" y="1204881"/>
            <a:ext cx="4680000" cy="5485564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542643" y="823042"/>
            <a:ext cx="38940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retrouver les résultats dans la table, et m’en servir pour les retenir.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Group 8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71985"/>
              </p:ext>
            </p:extLst>
          </p:nvPr>
        </p:nvGraphicFramePr>
        <p:xfrm>
          <a:off x="5253167" y="1742169"/>
          <a:ext cx="4442947" cy="4194018"/>
        </p:xfrm>
        <a:graphic>
          <a:graphicData uri="http://schemas.openxmlformats.org/drawingml/2006/table">
            <a:tbl>
              <a:tblPr/>
              <a:tblGrid>
                <a:gridCol w="409475"/>
                <a:gridCol w="409475"/>
                <a:gridCol w="409475"/>
                <a:gridCol w="409475"/>
                <a:gridCol w="348197"/>
                <a:gridCol w="409475"/>
                <a:gridCol w="409475"/>
                <a:gridCol w="409475"/>
                <a:gridCol w="409475"/>
                <a:gridCol w="409475"/>
                <a:gridCol w="409475"/>
              </a:tblGrid>
              <a:tr h="4248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+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19</a:t>
                      </a:r>
                      <a:endParaRPr kumimoji="0" 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6602786" y="6244662"/>
            <a:ext cx="1857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Exemple :    </a:t>
            </a:r>
            <a:r>
              <a:rPr lang="fr-FR" sz="1400" dirty="0" smtClean="0">
                <a:latin typeface="Script Ecole 2"/>
                <a:cs typeface="Script Ecole 2"/>
              </a:rPr>
              <a:t>5 + 6 = 11</a:t>
            </a:r>
            <a:endParaRPr lang="fr-FR" sz="1400" dirty="0"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26969688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tableau de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2560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placer un nombre dans le tableau.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Group 8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359526"/>
              </p:ext>
            </p:extLst>
          </p:nvPr>
        </p:nvGraphicFramePr>
        <p:xfrm>
          <a:off x="578009" y="1601058"/>
          <a:ext cx="4033472" cy="3736818"/>
        </p:xfrm>
        <a:graphic>
          <a:graphicData uri="http://schemas.openxmlformats.org/drawingml/2006/table">
            <a:tbl>
              <a:tblPr/>
              <a:tblGrid>
                <a:gridCol w="409475"/>
                <a:gridCol w="409475"/>
                <a:gridCol w="409475"/>
                <a:gridCol w="348197"/>
                <a:gridCol w="409475"/>
                <a:gridCol w="409475"/>
                <a:gridCol w="409475"/>
                <a:gridCol w="409475"/>
                <a:gridCol w="409475"/>
                <a:gridCol w="409475"/>
              </a:tblGrid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Flèche courbée vers le bas 2"/>
          <p:cNvSpPr/>
          <p:nvPr/>
        </p:nvSpPr>
        <p:spPr>
          <a:xfrm>
            <a:off x="691444" y="1340556"/>
            <a:ext cx="564444" cy="21166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bas 8"/>
          <p:cNvSpPr/>
          <p:nvPr/>
        </p:nvSpPr>
        <p:spPr>
          <a:xfrm rot="16200000" flipH="1">
            <a:off x="177406" y="1919261"/>
            <a:ext cx="565853" cy="17890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61999" y="1055890"/>
            <a:ext cx="405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+ 1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1" name="ZoneTexte 10"/>
          <p:cNvSpPr txBox="1"/>
          <p:nvPr/>
        </p:nvSpPr>
        <p:spPr>
          <a:xfrm rot="16200000">
            <a:off x="-16927" y="1857396"/>
            <a:ext cx="514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+ 10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122" y="5547058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/>
              <a:t>On peut se servir du tableau de nombres </a:t>
            </a:r>
            <a:r>
              <a:rPr lang="fr-FR" sz="1600" b="1" dirty="0" smtClean="0"/>
              <a:t>pour calculer </a:t>
            </a:r>
            <a:r>
              <a:rPr lang="fr-FR" sz="1600" dirty="0" smtClean="0"/>
              <a:t>: </a:t>
            </a:r>
          </a:p>
          <a:p>
            <a:pPr marL="285750" indent="-101600">
              <a:buFontTx/>
              <a:buChar char="-"/>
            </a:pPr>
            <a:r>
              <a:rPr lang="fr-FR" sz="1600" dirty="0" smtClean="0"/>
              <a:t>de gauche à droite, on ajoute 1</a:t>
            </a:r>
          </a:p>
          <a:p>
            <a:pPr marL="285750" indent="-101600">
              <a:buFontTx/>
              <a:buChar char="-"/>
            </a:pPr>
            <a:r>
              <a:rPr lang="fr-FR" sz="1600" dirty="0" smtClean="0"/>
              <a:t>de haut en bas, on ajoute 10. 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6158129" y="135906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tableau de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Carré corné 13"/>
          <p:cNvSpPr/>
          <p:nvPr/>
        </p:nvSpPr>
        <p:spPr>
          <a:xfrm rot="314074">
            <a:off x="8488149" y="150009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133921" y="914764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811838" y="653154"/>
            <a:ext cx="25600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placer un nombre dans le tableau.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7" name="Group 8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840509"/>
              </p:ext>
            </p:extLst>
          </p:nvPr>
        </p:nvGraphicFramePr>
        <p:xfrm>
          <a:off x="5643897" y="1581375"/>
          <a:ext cx="4033472" cy="3736818"/>
        </p:xfrm>
        <a:graphic>
          <a:graphicData uri="http://schemas.openxmlformats.org/drawingml/2006/table">
            <a:tbl>
              <a:tblPr/>
              <a:tblGrid>
                <a:gridCol w="409475"/>
                <a:gridCol w="409475"/>
                <a:gridCol w="409475"/>
                <a:gridCol w="348197"/>
                <a:gridCol w="409475"/>
                <a:gridCol w="409475"/>
                <a:gridCol w="409475"/>
                <a:gridCol w="409475"/>
                <a:gridCol w="409475"/>
                <a:gridCol w="409475"/>
              </a:tblGrid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19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29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39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49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59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69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79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89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90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91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92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93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94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95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96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97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98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cript Ecole 2"/>
                          <a:ea typeface="ＭＳ Ｐゴシック" charset="0"/>
                          <a:cs typeface="Script Ecole 2"/>
                        </a:rPr>
                        <a:t>99</a:t>
                      </a:r>
                      <a:endParaRPr kumimoji="0" lang="fr-F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cript Ecole 2"/>
                        <a:ea typeface="ＭＳ Ｐゴシック" charset="0"/>
                        <a:cs typeface="Script Ecole 2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Flèche courbée vers le bas 17"/>
          <p:cNvSpPr/>
          <p:nvPr/>
        </p:nvSpPr>
        <p:spPr>
          <a:xfrm>
            <a:off x="5757332" y="1320873"/>
            <a:ext cx="564444" cy="21166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courbée vers le bas 18"/>
          <p:cNvSpPr/>
          <p:nvPr/>
        </p:nvSpPr>
        <p:spPr>
          <a:xfrm rot="16200000" flipH="1">
            <a:off x="5243294" y="1899578"/>
            <a:ext cx="565853" cy="178909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827887" y="1036207"/>
            <a:ext cx="405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+ 1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5048961" y="1837713"/>
            <a:ext cx="514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+ 10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82010" y="5527375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/>
              <a:t>On peut se servir du tableau de nombres </a:t>
            </a:r>
            <a:r>
              <a:rPr lang="fr-FR" sz="1600" b="1" dirty="0" smtClean="0"/>
              <a:t>pour calculer </a:t>
            </a:r>
            <a:r>
              <a:rPr lang="fr-FR" sz="1600" dirty="0" smtClean="0"/>
              <a:t>: </a:t>
            </a:r>
          </a:p>
          <a:p>
            <a:pPr marL="285750" indent="-101600">
              <a:buFontTx/>
              <a:buChar char="-"/>
            </a:pPr>
            <a:r>
              <a:rPr lang="fr-FR" sz="1600" dirty="0" smtClean="0"/>
              <a:t>de gauche à droite, on ajoute 1</a:t>
            </a:r>
          </a:p>
          <a:p>
            <a:pPr marL="285750" indent="-101600">
              <a:buFontTx/>
              <a:buChar char="-"/>
            </a:pPr>
            <a:r>
              <a:rPr lang="fr-FR" sz="1600" dirty="0" smtClean="0"/>
              <a:t>de haut en bas, on ajoute 10. </a:t>
            </a:r>
          </a:p>
        </p:txBody>
      </p:sp>
    </p:spTree>
    <p:extLst>
      <p:ext uri="{BB962C8B-B14F-4D97-AF65-F5344CB8AC3E}">
        <p14:creationId xmlns:p14="http://schemas.microsoft.com/office/powerpoint/2010/main" val="4221281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L’addition posée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sans retenue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2676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calculer une addition en la posant.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33" y="1186651"/>
            <a:ext cx="30062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  <a:cs typeface="Script Ecole 2"/>
              </a:rPr>
              <a:t>1. Je </a:t>
            </a:r>
            <a:r>
              <a:rPr lang="fr-FR" sz="1400" b="1" dirty="0" smtClean="0">
                <a:latin typeface="+mj-lt"/>
                <a:cs typeface="Script Ecole 2"/>
              </a:rPr>
              <a:t>pose l’addition en colonnes </a:t>
            </a:r>
            <a:r>
              <a:rPr lang="fr-FR" sz="1400" dirty="0" smtClean="0">
                <a:latin typeface="+mj-lt"/>
                <a:cs typeface="Script Ecole 2"/>
              </a:rPr>
              <a:t>en alignant les dizaines et les unités :</a:t>
            </a: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r>
              <a:rPr lang="fr-FR" sz="1400" dirty="0">
                <a:latin typeface="+mj-lt"/>
                <a:cs typeface="Script Ecole 2"/>
              </a:rPr>
              <a:t>2. J’additionne les </a:t>
            </a:r>
            <a:r>
              <a:rPr lang="fr-FR" sz="1400" dirty="0">
                <a:solidFill>
                  <a:srgbClr val="008000"/>
                </a:solidFill>
                <a:latin typeface="+mj-lt"/>
                <a:cs typeface="Script Ecole 2"/>
              </a:rPr>
              <a:t>unités </a:t>
            </a:r>
            <a:r>
              <a:rPr lang="fr-FR" sz="1400" dirty="0">
                <a:latin typeface="+mj-lt"/>
                <a:cs typeface="Script Ecole 2"/>
              </a:rPr>
              <a:t>en premier </a:t>
            </a:r>
            <a:r>
              <a:rPr lang="fr-FR" sz="1400" dirty="0" smtClean="0">
                <a:latin typeface="+mj-lt"/>
                <a:cs typeface="Script Ecole 2"/>
              </a:rPr>
              <a:t>: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4 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+ 2 = 6		</a:t>
            </a:r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latin typeface="+mj-lt"/>
              <a:cs typeface="Script Ecole 2"/>
            </a:endParaRPr>
          </a:p>
          <a:p>
            <a:endParaRPr lang="fr-FR" sz="1400" dirty="0">
              <a:latin typeface="+mj-lt"/>
              <a:cs typeface="Script Ecole 2"/>
            </a:endParaRPr>
          </a:p>
          <a:p>
            <a:r>
              <a:rPr lang="fr-FR" sz="1400" dirty="0" smtClean="0">
                <a:latin typeface="+mj-lt"/>
                <a:cs typeface="Script Ecole 2"/>
              </a:rPr>
              <a:t>3. Puis</a:t>
            </a:r>
            <a:r>
              <a:rPr lang="fr-FR" sz="1400" dirty="0">
                <a:latin typeface="+mj-lt"/>
                <a:cs typeface="Script Ecole 2"/>
              </a:rPr>
              <a:t>, j’additionne les </a:t>
            </a:r>
            <a:r>
              <a:rPr lang="fr-FR" sz="1400" dirty="0">
                <a:solidFill>
                  <a:srgbClr val="0000FF"/>
                </a:solidFill>
                <a:latin typeface="+mj-lt"/>
                <a:cs typeface="Script Ecole 2"/>
              </a:rPr>
              <a:t>dizaines</a:t>
            </a:r>
            <a:r>
              <a:rPr lang="fr-FR" sz="1400" dirty="0">
                <a:latin typeface="+mj-lt"/>
                <a:cs typeface="Script Ecole 2"/>
              </a:rPr>
              <a:t> :</a:t>
            </a:r>
          </a:p>
          <a:p>
            <a:endParaRPr lang="fr-FR" sz="1400" dirty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2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+ 3 = 5	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endParaRPr lang="fr-FR" sz="1400" u="sng" dirty="0" smtClean="0">
              <a:latin typeface="Script Ecole 2"/>
              <a:cs typeface="Script Ecole 2"/>
            </a:endParaRPr>
          </a:p>
          <a:p>
            <a:pPr algn="ctr"/>
            <a:r>
              <a:rPr lang="fr-FR" sz="1400" dirty="0" smtClean="0">
                <a:latin typeface="Comic Sans MS"/>
                <a:cs typeface="Comic Sans MS"/>
              </a:rPr>
              <a:t> </a:t>
            </a:r>
            <a:endParaRPr lang="fr-FR" sz="1400" dirty="0">
              <a:latin typeface="Comic Sans MS"/>
              <a:cs typeface="Comic Sans M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306627"/>
              </p:ext>
            </p:extLst>
          </p:nvPr>
        </p:nvGraphicFramePr>
        <p:xfrm>
          <a:off x="3072063" y="1092655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u</a:t>
                      </a:r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664310"/>
              </p:ext>
            </p:extLst>
          </p:nvPr>
        </p:nvGraphicFramePr>
        <p:xfrm>
          <a:off x="3072063" y="2980664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92241" y="4241539"/>
            <a:ext cx="242443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Il n’y a pas de dizaine dans le résultat, je peux continuer. </a:t>
            </a:r>
            <a:endParaRPr lang="fr-FR" sz="1100" dirty="0">
              <a:solidFill>
                <a:srgbClr val="008000"/>
              </a:solidFill>
              <a:latin typeface="Script Ecole 2"/>
              <a:cs typeface="Script Ecole 2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69995"/>
              </p:ext>
            </p:extLst>
          </p:nvPr>
        </p:nvGraphicFramePr>
        <p:xfrm>
          <a:off x="3072063" y="4956205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696" y="6247510"/>
            <a:ext cx="153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4</a:t>
            </a:r>
            <a:r>
              <a:rPr lang="fr-FR" dirty="0">
                <a:latin typeface="Comic Sans MS"/>
                <a:cs typeface="Comic Sans MS"/>
              </a:rPr>
              <a:t> +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2 </a:t>
            </a:r>
            <a:r>
              <a:rPr lang="fr-FR" dirty="0">
                <a:latin typeface="Comic Sans MS"/>
                <a:cs typeface="Comic Sans MS"/>
              </a:rPr>
              <a:t>=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5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6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180564" y="189380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L’addition posée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sans retenue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4" name="Carré corné 13"/>
          <p:cNvSpPr/>
          <p:nvPr/>
        </p:nvSpPr>
        <p:spPr>
          <a:xfrm rot="314074">
            <a:off x="8510584" y="203483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5156356" y="968238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834273" y="706628"/>
            <a:ext cx="2676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calculer une addition en la posant.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56356" y="1220442"/>
            <a:ext cx="30062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  <a:cs typeface="Script Ecole 2"/>
              </a:rPr>
              <a:t>1. Je </a:t>
            </a:r>
            <a:r>
              <a:rPr lang="fr-FR" sz="1400" b="1" dirty="0" smtClean="0">
                <a:latin typeface="+mj-lt"/>
                <a:cs typeface="Script Ecole 2"/>
              </a:rPr>
              <a:t>pose l’addition en colonnes </a:t>
            </a:r>
            <a:r>
              <a:rPr lang="fr-FR" sz="1400" dirty="0" smtClean="0">
                <a:latin typeface="+mj-lt"/>
                <a:cs typeface="Script Ecole 2"/>
              </a:rPr>
              <a:t>en alignant les dizaines et les unités :</a:t>
            </a: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r>
              <a:rPr lang="fr-FR" sz="1400" dirty="0">
                <a:latin typeface="+mj-lt"/>
                <a:cs typeface="Script Ecole 2"/>
              </a:rPr>
              <a:t>2. J’additionne les </a:t>
            </a:r>
            <a:r>
              <a:rPr lang="fr-FR" sz="1400" dirty="0">
                <a:solidFill>
                  <a:srgbClr val="008000"/>
                </a:solidFill>
                <a:latin typeface="+mj-lt"/>
                <a:cs typeface="Script Ecole 2"/>
              </a:rPr>
              <a:t>unités </a:t>
            </a:r>
            <a:r>
              <a:rPr lang="fr-FR" sz="1400" dirty="0">
                <a:latin typeface="+mj-lt"/>
                <a:cs typeface="Script Ecole 2"/>
              </a:rPr>
              <a:t>en premier </a:t>
            </a:r>
            <a:r>
              <a:rPr lang="fr-FR" sz="1400" dirty="0" smtClean="0">
                <a:latin typeface="+mj-lt"/>
                <a:cs typeface="Script Ecole 2"/>
              </a:rPr>
              <a:t>: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4 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+ 2 = 6		</a:t>
            </a:r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latin typeface="+mj-lt"/>
              <a:cs typeface="Script Ecole 2"/>
            </a:endParaRPr>
          </a:p>
          <a:p>
            <a:endParaRPr lang="fr-FR" sz="1400" dirty="0">
              <a:latin typeface="+mj-lt"/>
              <a:cs typeface="Script Ecole 2"/>
            </a:endParaRPr>
          </a:p>
          <a:p>
            <a:r>
              <a:rPr lang="fr-FR" sz="1400" dirty="0" smtClean="0">
                <a:latin typeface="+mj-lt"/>
                <a:cs typeface="Script Ecole 2"/>
              </a:rPr>
              <a:t>3. Puis</a:t>
            </a:r>
            <a:r>
              <a:rPr lang="fr-FR" sz="1400" dirty="0">
                <a:latin typeface="+mj-lt"/>
                <a:cs typeface="Script Ecole 2"/>
              </a:rPr>
              <a:t>, j’additionne les </a:t>
            </a:r>
            <a:r>
              <a:rPr lang="fr-FR" sz="1400" dirty="0">
                <a:solidFill>
                  <a:srgbClr val="0000FF"/>
                </a:solidFill>
                <a:latin typeface="+mj-lt"/>
                <a:cs typeface="Script Ecole 2"/>
              </a:rPr>
              <a:t>dizaines</a:t>
            </a:r>
            <a:r>
              <a:rPr lang="fr-FR" sz="1400" dirty="0">
                <a:latin typeface="+mj-lt"/>
                <a:cs typeface="Script Ecole 2"/>
              </a:rPr>
              <a:t> :</a:t>
            </a:r>
          </a:p>
          <a:p>
            <a:endParaRPr lang="fr-FR" sz="1400" dirty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2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+ 3 = 5	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endParaRPr lang="fr-FR" sz="1400" u="sng" dirty="0" smtClean="0">
              <a:latin typeface="Script Ecole 2"/>
              <a:cs typeface="Script Ecole 2"/>
            </a:endParaRPr>
          </a:p>
          <a:p>
            <a:pPr algn="ctr"/>
            <a:r>
              <a:rPr lang="fr-FR" sz="1400" dirty="0" smtClean="0">
                <a:latin typeface="Comic Sans MS"/>
                <a:cs typeface="Comic Sans MS"/>
              </a:rPr>
              <a:t> </a:t>
            </a:r>
            <a:endParaRPr lang="fr-FR" sz="1400" dirty="0">
              <a:latin typeface="Comic Sans MS"/>
              <a:cs typeface="Comic Sans MS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7352"/>
              </p:ext>
            </p:extLst>
          </p:nvPr>
        </p:nvGraphicFramePr>
        <p:xfrm>
          <a:off x="8160386" y="1126446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u</a:t>
                      </a:r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73989"/>
              </p:ext>
            </p:extLst>
          </p:nvPr>
        </p:nvGraphicFramePr>
        <p:xfrm>
          <a:off x="8160386" y="3014455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6180564" y="4275330"/>
            <a:ext cx="2424430" cy="430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Il n’y a pas de dizaine dans le résultat, je peux continuer. </a:t>
            </a:r>
            <a:endParaRPr lang="fr-FR" sz="1100" dirty="0">
              <a:solidFill>
                <a:srgbClr val="008000"/>
              </a:solidFill>
              <a:latin typeface="Script Ecole 2"/>
              <a:cs typeface="Script Ecole 2"/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99872"/>
              </p:ext>
            </p:extLst>
          </p:nvPr>
        </p:nvGraphicFramePr>
        <p:xfrm>
          <a:off x="8160386" y="4989996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6734019" y="6281301"/>
            <a:ext cx="153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4</a:t>
            </a:r>
            <a:r>
              <a:rPr lang="fr-FR" dirty="0">
                <a:latin typeface="Comic Sans MS"/>
                <a:cs typeface="Comic Sans MS"/>
              </a:rPr>
              <a:t> +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2 </a:t>
            </a:r>
            <a:r>
              <a:rPr lang="fr-FR" dirty="0">
                <a:latin typeface="Comic Sans MS"/>
                <a:cs typeface="Comic Sans MS"/>
              </a:rPr>
              <a:t>=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5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4202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L’addition posée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avec retenue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2676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calculer une addition en la posant.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033" y="1186651"/>
            <a:ext cx="3006255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  <a:cs typeface="Script Ecole 2"/>
              </a:rPr>
              <a:t>1. Je </a:t>
            </a:r>
            <a:r>
              <a:rPr lang="fr-FR" sz="1400" b="1" dirty="0" smtClean="0">
                <a:latin typeface="+mj-lt"/>
                <a:cs typeface="Script Ecole 2"/>
              </a:rPr>
              <a:t>pose l’addition en colonnes </a:t>
            </a:r>
            <a:r>
              <a:rPr lang="fr-FR" sz="1400" dirty="0" smtClean="0">
                <a:latin typeface="+mj-lt"/>
                <a:cs typeface="Script Ecole 2"/>
              </a:rPr>
              <a:t>en alignant les dizaines et les unités :</a:t>
            </a: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r>
              <a:rPr lang="fr-FR" sz="1400" dirty="0">
                <a:latin typeface="+mj-lt"/>
                <a:cs typeface="Script Ecole 2"/>
              </a:rPr>
              <a:t>2. J’additionne les </a:t>
            </a:r>
            <a:r>
              <a:rPr lang="fr-FR" sz="1400" dirty="0">
                <a:solidFill>
                  <a:srgbClr val="008000"/>
                </a:solidFill>
                <a:latin typeface="+mj-lt"/>
                <a:cs typeface="Script Ecole 2"/>
              </a:rPr>
              <a:t>unités </a:t>
            </a:r>
            <a:r>
              <a:rPr lang="fr-FR" sz="1400" dirty="0">
                <a:latin typeface="+mj-lt"/>
                <a:cs typeface="Script Ecole 2"/>
              </a:rPr>
              <a:t>en premier </a:t>
            </a:r>
            <a:r>
              <a:rPr lang="fr-FR" sz="1400" dirty="0" smtClean="0">
                <a:latin typeface="+mj-lt"/>
                <a:cs typeface="Script Ecole 2"/>
              </a:rPr>
              <a:t>: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8 + 5 = 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1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3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	</a:t>
            </a:r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latin typeface="+mj-lt"/>
              <a:cs typeface="Script Ecole 2"/>
            </a:endParaRPr>
          </a:p>
          <a:p>
            <a:endParaRPr lang="fr-FR" sz="1400" dirty="0">
              <a:latin typeface="+mj-lt"/>
              <a:cs typeface="Script Ecole 2"/>
            </a:endParaRPr>
          </a:p>
          <a:p>
            <a:r>
              <a:rPr lang="fr-FR" sz="1400" dirty="0" smtClean="0">
                <a:latin typeface="+mj-lt"/>
                <a:cs typeface="Script Ecole 2"/>
              </a:rPr>
              <a:t>3. Puis</a:t>
            </a:r>
            <a:r>
              <a:rPr lang="fr-FR" sz="1400" dirty="0">
                <a:latin typeface="+mj-lt"/>
                <a:cs typeface="Script Ecole 2"/>
              </a:rPr>
              <a:t>, j’additionne les </a:t>
            </a:r>
            <a:r>
              <a:rPr lang="fr-FR" sz="1400" dirty="0" smtClean="0">
                <a:solidFill>
                  <a:srgbClr val="0000FF"/>
                </a:solidFill>
                <a:latin typeface="+mj-lt"/>
                <a:cs typeface="Script Ecole 2"/>
              </a:rPr>
              <a:t>dizaines</a:t>
            </a:r>
            <a:r>
              <a:rPr lang="fr-FR" sz="1400" dirty="0" smtClean="0">
                <a:latin typeface="+mj-lt"/>
                <a:cs typeface="Script Ecole 2"/>
              </a:rPr>
              <a:t>. N’oublie pas la retenue :</a:t>
            </a:r>
            <a:endParaRPr lang="fr-FR" sz="1400" dirty="0">
              <a:latin typeface="+mj-lt"/>
              <a:cs typeface="Script Ecole 2"/>
            </a:endParaRPr>
          </a:p>
          <a:p>
            <a:endParaRPr lang="fr-FR" sz="1400" dirty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2 + 3 + 1 = 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6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endParaRPr lang="fr-FR" sz="1400" u="sng" dirty="0" smtClean="0">
              <a:latin typeface="Script Ecole 2"/>
              <a:cs typeface="Script Ecole 2"/>
            </a:endParaRPr>
          </a:p>
          <a:p>
            <a:pPr algn="ctr"/>
            <a:r>
              <a:rPr lang="fr-FR" sz="1400" dirty="0" smtClean="0">
                <a:latin typeface="Comic Sans MS"/>
                <a:cs typeface="Comic Sans MS"/>
              </a:rPr>
              <a:t> </a:t>
            </a:r>
            <a:endParaRPr lang="fr-FR" sz="1400" dirty="0">
              <a:latin typeface="Comic Sans MS"/>
              <a:cs typeface="Comic Sans MS"/>
            </a:endParaRPr>
          </a:p>
        </p:txBody>
      </p:sp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635905"/>
              </p:ext>
            </p:extLst>
          </p:nvPr>
        </p:nvGraphicFramePr>
        <p:xfrm>
          <a:off x="3074288" y="932654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u</a:t>
                      </a:r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8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" name="ZoneTexte 23"/>
          <p:cNvSpPr txBox="1"/>
          <p:nvPr/>
        </p:nvSpPr>
        <p:spPr>
          <a:xfrm>
            <a:off x="276411" y="3775477"/>
            <a:ext cx="2424430" cy="600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Il y a une </a:t>
            </a:r>
            <a:r>
              <a:rPr lang="fr-FR" sz="1100" dirty="0" smtClean="0">
                <a:solidFill>
                  <a:srgbClr val="3366FF"/>
                </a:solidFill>
                <a:latin typeface="Script Ecole 2"/>
                <a:cs typeface="Script Ecole 2"/>
              </a:rPr>
              <a:t>dizaine</a:t>
            </a:r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 dans 13 : il faut la mettre du côté des </a:t>
            </a:r>
            <a:r>
              <a:rPr lang="fr-FR" sz="1100" dirty="0" smtClean="0">
                <a:solidFill>
                  <a:srgbClr val="3366FF"/>
                </a:solidFill>
                <a:latin typeface="Script Ecole 2"/>
                <a:cs typeface="Script Ecole 2"/>
              </a:rPr>
              <a:t>dizaines</a:t>
            </a:r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, en </a:t>
            </a:r>
            <a:r>
              <a:rPr lang="fr-FR" sz="11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retenue</a:t>
            </a:r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 : </a:t>
            </a:r>
            <a:endParaRPr lang="fr-FR" sz="1100" dirty="0">
              <a:solidFill>
                <a:srgbClr val="008000"/>
              </a:solidFill>
              <a:latin typeface="Script Ecole 2"/>
              <a:cs typeface="Script Ecole 2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590533"/>
              </p:ext>
            </p:extLst>
          </p:nvPr>
        </p:nvGraphicFramePr>
        <p:xfrm>
          <a:off x="3074288" y="2742106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1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8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26" name="Connecteur droit avec flèche 25"/>
          <p:cNvCxnSpPr/>
          <p:nvPr/>
        </p:nvCxnSpPr>
        <p:spPr>
          <a:xfrm flipV="1">
            <a:off x="2429908" y="3018118"/>
            <a:ext cx="1111151" cy="757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91159"/>
              </p:ext>
            </p:extLst>
          </p:nvPr>
        </p:nvGraphicFramePr>
        <p:xfrm>
          <a:off x="3074288" y="4706697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1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8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539681" y="6281108"/>
            <a:ext cx="153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8 </a:t>
            </a:r>
            <a:r>
              <a:rPr lang="fr-FR" dirty="0"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5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6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30" name="Rectangle à coins arrondis 29"/>
          <p:cNvSpPr/>
          <p:nvPr/>
        </p:nvSpPr>
        <p:spPr>
          <a:xfrm>
            <a:off x="6175229" y="155590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L’addition posée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avec retenue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1" name="Carré corné 30"/>
          <p:cNvSpPr/>
          <p:nvPr/>
        </p:nvSpPr>
        <p:spPr>
          <a:xfrm rot="314074">
            <a:off x="8505249" y="169693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151021" y="934448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828938" y="672838"/>
            <a:ext cx="2676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calculer une addition en la posant.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51021" y="1186652"/>
            <a:ext cx="3006255" cy="5047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  <a:cs typeface="Script Ecole 2"/>
              </a:rPr>
              <a:t>1. Je </a:t>
            </a:r>
            <a:r>
              <a:rPr lang="fr-FR" sz="1400" b="1" dirty="0" smtClean="0">
                <a:latin typeface="+mj-lt"/>
                <a:cs typeface="Script Ecole 2"/>
              </a:rPr>
              <a:t>pose l’addition en colonnes </a:t>
            </a:r>
            <a:r>
              <a:rPr lang="fr-FR" sz="1400" dirty="0" smtClean="0">
                <a:latin typeface="+mj-lt"/>
                <a:cs typeface="Script Ecole 2"/>
              </a:rPr>
              <a:t>en alignant les dizaines et les unités :</a:t>
            </a: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r>
              <a:rPr lang="fr-FR" sz="1400" dirty="0">
                <a:latin typeface="+mj-lt"/>
                <a:cs typeface="Script Ecole 2"/>
              </a:rPr>
              <a:t>2. J’additionne les </a:t>
            </a:r>
            <a:r>
              <a:rPr lang="fr-FR" sz="1400" dirty="0">
                <a:solidFill>
                  <a:srgbClr val="008000"/>
                </a:solidFill>
                <a:latin typeface="+mj-lt"/>
                <a:cs typeface="Script Ecole 2"/>
              </a:rPr>
              <a:t>unités </a:t>
            </a:r>
            <a:r>
              <a:rPr lang="fr-FR" sz="1400" dirty="0">
                <a:latin typeface="+mj-lt"/>
                <a:cs typeface="Script Ecole 2"/>
              </a:rPr>
              <a:t>en premier </a:t>
            </a:r>
            <a:r>
              <a:rPr lang="fr-FR" sz="1400" dirty="0" smtClean="0">
                <a:latin typeface="+mj-lt"/>
                <a:cs typeface="Script Ecole 2"/>
              </a:rPr>
              <a:t>: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8 + 5 = 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1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3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	</a:t>
            </a:r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latin typeface="+mj-lt"/>
              <a:cs typeface="Script Ecole 2"/>
            </a:endParaRPr>
          </a:p>
          <a:p>
            <a:endParaRPr lang="fr-FR" sz="1400" dirty="0">
              <a:latin typeface="+mj-lt"/>
              <a:cs typeface="Script Ecole 2"/>
            </a:endParaRPr>
          </a:p>
          <a:p>
            <a:r>
              <a:rPr lang="fr-FR" sz="1400" dirty="0" smtClean="0">
                <a:latin typeface="+mj-lt"/>
                <a:cs typeface="Script Ecole 2"/>
              </a:rPr>
              <a:t>3. Puis</a:t>
            </a:r>
            <a:r>
              <a:rPr lang="fr-FR" sz="1400" dirty="0">
                <a:latin typeface="+mj-lt"/>
                <a:cs typeface="Script Ecole 2"/>
              </a:rPr>
              <a:t>, j’additionne les </a:t>
            </a:r>
            <a:r>
              <a:rPr lang="fr-FR" sz="1400" dirty="0" smtClean="0">
                <a:solidFill>
                  <a:srgbClr val="0000FF"/>
                </a:solidFill>
                <a:latin typeface="+mj-lt"/>
                <a:cs typeface="Script Ecole 2"/>
              </a:rPr>
              <a:t>dizaines</a:t>
            </a:r>
            <a:r>
              <a:rPr lang="fr-FR" sz="1400" dirty="0" smtClean="0">
                <a:latin typeface="+mj-lt"/>
                <a:cs typeface="Script Ecole 2"/>
              </a:rPr>
              <a:t>. N’oublie pas la retenue :</a:t>
            </a:r>
            <a:endParaRPr lang="fr-FR" sz="1400" dirty="0">
              <a:latin typeface="+mj-lt"/>
              <a:cs typeface="Script Ecole 2"/>
            </a:endParaRPr>
          </a:p>
          <a:p>
            <a:endParaRPr lang="fr-FR" sz="1400" dirty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2 + 3 + 1 = 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6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endParaRPr lang="fr-FR" sz="1400" u="sng" dirty="0" smtClean="0">
              <a:latin typeface="Script Ecole 2"/>
              <a:cs typeface="Script Ecole 2"/>
            </a:endParaRPr>
          </a:p>
          <a:p>
            <a:pPr algn="ctr"/>
            <a:r>
              <a:rPr lang="fr-FR" sz="1400" dirty="0" smtClean="0">
                <a:latin typeface="Comic Sans MS"/>
                <a:cs typeface="Comic Sans MS"/>
              </a:rPr>
              <a:t> </a:t>
            </a:r>
            <a:endParaRPr lang="fr-FR" sz="1400" dirty="0">
              <a:latin typeface="Comic Sans MS"/>
              <a:cs typeface="Comic Sans MS"/>
            </a:endParaRPr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916672"/>
              </p:ext>
            </p:extLst>
          </p:nvPr>
        </p:nvGraphicFramePr>
        <p:xfrm>
          <a:off x="8157276" y="932655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u</a:t>
                      </a:r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8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5359399" y="3775478"/>
            <a:ext cx="2424430" cy="600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Il y a une </a:t>
            </a:r>
            <a:r>
              <a:rPr lang="fr-FR" sz="1100" dirty="0" smtClean="0">
                <a:solidFill>
                  <a:srgbClr val="3366FF"/>
                </a:solidFill>
                <a:latin typeface="Script Ecole 2"/>
                <a:cs typeface="Script Ecole 2"/>
              </a:rPr>
              <a:t>dizaine</a:t>
            </a:r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 dans 13 : il faut la mettre du côté des </a:t>
            </a:r>
            <a:r>
              <a:rPr lang="fr-FR" sz="1100" dirty="0" smtClean="0">
                <a:solidFill>
                  <a:srgbClr val="3366FF"/>
                </a:solidFill>
                <a:latin typeface="Script Ecole 2"/>
                <a:cs typeface="Script Ecole 2"/>
              </a:rPr>
              <a:t>dizaines</a:t>
            </a:r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, en </a:t>
            </a:r>
            <a:r>
              <a:rPr lang="fr-FR" sz="1100" b="1" dirty="0" smtClean="0">
                <a:solidFill>
                  <a:srgbClr val="008000"/>
                </a:solidFill>
                <a:latin typeface="Script Ecole 2"/>
                <a:cs typeface="Script Ecole 2"/>
              </a:rPr>
              <a:t>retenue</a:t>
            </a:r>
            <a:r>
              <a:rPr lang="fr-FR" sz="1100" dirty="0" smtClean="0">
                <a:solidFill>
                  <a:srgbClr val="008000"/>
                </a:solidFill>
                <a:latin typeface="Script Ecole 2"/>
                <a:cs typeface="Script Ecole 2"/>
              </a:rPr>
              <a:t> : </a:t>
            </a:r>
            <a:endParaRPr lang="fr-FR" sz="1100" dirty="0">
              <a:solidFill>
                <a:srgbClr val="008000"/>
              </a:solidFill>
              <a:latin typeface="Script Ecole 2"/>
              <a:cs typeface="Script Ecole 2"/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45132"/>
              </p:ext>
            </p:extLst>
          </p:nvPr>
        </p:nvGraphicFramePr>
        <p:xfrm>
          <a:off x="8157276" y="2742107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1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8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8" name="Connecteur droit avec flèche 37"/>
          <p:cNvCxnSpPr/>
          <p:nvPr/>
        </p:nvCxnSpPr>
        <p:spPr>
          <a:xfrm flipV="1">
            <a:off x="7512896" y="3018119"/>
            <a:ext cx="1111151" cy="7573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au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63508"/>
              </p:ext>
            </p:extLst>
          </p:nvPr>
        </p:nvGraphicFramePr>
        <p:xfrm>
          <a:off x="8157276" y="4706698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1</a:t>
                      </a:r>
                      <a:endParaRPr lang="fr-FR" sz="11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8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3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622669" y="6281109"/>
            <a:ext cx="153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8 </a:t>
            </a:r>
            <a:r>
              <a:rPr lang="fr-FR" dirty="0">
                <a:latin typeface="Comic Sans MS"/>
                <a:cs typeface="Comic Sans MS"/>
              </a:rPr>
              <a:t>+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5 </a:t>
            </a:r>
            <a:r>
              <a:rPr lang="fr-FR" dirty="0">
                <a:solidFill>
                  <a:srgbClr val="000000"/>
                </a:solidFill>
                <a:latin typeface="Comic Sans MS"/>
                <a:cs typeface="Comic Sans MS"/>
              </a:rPr>
              <a:t>=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solidFill>
                  <a:srgbClr val="3366FF"/>
                </a:solidFill>
                <a:latin typeface="Comic Sans MS"/>
                <a:cs typeface="Comic Sans MS"/>
              </a:rPr>
              <a:t>6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53692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soustraction posée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sans retenue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28382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calculer une soustraction en la posant.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593" y="1186651"/>
            <a:ext cx="30062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  <a:cs typeface="Script Ecole 2"/>
              </a:rPr>
              <a:t>1. Je </a:t>
            </a:r>
            <a:r>
              <a:rPr lang="fr-FR" sz="1400" b="1" dirty="0" smtClean="0">
                <a:latin typeface="+mj-lt"/>
                <a:cs typeface="Script Ecole 2"/>
              </a:rPr>
              <a:t>pose la soustraction en colonnes </a:t>
            </a:r>
            <a:r>
              <a:rPr lang="fr-FR" sz="1400" dirty="0" smtClean="0">
                <a:latin typeface="+mj-lt"/>
                <a:cs typeface="Script Ecole 2"/>
              </a:rPr>
              <a:t>en alignant les dizaines et les unités :</a:t>
            </a: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r>
              <a:rPr lang="fr-FR" sz="1400" dirty="0">
                <a:latin typeface="+mj-lt"/>
                <a:cs typeface="Script Ecole 2"/>
              </a:rPr>
              <a:t>2. </a:t>
            </a:r>
            <a:r>
              <a:rPr lang="fr-FR" sz="1400" dirty="0" smtClean="0">
                <a:latin typeface="+mj-lt"/>
                <a:cs typeface="Script Ecole 2"/>
              </a:rPr>
              <a:t>Je soustrais </a:t>
            </a:r>
            <a:r>
              <a:rPr lang="fr-FR" sz="1400" dirty="0">
                <a:latin typeface="+mj-lt"/>
                <a:cs typeface="Script Ecole 2"/>
              </a:rPr>
              <a:t>les </a:t>
            </a:r>
            <a:r>
              <a:rPr lang="fr-FR" sz="1400" dirty="0">
                <a:solidFill>
                  <a:srgbClr val="008000"/>
                </a:solidFill>
                <a:latin typeface="+mj-lt"/>
                <a:cs typeface="Script Ecole 2"/>
              </a:rPr>
              <a:t>unités </a:t>
            </a:r>
            <a:r>
              <a:rPr lang="fr-FR" sz="1400" dirty="0">
                <a:latin typeface="+mj-lt"/>
                <a:cs typeface="Script Ecole 2"/>
              </a:rPr>
              <a:t>en premier </a:t>
            </a:r>
            <a:r>
              <a:rPr lang="fr-FR" sz="1400" dirty="0" smtClean="0">
                <a:latin typeface="+mj-lt"/>
                <a:cs typeface="Script Ecole 2"/>
              </a:rPr>
              <a:t>: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7 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-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2 = 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2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	</a:t>
            </a:r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latin typeface="+mj-lt"/>
              <a:cs typeface="Script Ecole 2"/>
            </a:endParaRPr>
          </a:p>
          <a:p>
            <a:endParaRPr lang="fr-FR" sz="1400" dirty="0">
              <a:latin typeface="+mj-lt"/>
              <a:cs typeface="Script Ecole 2"/>
            </a:endParaRPr>
          </a:p>
          <a:p>
            <a:r>
              <a:rPr lang="fr-FR" sz="1400" dirty="0" smtClean="0">
                <a:latin typeface="+mj-lt"/>
                <a:cs typeface="Script Ecole 2"/>
              </a:rPr>
              <a:t>3. Puis</a:t>
            </a:r>
            <a:r>
              <a:rPr lang="fr-FR" sz="1400" dirty="0">
                <a:latin typeface="+mj-lt"/>
                <a:cs typeface="Script Ecole 2"/>
              </a:rPr>
              <a:t>, </a:t>
            </a:r>
            <a:r>
              <a:rPr lang="fr-FR" sz="1400" dirty="0" smtClean="0">
                <a:latin typeface="+mj-lt"/>
                <a:cs typeface="Script Ecole 2"/>
              </a:rPr>
              <a:t>je soustrais </a:t>
            </a:r>
            <a:r>
              <a:rPr lang="fr-FR" sz="1400" dirty="0">
                <a:latin typeface="+mj-lt"/>
                <a:cs typeface="Script Ecole 2"/>
              </a:rPr>
              <a:t>les </a:t>
            </a:r>
            <a:r>
              <a:rPr lang="fr-FR" sz="1400" dirty="0">
                <a:solidFill>
                  <a:srgbClr val="0000FF"/>
                </a:solidFill>
                <a:latin typeface="+mj-lt"/>
                <a:cs typeface="Script Ecole 2"/>
              </a:rPr>
              <a:t>dizaines</a:t>
            </a:r>
            <a:r>
              <a:rPr lang="fr-FR" sz="1400" dirty="0">
                <a:latin typeface="+mj-lt"/>
                <a:cs typeface="Script Ecole 2"/>
              </a:rPr>
              <a:t> :</a:t>
            </a:r>
          </a:p>
          <a:p>
            <a:endParaRPr lang="fr-FR" sz="1400" dirty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6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-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2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= 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4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endParaRPr lang="fr-FR" sz="1400" u="sng" dirty="0" smtClean="0">
              <a:latin typeface="Script Ecole 2"/>
              <a:cs typeface="Script Ecole 2"/>
            </a:endParaRPr>
          </a:p>
          <a:p>
            <a:pPr algn="ctr"/>
            <a:r>
              <a:rPr lang="fr-FR" sz="1400" dirty="0" smtClean="0">
                <a:latin typeface="Comic Sans MS"/>
                <a:cs typeface="Comic Sans MS"/>
              </a:rPr>
              <a:t> </a:t>
            </a:r>
            <a:endParaRPr lang="fr-FR" sz="1400" dirty="0">
              <a:latin typeface="Comic Sans MS"/>
              <a:cs typeface="Comic Sans M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659563"/>
              </p:ext>
            </p:extLst>
          </p:nvPr>
        </p:nvGraphicFramePr>
        <p:xfrm>
          <a:off x="3072063" y="1092655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u</a:t>
                      </a:r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7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38612"/>
              </p:ext>
            </p:extLst>
          </p:nvPr>
        </p:nvGraphicFramePr>
        <p:xfrm>
          <a:off x="3072063" y="3039454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7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-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35267"/>
              </p:ext>
            </p:extLst>
          </p:nvPr>
        </p:nvGraphicFramePr>
        <p:xfrm>
          <a:off x="3072063" y="4956205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7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-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45696" y="6247510"/>
            <a:ext cx="151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  <a:latin typeface="Comic Sans MS"/>
                <a:cs typeface="Comic Sans MS"/>
              </a:rPr>
              <a:t>6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7</a:t>
            </a:r>
            <a:r>
              <a:rPr lang="fr-FR" dirty="0" smtClean="0">
                <a:latin typeface="Comic Sans MS"/>
                <a:cs typeface="Comic Sans MS"/>
              </a:rPr>
              <a:t> </a:t>
            </a:r>
            <a:r>
              <a:rPr lang="fr-FR" dirty="0">
                <a:latin typeface="Comic Sans MS"/>
                <a:cs typeface="Comic Sans MS"/>
              </a:rPr>
              <a:t>-</a:t>
            </a:r>
            <a:r>
              <a:rPr lang="fr-FR" dirty="0" smtClean="0"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5</a:t>
            </a:r>
            <a:r>
              <a:rPr lang="fr-FR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latin typeface="Comic Sans MS"/>
                <a:cs typeface="Comic Sans MS"/>
              </a:rPr>
              <a:t>=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Comic Sans MS"/>
                <a:cs typeface="Comic Sans MS"/>
              </a:rPr>
              <a:t>4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6167888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La soustraction posée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sans retenue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Carré corné 23"/>
          <p:cNvSpPr/>
          <p:nvPr/>
        </p:nvSpPr>
        <p:spPr>
          <a:xfrm rot="314074">
            <a:off x="8497908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43680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821597" y="672837"/>
            <a:ext cx="28382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calculer une soustraction en la posant.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14240" y="1186651"/>
            <a:ext cx="300625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latin typeface="+mj-lt"/>
                <a:cs typeface="Script Ecole 2"/>
              </a:rPr>
              <a:t>1. Je </a:t>
            </a:r>
            <a:r>
              <a:rPr lang="fr-FR" sz="1400" b="1" dirty="0" smtClean="0">
                <a:latin typeface="+mj-lt"/>
                <a:cs typeface="Script Ecole 2"/>
              </a:rPr>
              <a:t>pose la soustraction en colonnes </a:t>
            </a:r>
            <a:r>
              <a:rPr lang="fr-FR" sz="1400" dirty="0" smtClean="0">
                <a:latin typeface="+mj-lt"/>
                <a:cs typeface="Script Ecole 2"/>
              </a:rPr>
              <a:t>en alignant les dizaines et les unités :</a:t>
            </a: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>
              <a:latin typeface="Script Ecole 2"/>
              <a:cs typeface="Script Ecole 2"/>
            </a:endParaRPr>
          </a:p>
          <a:p>
            <a:pPr marL="342900" indent="-342900">
              <a:buAutoNum type="arabicPeriod"/>
            </a:pPr>
            <a:endParaRPr lang="fr-FR" sz="1400" u="sng" dirty="0" smtClean="0">
              <a:latin typeface="Script Ecole 2"/>
              <a:cs typeface="Script Ecole 2"/>
            </a:endParaRPr>
          </a:p>
          <a:p>
            <a:r>
              <a:rPr lang="fr-FR" sz="1400" dirty="0">
                <a:latin typeface="+mj-lt"/>
                <a:cs typeface="Script Ecole 2"/>
              </a:rPr>
              <a:t>2. </a:t>
            </a:r>
            <a:r>
              <a:rPr lang="fr-FR" sz="1400" dirty="0" smtClean="0">
                <a:latin typeface="+mj-lt"/>
                <a:cs typeface="Script Ecole 2"/>
              </a:rPr>
              <a:t>Je soustrais </a:t>
            </a:r>
            <a:r>
              <a:rPr lang="fr-FR" sz="1400" dirty="0">
                <a:latin typeface="+mj-lt"/>
                <a:cs typeface="Script Ecole 2"/>
              </a:rPr>
              <a:t>les </a:t>
            </a:r>
            <a:r>
              <a:rPr lang="fr-FR" sz="1400" dirty="0">
                <a:solidFill>
                  <a:srgbClr val="008000"/>
                </a:solidFill>
                <a:latin typeface="+mj-lt"/>
                <a:cs typeface="Script Ecole 2"/>
              </a:rPr>
              <a:t>unités </a:t>
            </a:r>
            <a:r>
              <a:rPr lang="fr-FR" sz="1400" dirty="0">
                <a:latin typeface="+mj-lt"/>
                <a:cs typeface="Script Ecole 2"/>
              </a:rPr>
              <a:t>en premier </a:t>
            </a:r>
            <a:r>
              <a:rPr lang="fr-FR" sz="1400" dirty="0" smtClean="0">
                <a:latin typeface="+mj-lt"/>
                <a:cs typeface="Script Ecole 2"/>
              </a:rPr>
              <a:t>: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</a:p>
          <a:p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	7 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-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2 = </a:t>
            </a:r>
            <a:r>
              <a:rPr lang="fr-FR" sz="1400" dirty="0" smtClean="0">
                <a:solidFill>
                  <a:srgbClr val="008000"/>
                </a:solidFill>
                <a:latin typeface="Script Ecole 2"/>
                <a:cs typeface="Script Ecole 2"/>
              </a:rPr>
              <a:t>2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	</a:t>
            </a:r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>
              <a:solidFill>
                <a:srgbClr val="008000"/>
              </a:solidFill>
              <a:latin typeface="Script Ecole 2"/>
              <a:cs typeface="Script Ecole 2"/>
            </a:endParaRPr>
          </a:p>
          <a:p>
            <a:endParaRPr lang="fr-FR" sz="1400" dirty="0" smtClean="0">
              <a:latin typeface="+mj-lt"/>
              <a:cs typeface="Script Ecole 2"/>
            </a:endParaRPr>
          </a:p>
          <a:p>
            <a:endParaRPr lang="fr-FR" sz="1400" dirty="0">
              <a:latin typeface="+mj-lt"/>
              <a:cs typeface="Script Ecole 2"/>
            </a:endParaRPr>
          </a:p>
          <a:p>
            <a:r>
              <a:rPr lang="fr-FR" sz="1400" dirty="0" smtClean="0">
                <a:latin typeface="+mj-lt"/>
                <a:cs typeface="Script Ecole 2"/>
              </a:rPr>
              <a:t>3. Puis</a:t>
            </a:r>
            <a:r>
              <a:rPr lang="fr-FR" sz="1400" dirty="0">
                <a:latin typeface="+mj-lt"/>
                <a:cs typeface="Script Ecole 2"/>
              </a:rPr>
              <a:t>, </a:t>
            </a:r>
            <a:r>
              <a:rPr lang="fr-FR" sz="1400" dirty="0" smtClean="0">
                <a:latin typeface="+mj-lt"/>
                <a:cs typeface="Script Ecole 2"/>
              </a:rPr>
              <a:t>je soustrais </a:t>
            </a:r>
            <a:r>
              <a:rPr lang="fr-FR" sz="1400" dirty="0">
                <a:latin typeface="+mj-lt"/>
                <a:cs typeface="Script Ecole 2"/>
              </a:rPr>
              <a:t>les </a:t>
            </a:r>
            <a:r>
              <a:rPr lang="fr-FR" sz="1400" dirty="0">
                <a:solidFill>
                  <a:srgbClr val="0000FF"/>
                </a:solidFill>
                <a:latin typeface="+mj-lt"/>
                <a:cs typeface="Script Ecole 2"/>
              </a:rPr>
              <a:t>dizaines</a:t>
            </a:r>
            <a:r>
              <a:rPr lang="fr-FR" sz="1400" dirty="0">
                <a:latin typeface="+mj-lt"/>
                <a:cs typeface="Script Ecole 2"/>
              </a:rPr>
              <a:t> :</a:t>
            </a:r>
          </a:p>
          <a:p>
            <a:endParaRPr lang="fr-FR" sz="1400" dirty="0">
              <a:solidFill>
                <a:srgbClr val="3366FF"/>
              </a:solidFill>
              <a:latin typeface="Script Ecole 2"/>
              <a:cs typeface="Script Ecole 2"/>
            </a:endParaRPr>
          </a:p>
          <a:p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6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-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2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 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= </a:t>
            </a:r>
            <a:r>
              <a:rPr lang="fr-FR" sz="1400" dirty="0" smtClean="0">
                <a:solidFill>
                  <a:srgbClr val="3366FF"/>
                </a:solidFill>
                <a:latin typeface="Script Ecole 2"/>
                <a:cs typeface="Script Ecole 2"/>
              </a:rPr>
              <a:t>4</a:t>
            </a:r>
            <a:r>
              <a:rPr lang="fr-FR" sz="1400" dirty="0">
                <a:solidFill>
                  <a:srgbClr val="3366FF"/>
                </a:solidFill>
                <a:latin typeface="Script Ecole 2"/>
                <a:cs typeface="Script Ecole 2"/>
              </a:rPr>
              <a:t>		</a:t>
            </a:r>
            <a:r>
              <a:rPr lang="fr-FR" sz="1400" dirty="0">
                <a:solidFill>
                  <a:srgbClr val="008000"/>
                </a:solidFill>
                <a:latin typeface="Script Ecole 2"/>
                <a:cs typeface="Script Ecole 2"/>
              </a:rPr>
              <a:t>	</a:t>
            </a:r>
            <a:endParaRPr lang="fr-FR" sz="1400" u="sng" dirty="0" smtClean="0">
              <a:latin typeface="Script Ecole 2"/>
              <a:cs typeface="Script Ecole 2"/>
            </a:endParaRPr>
          </a:p>
          <a:p>
            <a:pPr algn="ctr"/>
            <a:r>
              <a:rPr lang="fr-FR" sz="1400" dirty="0" smtClean="0">
                <a:latin typeface="Comic Sans MS"/>
                <a:cs typeface="Comic Sans MS"/>
              </a:rPr>
              <a:t> </a:t>
            </a:r>
            <a:endParaRPr lang="fr-FR" sz="1400" dirty="0">
              <a:latin typeface="Comic Sans MS"/>
              <a:cs typeface="Comic Sans MS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240226"/>
              </p:ext>
            </p:extLst>
          </p:nvPr>
        </p:nvGraphicFramePr>
        <p:xfrm>
          <a:off x="8147710" y="1092655"/>
          <a:ext cx="1089993" cy="1363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bg1">
                            <a:lumMod val="50000"/>
                          </a:schemeClr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d</a:t>
                      </a:r>
                      <a:endParaRPr lang="fr-FR" sz="9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u</a:t>
                      </a:r>
                      <a:endParaRPr lang="fr-FR" sz="10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7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+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003399"/>
              </p:ext>
            </p:extLst>
          </p:nvPr>
        </p:nvGraphicFramePr>
        <p:xfrm>
          <a:off x="8147710" y="3039454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7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-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.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725308"/>
              </p:ext>
            </p:extLst>
          </p:nvPr>
        </p:nvGraphicFramePr>
        <p:xfrm>
          <a:off x="8147710" y="4956205"/>
          <a:ext cx="1089993" cy="1022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331"/>
                <a:gridCol w="363331"/>
                <a:gridCol w="363331"/>
              </a:tblGrid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6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7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Script Ecole 2"/>
                          <a:cs typeface="Script Ecole 2"/>
                        </a:rPr>
                        <a:t>-</a:t>
                      </a:r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5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784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3366FF"/>
                          </a:solidFill>
                          <a:latin typeface="Script Ecole 2"/>
                          <a:cs typeface="Script Ecole 2"/>
                        </a:rPr>
                        <a:t>4</a:t>
                      </a:r>
                      <a:endParaRPr lang="fr-FR" sz="1600" dirty="0">
                        <a:solidFill>
                          <a:srgbClr val="3366FF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solidFill>
                            <a:srgbClr val="008000"/>
                          </a:solidFill>
                          <a:latin typeface="Script Ecole 2"/>
                          <a:cs typeface="Script Ecole 2"/>
                        </a:rPr>
                        <a:t>2</a:t>
                      </a:r>
                      <a:endParaRPr lang="fr-FR" sz="1600" dirty="0">
                        <a:solidFill>
                          <a:srgbClr val="008000"/>
                        </a:solidFill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3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6721343" y="6247510"/>
            <a:ext cx="1519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  <a:latin typeface="Comic Sans MS"/>
                <a:cs typeface="Comic Sans MS"/>
              </a:rPr>
              <a:t>6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7</a:t>
            </a:r>
            <a:r>
              <a:rPr lang="fr-FR" dirty="0" smtClean="0">
                <a:latin typeface="Comic Sans MS"/>
                <a:cs typeface="Comic Sans MS"/>
              </a:rPr>
              <a:t> </a:t>
            </a:r>
            <a:r>
              <a:rPr lang="fr-FR" dirty="0">
                <a:latin typeface="Comic Sans MS"/>
                <a:cs typeface="Comic Sans MS"/>
              </a:rPr>
              <a:t>-</a:t>
            </a:r>
            <a:r>
              <a:rPr lang="fr-FR" dirty="0" smtClean="0"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Comic Sans MS"/>
                <a:cs typeface="Comic Sans MS"/>
              </a:rPr>
              <a:t>2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5</a:t>
            </a:r>
            <a:r>
              <a:rPr lang="fr-FR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>
                <a:latin typeface="Comic Sans MS"/>
                <a:cs typeface="Comic Sans MS"/>
              </a:rPr>
              <a:t>=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fr-FR" dirty="0" smtClean="0">
                <a:solidFill>
                  <a:srgbClr val="3366FF"/>
                </a:solidFill>
                <a:latin typeface="Comic Sans MS"/>
                <a:cs typeface="Comic Sans MS"/>
              </a:rPr>
              <a:t>4</a:t>
            </a:r>
            <a:r>
              <a:rPr lang="fr-FR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83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1550772" y="155589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Résoudre un problème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7" name="Carré corné 6"/>
          <p:cNvSpPr/>
          <p:nvPr/>
        </p:nvSpPr>
        <p:spPr>
          <a:xfrm rot="314074">
            <a:off x="3495527" y="206325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Résolution de problèmes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16" name="Grouper 15"/>
          <p:cNvGrpSpPr/>
          <p:nvPr/>
        </p:nvGrpSpPr>
        <p:grpSpPr>
          <a:xfrm>
            <a:off x="2676465" y="5857562"/>
            <a:ext cx="594183" cy="707886"/>
            <a:chOff x="2692887" y="6043678"/>
            <a:chExt cx="594183" cy="707886"/>
          </a:xfrm>
        </p:grpSpPr>
        <p:sp>
          <p:nvSpPr>
            <p:cNvPr id="3" name="ZoneTexte 2"/>
            <p:cNvSpPr txBox="1"/>
            <p:nvPr/>
          </p:nvSpPr>
          <p:spPr>
            <a:xfrm>
              <a:off x="2692887" y="6043678"/>
              <a:ext cx="5941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Picto Moustache"/>
                  <a:cs typeface="Picto Moustache"/>
                </a:rPr>
                <a:t>p</a:t>
              </a:r>
              <a:endParaRPr lang="fr-FR" sz="4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31557" y="6530905"/>
              <a:ext cx="251807" cy="1040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87316" y="753913"/>
            <a:ext cx="4526047" cy="60016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résoudre un problème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lis </a:t>
            </a:r>
            <a:r>
              <a:rPr lang="fr-FR" sz="1400" dirty="0"/>
              <a:t>l'</a:t>
            </a:r>
            <a:r>
              <a:rPr lang="fr-FR" sz="1400" b="1" dirty="0"/>
              <a:t>énoncé</a:t>
            </a:r>
            <a:r>
              <a:rPr lang="fr-FR" sz="1400" dirty="0"/>
              <a:t> </a:t>
            </a:r>
            <a:r>
              <a:rPr lang="fr-FR" sz="1400" dirty="0" smtClean="0"/>
              <a:t>pour le comprendre </a:t>
            </a:r>
          </a:p>
          <a:p>
            <a:r>
              <a:rPr lang="fr-FR" sz="1400" dirty="0" smtClean="0"/>
              <a:t>(</a:t>
            </a:r>
            <a:r>
              <a:rPr lang="fr-FR" sz="1400" dirty="0"/>
              <a:t>le relire si besoin</a:t>
            </a:r>
            <a:r>
              <a:rPr lang="fr-FR" sz="1400" dirty="0" smtClean="0"/>
              <a:t>) :</a:t>
            </a:r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me </a:t>
            </a:r>
            <a:r>
              <a:rPr lang="fr-FR" sz="1400" b="1" dirty="0" smtClean="0"/>
              <a:t>représente</a:t>
            </a:r>
            <a:r>
              <a:rPr lang="fr-FR" sz="1400" dirty="0" smtClean="0"/>
              <a:t> </a:t>
            </a:r>
            <a:r>
              <a:rPr lang="fr-FR" sz="1400" dirty="0"/>
              <a:t>la situation </a:t>
            </a:r>
            <a:r>
              <a:rPr lang="fr-FR" sz="1400" dirty="0" smtClean="0"/>
              <a:t>dans </a:t>
            </a:r>
            <a:r>
              <a:rPr lang="fr-FR" sz="1400" dirty="0"/>
              <a:t>la tête, ou avec l'aide </a:t>
            </a:r>
            <a:r>
              <a:rPr lang="fr-FR" sz="1400" dirty="0" smtClean="0"/>
              <a:t>de </a:t>
            </a:r>
            <a:r>
              <a:rPr lang="fr-FR" sz="1400" dirty="0"/>
              <a:t>la </a:t>
            </a:r>
            <a:r>
              <a:rPr lang="fr-FR" sz="1400" dirty="0" smtClean="0"/>
              <a:t>boite ou </a:t>
            </a:r>
            <a:r>
              <a:rPr lang="fr-FR" sz="1400" dirty="0"/>
              <a:t>d'un schéma </a:t>
            </a:r>
            <a:r>
              <a:rPr lang="fr-FR" sz="1400" dirty="0" smtClean="0"/>
              <a:t>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cherche </a:t>
            </a:r>
            <a:r>
              <a:rPr lang="fr-FR" sz="1400" dirty="0"/>
              <a:t>l'</a:t>
            </a:r>
            <a:r>
              <a:rPr lang="fr-FR" sz="1400" b="1" dirty="0"/>
              <a:t>écriture </a:t>
            </a:r>
            <a:r>
              <a:rPr lang="fr-FR" sz="1400" b="1" dirty="0" smtClean="0"/>
              <a:t>mathématique </a:t>
            </a:r>
            <a:r>
              <a:rPr lang="fr-FR" sz="1400" dirty="0" smtClean="0"/>
              <a:t>: 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cherche </a:t>
            </a:r>
            <a:r>
              <a:rPr lang="fr-FR" sz="1400" dirty="0"/>
              <a:t>la</a:t>
            </a:r>
            <a:r>
              <a:rPr lang="fr-FR" sz="1400" b="1" dirty="0"/>
              <a:t> solution</a:t>
            </a:r>
            <a:r>
              <a:rPr lang="fr-FR" sz="1400" dirty="0"/>
              <a:t>, à l'aide d'un schéma ou d'un </a:t>
            </a:r>
            <a:r>
              <a:rPr lang="fr-FR" sz="1400" dirty="0" smtClean="0"/>
              <a:t>calcul : </a:t>
            </a:r>
          </a:p>
          <a:p>
            <a:pPr algn="ctr"/>
            <a:r>
              <a:rPr lang="fr-FR" dirty="0" smtClean="0">
                <a:latin typeface="Comic Sans MS"/>
                <a:cs typeface="Comic Sans MS"/>
              </a:rPr>
              <a:t>3 + 5 = 8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b="1" dirty="0" smtClean="0"/>
              <a:t>vérifie</a:t>
            </a:r>
            <a:r>
              <a:rPr lang="fr-FR" sz="1400" dirty="0" smtClean="0"/>
              <a:t> </a:t>
            </a:r>
            <a:r>
              <a:rPr lang="fr-FR" sz="1400" dirty="0"/>
              <a:t>que la solution est </a:t>
            </a:r>
            <a:r>
              <a:rPr lang="fr-FR" sz="1400" dirty="0" smtClean="0"/>
              <a:t>possible.</a:t>
            </a:r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fr-FR" sz="1400" b="1" dirty="0" smtClean="0"/>
              <a:t>écris</a:t>
            </a:r>
            <a:r>
              <a:rPr lang="fr-FR" sz="1400" dirty="0" smtClean="0"/>
              <a:t> </a:t>
            </a:r>
            <a:r>
              <a:rPr lang="fr-FR" sz="1400" dirty="0"/>
              <a:t>une phrase </a:t>
            </a:r>
            <a:r>
              <a:rPr lang="fr-FR" sz="1400" dirty="0" smtClean="0"/>
              <a:t>pour répondre </a:t>
            </a:r>
            <a:r>
              <a:rPr lang="fr-FR" sz="1400" dirty="0"/>
              <a:t>à la </a:t>
            </a:r>
            <a:r>
              <a:rPr lang="fr-FR" sz="1400" dirty="0" smtClean="0"/>
              <a:t>question 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>
              <a:latin typeface="Cursivestandard"/>
              <a:cs typeface="Cursivestandard"/>
            </a:endParaRPr>
          </a:p>
          <a:p>
            <a:pPr algn="ctr"/>
            <a:r>
              <a:rPr lang="fr-FR" sz="1600" dirty="0" smtClean="0">
                <a:latin typeface="Cursivestandard"/>
                <a:cs typeface="Cursivestandard"/>
              </a:rPr>
              <a:t>I²l ²a 8 ²bille$.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</p:txBody>
      </p:sp>
      <p:pic>
        <p:nvPicPr>
          <p:cNvPr id="2" name="Image 1" descr="IMG_0687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352" y="3604579"/>
            <a:ext cx="1413445" cy="810120"/>
          </a:xfrm>
          <a:prstGeom prst="rect">
            <a:avLst/>
          </a:prstGeom>
        </p:spPr>
      </p:pic>
      <p:pic>
        <p:nvPicPr>
          <p:cNvPr id="11" name="Image 10" descr="IMG_0687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2315" y="1006085"/>
            <a:ext cx="1511047" cy="827778"/>
          </a:xfrm>
          <a:prstGeom prst="rect">
            <a:avLst/>
          </a:prstGeom>
        </p:spPr>
      </p:pic>
      <p:pic>
        <p:nvPicPr>
          <p:cNvPr id="12" name="Image 11" descr="IMG_0687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864" y="2540123"/>
            <a:ext cx="1334162" cy="714409"/>
          </a:xfrm>
          <a:prstGeom prst="rect">
            <a:avLst/>
          </a:prstGeom>
        </p:spPr>
      </p:pic>
      <p:pic>
        <p:nvPicPr>
          <p:cNvPr id="13" name="Image 12" descr="IMG_0687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228" y="2540124"/>
            <a:ext cx="1017509" cy="667849"/>
          </a:xfrm>
          <a:prstGeom prst="rect">
            <a:avLst/>
          </a:prstGeom>
        </p:spPr>
      </p:pic>
      <p:pic>
        <p:nvPicPr>
          <p:cNvPr id="14" name="Image 13" descr="IMG_0687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247" y="2583896"/>
            <a:ext cx="838954" cy="670636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6553637" y="162860"/>
            <a:ext cx="165783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Résoudre un problème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8" name="Carré corné 17"/>
          <p:cNvSpPr/>
          <p:nvPr/>
        </p:nvSpPr>
        <p:spPr>
          <a:xfrm rot="314074">
            <a:off x="8498392" y="213596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Résolution de problèmes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7679330" y="5864833"/>
            <a:ext cx="594183" cy="707886"/>
            <a:chOff x="2692887" y="6043678"/>
            <a:chExt cx="594183" cy="707886"/>
          </a:xfrm>
        </p:grpSpPr>
        <p:sp>
          <p:nvSpPr>
            <p:cNvPr id="20" name="ZoneTexte 19"/>
            <p:cNvSpPr txBox="1"/>
            <p:nvPr/>
          </p:nvSpPr>
          <p:spPr>
            <a:xfrm>
              <a:off x="2692887" y="6043678"/>
              <a:ext cx="5941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000" dirty="0">
                  <a:latin typeface="Picto Moustache"/>
                  <a:cs typeface="Picto Moustache"/>
                </a:rPr>
                <a:t>p</a:t>
              </a:r>
              <a:endParaRPr lang="fr-FR" sz="4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731557" y="6530905"/>
              <a:ext cx="251807" cy="10401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5190181" y="761184"/>
            <a:ext cx="4526047" cy="600164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Pour résoudre un problème : </a:t>
            </a:r>
          </a:p>
          <a:p>
            <a:r>
              <a:rPr lang="fr-FR" sz="1400" dirty="0" smtClean="0"/>
              <a:t> </a:t>
            </a:r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lis </a:t>
            </a:r>
            <a:r>
              <a:rPr lang="fr-FR" sz="1400" dirty="0"/>
              <a:t>l'</a:t>
            </a:r>
            <a:r>
              <a:rPr lang="fr-FR" sz="1400" b="1" dirty="0"/>
              <a:t>énoncé</a:t>
            </a:r>
            <a:r>
              <a:rPr lang="fr-FR" sz="1400" dirty="0"/>
              <a:t> </a:t>
            </a:r>
            <a:r>
              <a:rPr lang="fr-FR" sz="1400" dirty="0" smtClean="0"/>
              <a:t>pour le comprendre </a:t>
            </a:r>
          </a:p>
          <a:p>
            <a:r>
              <a:rPr lang="fr-FR" sz="1400" dirty="0" smtClean="0"/>
              <a:t>(</a:t>
            </a:r>
            <a:r>
              <a:rPr lang="fr-FR" sz="1400" dirty="0"/>
              <a:t>le relire si besoin</a:t>
            </a:r>
            <a:r>
              <a:rPr lang="fr-FR" sz="1400" dirty="0" smtClean="0"/>
              <a:t>) :</a:t>
            </a:r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me </a:t>
            </a:r>
            <a:r>
              <a:rPr lang="fr-FR" sz="1400" b="1" dirty="0" smtClean="0"/>
              <a:t>représente</a:t>
            </a:r>
            <a:r>
              <a:rPr lang="fr-FR" sz="1400" dirty="0" smtClean="0"/>
              <a:t> </a:t>
            </a:r>
            <a:r>
              <a:rPr lang="fr-FR" sz="1400" dirty="0"/>
              <a:t>la situation </a:t>
            </a:r>
            <a:r>
              <a:rPr lang="fr-FR" sz="1400" dirty="0" smtClean="0"/>
              <a:t>dans </a:t>
            </a:r>
            <a:r>
              <a:rPr lang="fr-FR" sz="1400" dirty="0"/>
              <a:t>la tête, ou avec l'aide </a:t>
            </a:r>
            <a:r>
              <a:rPr lang="fr-FR" sz="1400" dirty="0" smtClean="0"/>
              <a:t>de </a:t>
            </a:r>
            <a:r>
              <a:rPr lang="fr-FR" sz="1400" dirty="0"/>
              <a:t>la </a:t>
            </a:r>
            <a:r>
              <a:rPr lang="fr-FR" sz="1400" dirty="0" smtClean="0"/>
              <a:t>boite ou </a:t>
            </a:r>
            <a:r>
              <a:rPr lang="fr-FR" sz="1400" dirty="0"/>
              <a:t>d'un schéma </a:t>
            </a:r>
            <a:r>
              <a:rPr lang="fr-FR" sz="1400" dirty="0" smtClean="0"/>
              <a:t>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cherche </a:t>
            </a:r>
            <a:r>
              <a:rPr lang="fr-FR" sz="1400" dirty="0"/>
              <a:t>l'</a:t>
            </a:r>
            <a:r>
              <a:rPr lang="fr-FR" sz="1400" b="1" dirty="0"/>
              <a:t>écriture </a:t>
            </a:r>
            <a:r>
              <a:rPr lang="fr-FR" sz="1400" b="1" dirty="0" smtClean="0"/>
              <a:t>mathématique </a:t>
            </a:r>
            <a:r>
              <a:rPr lang="fr-FR" sz="1400" dirty="0" smtClean="0"/>
              <a:t>: </a:t>
            </a:r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cherche </a:t>
            </a:r>
            <a:r>
              <a:rPr lang="fr-FR" sz="1400" dirty="0"/>
              <a:t>la</a:t>
            </a:r>
            <a:r>
              <a:rPr lang="fr-FR" sz="1400" b="1" dirty="0"/>
              <a:t> solution</a:t>
            </a:r>
            <a:r>
              <a:rPr lang="fr-FR" sz="1400" dirty="0"/>
              <a:t>, à l'aide d'un schéma ou d'un </a:t>
            </a:r>
            <a:r>
              <a:rPr lang="fr-FR" sz="1400" dirty="0" smtClean="0"/>
              <a:t>calcul : </a:t>
            </a:r>
          </a:p>
          <a:p>
            <a:pPr algn="ctr"/>
            <a:r>
              <a:rPr lang="fr-FR" dirty="0" smtClean="0">
                <a:latin typeface="Comic Sans MS"/>
                <a:cs typeface="Comic Sans MS"/>
              </a:rPr>
              <a:t>3 + 5 = 8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Je </a:t>
            </a:r>
            <a:r>
              <a:rPr lang="fr-FR" sz="1400" b="1" dirty="0" smtClean="0"/>
              <a:t>vérifie</a:t>
            </a:r>
            <a:r>
              <a:rPr lang="fr-FR" sz="1400" dirty="0" smtClean="0"/>
              <a:t> </a:t>
            </a:r>
            <a:r>
              <a:rPr lang="fr-FR" sz="1400" dirty="0"/>
              <a:t>que la solution est </a:t>
            </a:r>
            <a:r>
              <a:rPr lang="fr-FR" sz="1400" dirty="0" smtClean="0"/>
              <a:t>possible.</a:t>
            </a:r>
          </a:p>
          <a:p>
            <a:endParaRPr lang="fr-FR" sz="1400" dirty="0" smtClean="0"/>
          </a:p>
          <a:p>
            <a:pPr marL="285750" indent="-285750">
              <a:buFont typeface="Wingdings" charset="2"/>
              <a:buChar char="u"/>
            </a:pPr>
            <a:r>
              <a:rPr lang="fr-FR" sz="1400" dirty="0" smtClean="0"/>
              <a:t>J’</a:t>
            </a:r>
            <a:r>
              <a:rPr lang="fr-FR" sz="1400" b="1" dirty="0" smtClean="0"/>
              <a:t>écris</a:t>
            </a:r>
            <a:r>
              <a:rPr lang="fr-FR" sz="1400" dirty="0" smtClean="0"/>
              <a:t> </a:t>
            </a:r>
            <a:r>
              <a:rPr lang="fr-FR" sz="1400" dirty="0"/>
              <a:t>une phrase </a:t>
            </a:r>
            <a:r>
              <a:rPr lang="fr-FR" sz="1400" dirty="0" smtClean="0"/>
              <a:t>pour répondre </a:t>
            </a:r>
            <a:r>
              <a:rPr lang="fr-FR" sz="1400" dirty="0"/>
              <a:t>à la </a:t>
            </a:r>
            <a:r>
              <a:rPr lang="fr-FR" sz="1400" dirty="0" smtClean="0"/>
              <a:t>question :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>
              <a:latin typeface="Cursivestandard"/>
              <a:cs typeface="Cursivestandard"/>
            </a:endParaRPr>
          </a:p>
          <a:p>
            <a:pPr algn="ctr"/>
            <a:r>
              <a:rPr lang="fr-FR" sz="1600" dirty="0" smtClean="0">
                <a:latin typeface="Cursivestandard"/>
                <a:cs typeface="Cursivestandard"/>
              </a:rPr>
              <a:t>I²l ²a 8 ²bille$. </a:t>
            </a:r>
          </a:p>
          <a:p>
            <a:pPr marL="285750" indent="-285750">
              <a:buFont typeface="Wingdings" charset="2"/>
              <a:buChar char="u"/>
            </a:pPr>
            <a:endParaRPr lang="fr-FR" sz="1400" dirty="0"/>
          </a:p>
        </p:txBody>
      </p:sp>
      <p:pic>
        <p:nvPicPr>
          <p:cNvPr id="23" name="Image 22" descr="IMG_0687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217" y="3611850"/>
            <a:ext cx="1413445" cy="810120"/>
          </a:xfrm>
          <a:prstGeom prst="rect">
            <a:avLst/>
          </a:prstGeom>
        </p:spPr>
      </p:pic>
      <p:pic>
        <p:nvPicPr>
          <p:cNvPr id="24" name="Image 23" descr="IMG_0687.jpg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05180" y="1013356"/>
            <a:ext cx="1511047" cy="827778"/>
          </a:xfrm>
          <a:prstGeom prst="rect">
            <a:avLst/>
          </a:prstGeom>
        </p:spPr>
      </p:pic>
      <p:pic>
        <p:nvPicPr>
          <p:cNvPr id="25" name="Image 24" descr="IMG_0687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729" y="2547394"/>
            <a:ext cx="1334162" cy="714409"/>
          </a:xfrm>
          <a:prstGeom prst="rect">
            <a:avLst/>
          </a:prstGeom>
        </p:spPr>
      </p:pic>
      <p:pic>
        <p:nvPicPr>
          <p:cNvPr id="26" name="Image 25" descr="IMG_0687.jp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093" y="2547395"/>
            <a:ext cx="1017509" cy="667849"/>
          </a:xfrm>
          <a:prstGeom prst="rect">
            <a:avLst/>
          </a:prstGeom>
        </p:spPr>
      </p:pic>
      <p:pic>
        <p:nvPicPr>
          <p:cNvPr id="27" name="Image 26" descr="IMG_0687.jpg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2112" y="2591167"/>
            <a:ext cx="838954" cy="67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75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tableaux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Organisation et gestion de données</a:t>
            </a:r>
            <a:endParaRPr lang="fr-FR" sz="105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45950" y="854278"/>
            <a:ext cx="2262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lire ou compléter un tableau.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27474" y="1342925"/>
            <a:ext cx="4597994" cy="333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tableau sert à </a:t>
            </a:r>
            <a:r>
              <a:rPr lang="fr-FR" sz="1600" b="1" dirty="0" smtClean="0"/>
              <a:t>montrer de quoi on parle</a:t>
            </a:r>
            <a:r>
              <a:rPr lang="fr-FR" sz="1600" dirty="0" smtClean="0"/>
              <a:t>. </a:t>
            </a:r>
          </a:p>
          <a:p>
            <a:endParaRPr lang="fr-FR" sz="900" dirty="0"/>
          </a:p>
          <a:p>
            <a:r>
              <a:rPr lang="fr-FR" sz="1400" i="1" dirty="0" smtClean="0"/>
              <a:t>Je peux entourer mes gâteaux préférés ou les cocher dans le tableau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Quand je veux noter plusieurs informations en même temps, je peux utiliser un </a:t>
            </a:r>
            <a:r>
              <a:rPr lang="fr-FR" sz="1600" b="1" dirty="0" smtClean="0"/>
              <a:t>tableau à double entrée.</a:t>
            </a:r>
          </a:p>
          <a:p>
            <a:r>
              <a:rPr lang="fr-FR" sz="1600" dirty="0" smtClean="0"/>
              <a:t> </a:t>
            </a:r>
          </a:p>
          <a:p>
            <a:r>
              <a:rPr lang="fr-FR" sz="1400" i="1" dirty="0" smtClean="0"/>
              <a:t>Je peux voir que Pauline fait du vélo : </a:t>
            </a:r>
            <a:endParaRPr lang="fr-FR" sz="1400" i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172" y="2184752"/>
            <a:ext cx="1302608" cy="94119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46" r="1596" b="3551"/>
          <a:stretch/>
        </p:blipFill>
        <p:spPr>
          <a:xfrm>
            <a:off x="1705429" y="2298971"/>
            <a:ext cx="2697239" cy="7961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670" y="4589785"/>
            <a:ext cx="3321957" cy="20875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9980" y="5534899"/>
            <a:ext cx="2880928" cy="264995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269916" y="4655054"/>
            <a:ext cx="366961" cy="114484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05429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705429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2234326" y="2839257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234326" y="2839257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V="1">
            <a:off x="3378308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378308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à coins arrondis 22"/>
          <p:cNvSpPr/>
          <p:nvPr/>
        </p:nvSpPr>
        <p:spPr>
          <a:xfrm>
            <a:off x="6195437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Les tableaux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24" name="Carré corné 23"/>
          <p:cNvSpPr/>
          <p:nvPr/>
        </p:nvSpPr>
        <p:spPr>
          <a:xfrm rot="314074">
            <a:off x="8525457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fr-FR" sz="105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Organisation et gestion de données</a:t>
            </a:r>
            <a:endParaRPr lang="fr-FR" sz="1050" dirty="0">
              <a:effectLst/>
              <a:ea typeface="ＭＳ 明朝"/>
              <a:cs typeface="Times New Roman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171229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849146" y="854278"/>
            <a:ext cx="22626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lire ou compléter un tableau.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5230670" y="1342925"/>
            <a:ext cx="4597994" cy="3339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tableau sert à </a:t>
            </a:r>
            <a:r>
              <a:rPr lang="fr-FR" sz="1600" b="1" dirty="0" smtClean="0"/>
              <a:t>montrer de quoi on parle</a:t>
            </a:r>
            <a:r>
              <a:rPr lang="fr-FR" sz="1600" dirty="0" smtClean="0"/>
              <a:t>. </a:t>
            </a:r>
          </a:p>
          <a:p>
            <a:endParaRPr lang="fr-FR" sz="900" dirty="0"/>
          </a:p>
          <a:p>
            <a:r>
              <a:rPr lang="fr-FR" sz="1400" i="1" dirty="0" smtClean="0"/>
              <a:t>Je peux entourer mes gâteaux préférés ou les cocher dans le tableau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Quand je veux noter plusieurs informations en même temps, je peux utiliser un </a:t>
            </a:r>
            <a:r>
              <a:rPr lang="fr-FR" sz="1600" b="1" dirty="0" smtClean="0"/>
              <a:t>tableau à double entrée.</a:t>
            </a:r>
          </a:p>
          <a:p>
            <a:r>
              <a:rPr lang="fr-FR" sz="1600" dirty="0" smtClean="0"/>
              <a:t> </a:t>
            </a:r>
          </a:p>
          <a:p>
            <a:r>
              <a:rPr lang="fr-FR" sz="1400" i="1" dirty="0" smtClean="0"/>
              <a:t>Je peux voir que Pauline fait du vélo : </a:t>
            </a:r>
            <a:endParaRPr lang="fr-FR" sz="1400" i="1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2368" y="2184752"/>
            <a:ext cx="1302608" cy="941191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46" r="1596" b="3551"/>
          <a:stretch/>
        </p:blipFill>
        <p:spPr>
          <a:xfrm>
            <a:off x="6808625" y="2298971"/>
            <a:ext cx="2697239" cy="79618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3866" y="4589785"/>
            <a:ext cx="3321957" cy="208756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5873176" y="5534899"/>
            <a:ext cx="2880928" cy="264995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373112" y="4655054"/>
            <a:ext cx="366961" cy="114484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808625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6808625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337522" y="2839257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7337522" y="2839257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8481504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481504" y="2833739"/>
            <a:ext cx="517137" cy="261418"/>
          </a:xfrm>
          <a:prstGeom prst="line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746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+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474" y="1403400"/>
            <a:ext cx="45979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 smtClean="0"/>
              <a:t>+</a:t>
            </a:r>
            <a:r>
              <a:rPr lang="fr-FR" sz="1600" dirty="0" smtClean="0"/>
              <a:t> entre des nombres que l’on veut </a:t>
            </a:r>
            <a:r>
              <a:rPr lang="fr-FR" sz="1600" b="1" dirty="0" smtClean="0"/>
              <a:t>mettre ensemble </a:t>
            </a:r>
            <a:r>
              <a:rPr lang="fr-FR" sz="1600" dirty="0" smtClean="0"/>
              <a:t>ou </a:t>
            </a:r>
            <a:r>
              <a:rPr lang="fr-FR" sz="1600" b="1" dirty="0" smtClean="0"/>
              <a:t>ajouter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❗️  Dans </a:t>
            </a:r>
            <a:r>
              <a:rPr lang="fr-FR" sz="2000" b="1" dirty="0" smtClean="0"/>
              <a:t>3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5</a:t>
            </a:r>
            <a:r>
              <a:rPr lang="fr-FR" sz="1600" dirty="0" smtClean="0"/>
              <a:t>, il y en a autant que  </a:t>
            </a:r>
            <a:r>
              <a:rPr lang="fr-FR" sz="2000" b="1" dirty="0" smtClean="0"/>
              <a:t>5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3 </a:t>
            </a:r>
            <a:r>
              <a:rPr lang="fr-FR" sz="1600" dirty="0" smtClean="0"/>
              <a:t>. </a:t>
            </a:r>
          </a:p>
        </p:txBody>
      </p: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68030"/>
              </p:ext>
            </p:extLst>
          </p:nvPr>
        </p:nvGraphicFramePr>
        <p:xfrm>
          <a:off x="847675" y="2352161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483898"/>
              </p:ext>
            </p:extLst>
          </p:nvPr>
        </p:nvGraphicFramePr>
        <p:xfrm>
          <a:off x="2933966" y="2352161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1587591" y="2516138"/>
            <a:ext cx="2276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Script Ecole 2"/>
                <a:cs typeface="Script Ecole 2"/>
              </a:rPr>
              <a:t>…</a:t>
            </a:r>
            <a:r>
              <a:rPr lang="fr-FR" sz="3200" dirty="0" smtClean="0">
                <a:latin typeface="Script Ecole 2"/>
                <a:cs typeface="Script Ecole 2"/>
              </a:rPr>
              <a:t>    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is-IS" sz="3200" dirty="0" smtClean="0">
                <a:solidFill>
                  <a:srgbClr val="000000"/>
                </a:solidFill>
                <a:latin typeface="Script Ecole 2"/>
                <a:cs typeface="Script Ecole 2"/>
              </a:rPr>
              <a:t>…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2114192" y="6012127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985484" y="6013597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Cube 71"/>
          <p:cNvSpPr/>
          <p:nvPr/>
        </p:nvSpPr>
        <p:spPr>
          <a:xfrm>
            <a:off x="1315670" y="3651119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Cube 72"/>
          <p:cNvSpPr/>
          <p:nvPr/>
        </p:nvSpPr>
        <p:spPr>
          <a:xfrm>
            <a:off x="1556728" y="3993004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ube 73"/>
          <p:cNvSpPr/>
          <p:nvPr/>
        </p:nvSpPr>
        <p:spPr>
          <a:xfrm>
            <a:off x="3105936" y="4002454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Cube 74"/>
          <p:cNvSpPr/>
          <p:nvPr/>
        </p:nvSpPr>
        <p:spPr>
          <a:xfrm>
            <a:off x="2272871" y="3791273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Cube 75"/>
          <p:cNvSpPr/>
          <p:nvPr/>
        </p:nvSpPr>
        <p:spPr>
          <a:xfrm>
            <a:off x="2813321" y="3739989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708517" y="3273507"/>
            <a:ext cx="3403213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1076916" y="3496087"/>
            <a:ext cx="913971" cy="827707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2114192" y="3517734"/>
            <a:ext cx="480889" cy="83397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983192" y="4579429"/>
            <a:ext cx="29356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…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  </a:t>
            </a:r>
            <a:r>
              <a:rPr lang="is-IS" sz="3200" dirty="0" smtClean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…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   +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is-IS" sz="32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…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Script Ecole 2"/>
              <a:cs typeface="Script Ecole 2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728084" y="3489162"/>
            <a:ext cx="1014272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à coins arrondis 81"/>
          <p:cNvSpPr/>
          <p:nvPr/>
        </p:nvSpPr>
        <p:spPr>
          <a:xfrm>
            <a:off x="6141197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+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3" name="Carré corné 82"/>
          <p:cNvSpPr/>
          <p:nvPr/>
        </p:nvSpPr>
        <p:spPr>
          <a:xfrm rot="314074">
            <a:off x="8471217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45950" y="854278"/>
            <a:ext cx="2144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quand employer le signe +.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161365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5839282" y="854278"/>
            <a:ext cx="2144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quand employer le signe +.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1070407" y="6352262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2422756" y="6330820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ZoneTexte 45"/>
          <p:cNvSpPr txBox="1"/>
          <p:nvPr/>
        </p:nvSpPr>
        <p:spPr>
          <a:xfrm>
            <a:off x="5218957" y="1423298"/>
            <a:ext cx="45979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 smtClean="0"/>
              <a:t>+</a:t>
            </a:r>
            <a:r>
              <a:rPr lang="fr-FR" sz="1600" dirty="0" smtClean="0"/>
              <a:t> entre des nombres que l’on veut </a:t>
            </a:r>
            <a:r>
              <a:rPr lang="fr-FR" sz="1600" b="1" dirty="0" smtClean="0"/>
              <a:t>mettre ensemble </a:t>
            </a:r>
            <a:r>
              <a:rPr lang="fr-FR" sz="1600" dirty="0" smtClean="0"/>
              <a:t>ou </a:t>
            </a:r>
            <a:r>
              <a:rPr lang="fr-FR" sz="1600" b="1" dirty="0" smtClean="0"/>
              <a:t>ajouter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❗️  Dans </a:t>
            </a:r>
            <a:r>
              <a:rPr lang="fr-FR" sz="2000" b="1" dirty="0" smtClean="0"/>
              <a:t>3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5</a:t>
            </a:r>
            <a:r>
              <a:rPr lang="fr-FR" sz="1600" dirty="0" smtClean="0"/>
              <a:t>, il y en a autant que  </a:t>
            </a:r>
            <a:r>
              <a:rPr lang="fr-FR" sz="2000" b="1" dirty="0" smtClean="0"/>
              <a:t>5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3 </a:t>
            </a:r>
            <a:r>
              <a:rPr lang="fr-FR" sz="1600" dirty="0" smtClean="0"/>
              <a:t>. </a:t>
            </a:r>
          </a:p>
        </p:txBody>
      </p:sp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125133"/>
              </p:ext>
            </p:extLst>
          </p:nvPr>
        </p:nvGraphicFramePr>
        <p:xfrm>
          <a:off x="5939158" y="2372059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921167"/>
              </p:ext>
            </p:extLst>
          </p:nvPr>
        </p:nvGraphicFramePr>
        <p:xfrm>
          <a:off x="8025449" y="2372059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6679074" y="2536036"/>
            <a:ext cx="2276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latin typeface="Script Ecole 2"/>
                <a:cs typeface="Script Ecole 2"/>
              </a:rPr>
              <a:t>… </a:t>
            </a:r>
            <a:r>
              <a:rPr lang="fr-FR" sz="3200" dirty="0" smtClean="0">
                <a:latin typeface="Script Ecole 2"/>
                <a:cs typeface="Script Ecole 2"/>
              </a:rPr>
              <a:t>   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is-IS" sz="3200" dirty="0" smtClean="0">
                <a:solidFill>
                  <a:srgbClr val="000000"/>
                </a:solidFill>
                <a:latin typeface="Script Ecole 2"/>
                <a:cs typeface="Script Ecole 2"/>
              </a:rPr>
              <a:t>…</a:t>
            </a:r>
            <a:endParaRPr lang="fr-FR" sz="32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7205675" y="6032025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6076967" y="6033495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Cube 51"/>
          <p:cNvSpPr/>
          <p:nvPr/>
        </p:nvSpPr>
        <p:spPr>
          <a:xfrm>
            <a:off x="6407153" y="3671017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Cube 52"/>
          <p:cNvSpPr/>
          <p:nvPr/>
        </p:nvSpPr>
        <p:spPr>
          <a:xfrm>
            <a:off x="6648211" y="4012902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Cube 54"/>
          <p:cNvSpPr/>
          <p:nvPr/>
        </p:nvSpPr>
        <p:spPr>
          <a:xfrm>
            <a:off x="7364354" y="3811171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5800000" y="3293405"/>
            <a:ext cx="3403213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6168399" y="3515985"/>
            <a:ext cx="913971" cy="827707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205675" y="3537632"/>
            <a:ext cx="480889" cy="83397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6133652" y="4599327"/>
            <a:ext cx="28220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 smtClean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…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  </a:t>
            </a:r>
            <a:r>
              <a:rPr lang="is-IS" sz="3200" dirty="0" smtClean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…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  +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is-IS" sz="32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…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Script Ecole 2"/>
              <a:cs typeface="Script Ecole 2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7819567" y="3509060"/>
            <a:ext cx="1014272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6161890" y="6372160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7514239" y="6350718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Cube 63"/>
          <p:cNvSpPr/>
          <p:nvPr/>
        </p:nvSpPr>
        <p:spPr>
          <a:xfrm>
            <a:off x="3445337" y="3824374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Cube 64"/>
          <p:cNvSpPr/>
          <p:nvPr/>
        </p:nvSpPr>
        <p:spPr>
          <a:xfrm>
            <a:off x="3152722" y="3561909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Cube 65"/>
          <p:cNvSpPr/>
          <p:nvPr/>
        </p:nvSpPr>
        <p:spPr>
          <a:xfrm>
            <a:off x="8205432" y="4045198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ube 69"/>
          <p:cNvSpPr/>
          <p:nvPr/>
        </p:nvSpPr>
        <p:spPr>
          <a:xfrm>
            <a:off x="7912817" y="378273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Cube 70"/>
          <p:cNvSpPr/>
          <p:nvPr/>
        </p:nvSpPr>
        <p:spPr>
          <a:xfrm>
            <a:off x="8544833" y="3867118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Cube 83"/>
          <p:cNvSpPr/>
          <p:nvPr/>
        </p:nvSpPr>
        <p:spPr>
          <a:xfrm>
            <a:off x="8252218" y="360465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47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+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7474" y="1403400"/>
            <a:ext cx="45979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 smtClean="0"/>
              <a:t>+</a:t>
            </a:r>
            <a:r>
              <a:rPr lang="fr-FR" sz="1600" dirty="0" smtClean="0"/>
              <a:t> entre des nombres que l’on veut </a:t>
            </a:r>
            <a:r>
              <a:rPr lang="fr-FR" sz="1600" b="1" dirty="0" smtClean="0"/>
              <a:t>mettre ensemble </a:t>
            </a:r>
            <a:r>
              <a:rPr lang="fr-FR" sz="1600" dirty="0" smtClean="0"/>
              <a:t>ou </a:t>
            </a:r>
            <a:r>
              <a:rPr lang="fr-FR" sz="1600" b="1" dirty="0" smtClean="0"/>
              <a:t>ajouter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❗️  Dans </a:t>
            </a:r>
            <a:r>
              <a:rPr lang="fr-FR" sz="2000" b="1" dirty="0" smtClean="0"/>
              <a:t>3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5</a:t>
            </a:r>
            <a:r>
              <a:rPr lang="fr-FR" sz="1600" dirty="0" smtClean="0"/>
              <a:t>, il y en a autant que  </a:t>
            </a:r>
            <a:r>
              <a:rPr lang="fr-FR" sz="2000" b="1" dirty="0" smtClean="0"/>
              <a:t>5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3 </a:t>
            </a:r>
            <a:r>
              <a:rPr lang="fr-FR" sz="1600" dirty="0" smtClean="0"/>
              <a:t>. </a:t>
            </a:r>
          </a:p>
        </p:txBody>
      </p: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78389"/>
              </p:ext>
            </p:extLst>
          </p:nvPr>
        </p:nvGraphicFramePr>
        <p:xfrm>
          <a:off x="847675" y="2352161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458990"/>
              </p:ext>
            </p:extLst>
          </p:nvPr>
        </p:nvGraphicFramePr>
        <p:xfrm>
          <a:off x="2933966" y="2352161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1658151" y="2516138"/>
            <a:ext cx="2024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Script Ecole 2"/>
                <a:cs typeface="Script Ecole 2"/>
              </a:rPr>
              <a:t>4</a:t>
            </a:r>
            <a:r>
              <a:rPr lang="fr-FR" sz="3200" dirty="0" smtClean="0">
                <a:latin typeface="Script Ecole 2"/>
                <a:cs typeface="Script Ecole 2"/>
              </a:rPr>
              <a:t>     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fr-FR" sz="3200" dirty="0">
                <a:solidFill>
                  <a:srgbClr val="000000"/>
                </a:solidFill>
                <a:latin typeface="Script Ecole 2"/>
                <a:cs typeface="Script Ecole 2"/>
              </a:rPr>
              <a:t>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2114192" y="6012127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985484" y="6013597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Cube 71"/>
          <p:cNvSpPr/>
          <p:nvPr/>
        </p:nvSpPr>
        <p:spPr>
          <a:xfrm>
            <a:off x="1315670" y="3651119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Cube 72"/>
          <p:cNvSpPr/>
          <p:nvPr/>
        </p:nvSpPr>
        <p:spPr>
          <a:xfrm>
            <a:off x="1556728" y="3993004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Cube 73"/>
          <p:cNvSpPr/>
          <p:nvPr/>
        </p:nvSpPr>
        <p:spPr>
          <a:xfrm>
            <a:off x="3105936" y="4002454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Cube 74"/>
          <p:cNvSpPr/>
          <p:nvPr/>
        </p:nvSpPr>
        <p:spPr>
          <a:xfrm>
            <a:off x="2272871" y="3791273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Cube 75"/>
          <p:cNvSpPr/>
          <p:nvPr/>
        </p:nvSpPr>
        <p:spPr>
          <a:xfrm>
            <a:off x="2813321" y="3739989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708517" y="3273507"/>
            <a:ext cx="3403213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1076916" y="3496087"/>
            <a:ext cx="913971" cy="827707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2114192" y="3517734"/>
            <a:ext cx="480889" cy="83397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ZoneTexte 79"/>
          <p:cNvSpPr txBox="1"/>
          <p:nvPr/>
        </p:nvSpPr>
        <p:spPr>
          <a:xfrm>
            <a:off x="1176875" y="4579429"/>
            <a:ext cx="2595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2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  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1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   +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4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Script Ecole 2"/>
              <a:cs typeface="Script Ecole 2"/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728084" y="3489162"/>
            <a:ext cx="1014272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à coins arrondis 81"/>
          <p:cNvSpPr/>
          <p:nvPr/>
        </p:nvSpPr>
        <p:spPr>
          <a:xfrm>
            <a:off x="6141197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+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83" name="Carré corné 82"/>
          <p:cNvSpPr/>
          <p:nvPr/>
        </p:nvSpPr>
        <p:spPr>
          <a:xfrm rot="314074">
            <a:off x="8471217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45950" y="854278"/>
            <a:ext cx="2144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quand employer le signe +.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5161365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5839282" y="854278"/>
            <a:ext cx="2144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quand employer le signe +.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1070407" y="6352262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2422756" y="6330820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ZoneTexte 45"/>
          <p:cNvSpPr txBox="1"/>
          <p:nvPr/>
        </p:nvSpPr>
        <p:spPr>
          <a:xfrm>
            <a:off x="5218957" y="1423298"/>
            <a:ext cx="459799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 smtClean="0"/>
              <a:t>+</a:t>
            </a:r>
            <a:r>
              <a:rPr lang="fr-FR" sz="1600" dirty="0" smtClean="0"/>
              <a:t> entre des nombres que l’on veut </a:t>
            </a:r>
            <a:r>
              <a:rPr lang="fr-FR" sz="1600" b="1" dirty="0" smtClean="0"/>
              <a:t>mettre ensemble </a:t>
            </a:r>
            <a:r>
              <a:rPr lang="fr-FR" sz="1600" dirty="0" smtClean="0"/>
              <a:t>ou </a:t>
            </a:r>
            <a:r>
              <a:rPr lang="fr-FR" sz="1600" b="1" dirty="0" smtClean="0"/>
              <a:t>ajouter</a:t>
            </a:r>
            <a:r>
              <a:rPr lang="fr-FR" sz="1600" dirty="0" smtClean="0"/>
              <a:t>.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❗️  Dans </a:t>
            </a:r>
            <a:r>
              <a:rPr lang="fr-FR" sz="2000" b="1" dirty="0" smtClean="0"/>
              <a:t>3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5</a:t>
            </a:r>
            <a:r>
              <a:rPr lang="fr-FR" sz="1600" dirty="0" smtClean="0"/>
              <a:t>, il y en a autant que  </a:t>
            </a:r>
            <a:r>
              <a:rPr lang="fr-FR" sz="2000" b="1" dirty="0" smtClean="0"/>
              <a:t>5  </a:t>
            </a:r>
            <a:r>
              <a:rPr lang="fr-FR" sz="2000" b="1" dirty="0" smtClean="0">
                <a:solidFill>
                  <a:srgbClr val="FF0000"/>
                </a:solidFill>
              </a:rPr>
              <a:t>+</a:t>
            </a:r>
            <a:r>
              <a:rPr lang="fr-FR" sz="2000" b="1" dirty="0" smtClean="0"/>
              <a:t>  3 </a:t>
            </a:r>
            <a:r>
              <a:rPr lang="fr-FR" sz="1600" dirty="0" smtClean="0"/>
              <a:t>. </a:t>
            </a:r>
          </a:p>
        </p:txBody>
      </p:sp>
      <p:graphicFrame>
        <p:nvGraphicFramePr>
          <p:cNvPr id="47" name="Tableau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115114"/>
              </p:ext>
            </p:extLst>
          </p:nvPr>
        </p:nvGraphicFramePr>
        <p:xfrm>
          <a:off x="5939158" y="2372059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Tableau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33710"/>
              </p:ext>
            </p:extLst>
          </p:nvPr>
        </p:nvGraphicFramePr>
        <p:xfrm>
          <a:off x="8025449" y="2372059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6749634" y="2536036"/>
            <a:ext cx="20243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latin typeface="Script Ecole 2"/>
                <a:cs typeface="Script Ecole 2"/>
              </a:rPr>
              <a:t>4</a:t>
            </a:r>
            <a:r>
              <a:rPr lang="fr-FR" sz="3200" dirty="0" smtClean="0">
                <a:latin typeface="Script Ecole 2"/>
                <a:cs typeface="Script Ecole 2"/>
              </a:rPr>
              <a:t>     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fr-FR" sz="3200" dirty="0">
                <a:solidFill>
                  <a:srgbClr val="000000"/>
                </a:solidFill>
                <a:latin typeface="Script Ecole 2"/>
                <a:cs typeface="Script Ecole 2"/>
              </a:rPr>
              <a:t>2</a:t>
            </a: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7205675" y="6032025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6076967" y="6033495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" name="Cube 51"/>
          <p:cNvSpPr/>
          <p:nvPr/>
        </p:nvSpPr>
        <p:spPr>
          <a:xfrm>
            <a:off x="6407153" y="3671017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Cube 52"/>
          <p:cNvSpPr/>
          <p:nvPr/>
        </p:nvSpPr>
        <p:spPr>
          <a:xfrm>
            <a:off x="6648211" y="4012902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Cube 54"/>
          <p:cNvSpPr/>
          <p:nvPr/>
        </p:nvSpPr>
        <p:spPr>
          <a:xfrm>
            <a:off x="7364354" y="3811171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5800000" y="3293405"/>
            <a:ext cx="3403213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6168399" y="3515985"/>
            <a:ext cx="913971" cy="827707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7205675" y="3537632"/>
            <a:ext cx="480889" cy="833975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6268358" y="4599327"/>
            <a:ext cx="259578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2</a:t>
            </a:r>
            <a:r>
              <a:rPr lang="fr-FR" sz="3200" dirty="0" smtClean="0">
                <a:latin typeface="Script Ecole 2"/>
                <a:cs typeface="Script Ecole 2"/>
              </a:rPr>
              <a:t>  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+   </a:t>
            </a:r>
            <a:r>
              <a:rPr lang="fr-FR" sz="3200" dirty="0" smtClean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1</a:t>
            </a:r>
            <a:r>
              <a:rPr lang="fr-FR" sz="3200" dirty="0" smtClean="0">
                <a:solidFill>
                  <a:srgbClr val="FF0000"/>
                </a:solidFill>
                <a:latin typeface="Script Ecole 2"/>
                <a:cs typeface="Script Ecole 2"/>
              </a:rPr>
              <a:t>   +</a:t>
            </a:r>
            <a:r>
              <a:rPr lang="fr-FR" sz="3200" dirty="0" smtClean="0">
                <a:latin typeface="Script Ecole 2"/>
                <a:cs typeface="Script Ecole 2"/>
              </a:rPr>
              <a:t>  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4</a:t>
            </a:r>
            <a:endParaRPr lang="fr-FR" sz="3200" dirty="0">
              <a:solidFill>
                <a:schemeClr val="accent3">
                  <a:lumMod val="75000"/>
                </a:schemeClr>
              </a:solidFill>
              <a:latin typeface="Script Ecole 2"/>
              <a:cs typeface="Script Ecole 2"/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7819567" y="3509060"/>
            <a:ext cx="1014272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6161890" y="6372160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Imag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7514239" y="6350718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Cube 63"/>
          <p:cNvSpPr/>
          <p:nvPr/>
        </p:nvSpPr>
        <p:spPr>
          <a:xfrm>
            <a:off x="3445337" y="3824374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Cube 64"/>
          <p:cNvSpPr/>
          <p:nvPr/>
        </p:nvSpPr>
        <p:spPr>
          <a:xfrm>
            <a:off x="3152722" y="3561909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Cube 65"/>
          <p:cNvSpPr/>
          <p:nvPr/>
        </p:nvSpPr>
        <p:spPr>
          <a:xfrm>
            <a:off x="8205432" y="4045198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Cube 69"/>
          <p:cNvSpPr/>
          <p:nvPr/>
        </p:nvSpPr>
        <p:spPr>
          <a:xfrm>
            <a:off x="7912817" y="378273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Cube 70"/>
          <p:cNvSpPr/>
          <p:nvPr/>
        </p:nvSpPr>
        <p:spPr>
          <a:xfrm>
            <a:off x="8544833" y="3867118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Cube 83"/>
          <p:cNvSpPr/>
          <p:nvPr/>
        </p:nvSpPr>
        <p:spPr>
          <a:xfrm>
            <a:off x="8252218" y="360465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692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nombre d’après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45950" y="854278"/>
            <a:ext cx="3164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que + 1 revient à trouver le nombre d’après.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9176" y="1377801"/>
            <a:ext cx="4407648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nombre sert à écrire une </a:t>
            </a:r>
            <a:r>
              <a:rPr lang="fr-FR" sz="1600" b="1" dirty="0" smtClean="0"/>
              <a:t>quantité</a:t>
            </a:r>
            <a:r>
              <a:rPr lang="fr-FR" sz="1600" dirty="0" smtClean="0"/>
              <a:t>. 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Les nombres sont toujours rangés dans le même ordre : </a:t>
            </a:r>
            <a:r>
              <a:rPr lang="fr-FR" sz="1600" b="1" dirty="0" smtClean="0"/>
              <a:t>on passe d’un nombre au suivant en ajoutant 1</a:t>
            </a:r>
            <a:r>
              <a:rPr lang="fr-FR" sz="1600" dirty="0" smtClean="0"/>
              <a:t>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Je peux m’en servir pour calculer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4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fr-FR" b="1" dirty="0" smtClean="0">
                <a:latin typeface="Script Ecole 2"/>
                <a:cs typeface="Script Ecole 2"/>
              </a:rPr>
              <a:t>5</a:t>
            </a:r>
            <a:r>
              <a:rPr lang="fr-FR" dirty="0" smtClean="0">
                <a:latin typeface="Script Ecole 2"/>
                <a:cs typeface="Script Ecole 2"/>
              </a:rPr>
              <a:t> 	</a:t>
            </a:r>
            <a:r>
              <a:rPr lang="fr-FR" b="1" dirty="0" smtClean="0">
                <a:latin typeface="Script Ecole 2"/>
                <a:cs typeface="Script Ecole 2"/>
              </a:rPr>
              <a:t>8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fr-FR" b="1" dirty="0" smtClean="0">
                <a:latin typeface="Script Ecole 2"/>
                <a:cs typeface="Script Ecole 2"/>
              </a:rPr>
              <a:t>9</a:t>
            </a:r>
            <a:r>
              <a:rPr lang="fr-FR" dirty="0" smtClean="0">
                <a:latin typeface="Script Ecole 2"/>
                <a:cs typeface="Script Ecole 2"/>
              </a:rPr>
              <a:t>		</a:t>
            </a:r>
            <a:r>
              <a:rPr lang="fr-FR" b="1" dirty="0" smtClean="0">
                <a:latin typeface="Script Ecole 2"/>
                <a:cs typeface="Script Ecole 2"/>
              </a:rPr>
              <a:t>6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fr-FR" b="1" dirty="0" smtClean="0">
                <a:latin typeface="Script Ecole 2"/>
                <a:cs typeface="Script Ecole 2"/>
              </a:rPr>
              <a:t>7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68090"/>
              </p:ext>
            </p:extLst>
          </p:nvPr>
        </p:nvGraphicFramePr>
        <p:xfrm>
          <a:off x="551714" y="3020018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932619"/>
              </p:ext>
            </p:extLst>
          </p:nvPr>
        </p:nvGraphicFramePr>
        <p:xfrm>
          <a:off x="2596708" y="3020018"/>
          <a:ext cx="48968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7220"/>
              </p:ext>
            </p:extLst>
          </p:nvPr>
        </p:nvGraphicFramePr>
        <p:xfrm>
          <a:off x="551712" y="3688679"/>
          <a:ext cx="252257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15"/>
                <a:gridCol w="504515"/>
                <a:gridCol w="504515"/>
                <a:gridCol w="504515"/>
                <a:gridCol w="504515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42397" y="2637893"/>
            <a:ext cx="82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4  +  1 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95588" y="3342897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5</a:t>
            </a:r>
            <a:endParaRPr lang="fr-FR" dirty="0">
              <a:latin typeface="Script Ecole 2"/>
              <a:cs typeface="Script Ecole 2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02486"/>
              </p:ext>
            </p:extLst>
          </p:nvPr>
        </p:nvGraphicFramePr>
        <p:xfrm>
          <a:off x="224665" y="4745031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6" name="Forme libre 25"/>
          <p:cNvSpPr>
            <a:spLocks noChangeAspect="1"/>
          </p:cNvSpPr>
          <p:nvPr/>
        </p:nvSpPr>
        <p:spPr>
          <a:xfrm>
            <a:off x="2011493" y="4555853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957193" y="4186521"/>
            <a:ext cx="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+ 1 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175229" y="155588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nombre d’après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1" name="Carré corné 30"/>
          <p:cNvSpPr/>
          <p:nvPr/>
        </p:nvSpPr>
        <p:spPr>
          <a:xfrm rot="314074">
            <a:off x="8505249" y="169691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151021" y="1142396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828938" y="854277"/>
            <a:ext cx="3164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que + 1 revient à trouver le nombre d’après.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92164" y="1377800"/>
            <a:ext cx="4407648" cy="550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nombre sert à écrire une </a:t>
            </a:r>
            <a:r>
              <a:rPr lang="fr-FR" sz="1600" b="1" dirty="0" smtClean="0"/>
              <a:t>quantité</a:t>
            </a:r>
            <a:r>
              <a:rPr lang="fr-FR" sz="1600" dirty="0" smtClean="0"/>
              <a:t>. 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Les nombres sont toujours rangés dans le même ordre : </a:t>
            </a:r>
            <a:r>
              <a:rPr lang="fr-FR" sz="1600" b="1" dirty="0" smtClean="0"/>
              <a:t>on passe d’un nombre au suivant en ajoutant 1</a:t>
            </a:r>
            <a:r>
              <a:rPr lang="fr-FR" sz="1600" dirty="0" smtClean="0"/>
              <a:t>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Je peux m’en servir pour calculer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4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fr-FR" b="1" dirty="0" smtClean="0">
                <a:latin typeface="Script Ecole 2"/>
                <a:cs typeface="Script Ecole 2"/>
              </a:rPr>
              <a:t>5</a:t>
            </a:r>
            <a:r>
              <a:rPr lang="fr-FR" dirty="0" smtClean="0">
                <a:latin typeface="Script Ecole 2"/>
                <a:cs typeface="Script Ecole 2"/>
              </a:rPr>
              <a:t> 	</a:t>
            </a:r>
            <a:r>
              <a:rPr lang="fr-FR" b="1" dirty="0" smtClean="0">
                <a:latin typeface="Script Ecole 2"/>
                <a:cs typeface="Script Ecole 2"/>
              </a:rPr>
              <a:t>8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fr-FR" b="1" dirty="0" smtClean="0">
                <a:latin typeface="Script Ecole 2"/>
                <a:cs typeface="Script Ecole 2"/>
              </a:rPr>
              <a:t>9</a:t>
            </a:r>
            <a:r>
              <a:rPr lang="fr-FR" dirty="0" smtClean="0">
                <a:latin typeface="Script Ecole 2"/>
                <a:cs typeface="Script Ecole 2"/>
              </a:rPr>
              <a:t>		</a:t>
            </a:r>
            <a:r>
              <a:rPr lang="fr-FR" b="1" dirty="0" smtClean="0">
                <a:latin typeface="Script Ecole 2"/>
                <a:cs typeface="Script Ecole 2"/>
              </a:rPr>
              <a:t>6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fr-FR" b="1" dirty="0" smtClean="0">
                <a:latin typeface="Script Ecole 2"/>
                <a:cs typeface="Script Ecole 2"/>
              </a:rPr>
              <a:t>7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36499"/>
              </p:ext>
            </p:extLst>
          </p:nvPr>
        </p:nvGraphicFramePr>
        <p:xfrm>
          <a:off x="5634702" y="3020017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889602"/>
              </p:ext>
            </p:extLst>
          </p:nvPr>
        </p:nvGraphicFramePr>
        <p:xfrm>
          <a:off x="7679696" y="3020017"/>
          <a:ext cx="48968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86098"/>
              </p:ext>
            </p:extLst>
          </p:nvPr>
        </p:nvGraphicFramePr>
        <p:xfrm>
          <a:off x="5634700" y="3688678"/>
          <a:ext cx="252257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15"/>
                <a:gridCol w="504515"/>
                <a:gridCol w="504515"/>
                <a:gridCol w="504515"/>
                <a:gridCol w="504515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7225385" y="2637892"/>
            <a:ext cx="82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4  +  1 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478576" y="3342896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5</a:t>
            </a:r>
            <a:endParaRPr lang="fr-FR" dirty="0">
              <a:latin typeface="Script Ecole 2"/>
              <a:cs typeface="Script Ecole 2"/>
            </a:endParaRPr>
          </a:p>
        </p:txBody>
      </p:sp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73588"/>
              </p:ext>
            </p:extLst>
          </p:nvPr>
        </p:nvGraphicFramePr>
        <p:xfrm>
          <a:off x="5307653" y="4745030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1" name="Forme libre 40"/>
          <p:cNvSpPr>
            <a:spLocks noChangeAspect="1"/>
          </p:cNvSpPr>
          <p:nvPr/>
        </p:nvSpPr>
        <p:spPr>
          <a:xfrm>
            <a:off x="7094481" y="4555852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7040181" y="4186520"/>
            <a:ext cx="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+ 1 </a:t>
            </a:r>
            <a:endParaRPr lang="fr-FR" dirty="0"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199816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nombre d’après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8033" y="1142397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745950" y="854278"/>
            <a:ext cx="3164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que + 1 revient à trouver le nombre d’après.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09176" y="1377801"/>
            <a:ext cx="4407648" cy="5539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nombre sert à écrire une </a:t>
            </a:r>
            <a:r>
              <a:rPr lang="fr-FR" sz="1600" b="1" dirty="0" smtClean="0"/>
              <a:t>quantité</a:t>
            </a:r>
            <a:r>
              <a:rPr lang="fr-FR" sz="1600" dirty="0" smtClean="0"/>
              <a:t>. 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Les nombres sont toujours rangés dans le même ordre : </a:t>
            </a:r>
            <a:r>
              <a:rPr lang="fr-FR" sz="1600" b="1" dirty="0" smtClean="0"/>
              <a:t>on passe d’un nombre au suivant en ajoutant 1</a:t>
            </a:r>
            <a:r>
              <a:rPr lang="fr-FR" sz="1600" dirty="0" smtClean="0"/>
              <a:t>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Je peux m’en servir pour calculer : </a:t>
            </a:r>
          </a:p>
          <a:p>
            <a:endParaRPr lang="fr-FR" sz="1600" dirty="0"/>
          </a:p>
          <a:p>
            <a:r>
              <a:rPr lang="fr-FR" b="1" dirty="0" smtClean="0">
                <a:latin typeface="Script Ecole 2"/>
                <a:cs typeface="Script Ecole 2"/>
              </a:rPr>
              <a:t>4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is-IS" b="1" dirty="0" smtClean="0">
                <a:latin typeface="Script Ecole 2"/>
                <a:cs typeface="Script Ecole 2"/>
              </a:rPr>
              <a:t>…..</a:t>
            </a:r>
            <a:r>
              <a:rPr lang="fr-FR" dirty="0" smtClean="0">
                <a:latin typeface="Script Ecole 2"/>
                <a:cs typeface="Script Ecole 2"/>
              </a:rPr>
              <a:t> 	  </a:t>
            </a:r>
            <a:r>
              <a:rPr lang="fr-FR" b="1" dirty="0" smtClean="0">
                <a:latin typeface="Script Ecole 2"/>
                <a:cs typeface="Script Ecole 2"/>
              </a:rPr>
              <a:t>8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is-IS" b="1" dirty="0" smtClean="0">
                <a:latin typeface="Script Ecole 2"/>
                <a:cs typeface="Script Ecole 2"/>
              </a:rPr>
              <a:t>…..</a:t>
            </a:r>
            <a:r>
              <a:rPr lang="fr-FR" dirty="0" smtClean="0">
                <a:latin typeface="Script Ecole 2"/>
                <a:cs typeface="Script Ecole 2"/>
              </a:rPr>
              <a:t>	     </a:t>
            </a:r>
            <a:r>
              <a:rPr lang="fr-FR" b="1" dirty="0" smtClean="0">
                <a:latin typeface="Script Ecole 2"/>
                <a:cs typeface="Script Ecole 2"/>
              </a:rPr>
              <a:t>6</a:t>
            </a:r>
            <a:r>
              <a:rPr lang="fr-FR" dirty="0" smtClean="0">
                <a:latin typeface="Script Ecole 2"/>
                <a:cs typeface="Script Ecole 2"/>
              </a:rPr>
              <a:t> + 1 = </a:t>
            </a:r>
            <a:r>
              <a:rPr lang="is-IS" b="1" dirty="0" smtClean="0">
                <a:latin typeface="Script Ecole 2"/>
                <a:cs typeface="Script Ecole 2"/>
              </a:rPr>
              <a:t>…..</a:t>
            </a:r>
            <a:endParaRPr lang="fr-FR" b="1" dirty="0" smtClean="0">
              <a:latin typeface="Script Ecole 2"/>
              <a:cs typeface="Script Ecole 2"/>
            </a:endParaRPr>
          </a:p>
          <a:p>
            <a:endParaRPr lang="fr-FR" sz="1600" dirty="0" smtClean="0"/>
          </a:p>
          <a:p>
            <a:endParaRPr lang="fr-FR" sz="16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107383"/>
              </p:ext>
            </p:extLst>
          </p:nvPr>
        </p:nvGraphicFramePr>
        <p:xfrm>
          <a:off x="551714" y="3020018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771656"/>
              </p:ext>
            </p:extLst>
          </p:nvPr>
        </p:nvGraphicFramePr>
        <p:xfrm>
          <a:off x="2596708" y="3020018"/>
          <a:ext cx="48968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78878"/>
              </p:ext>
            </p:extLst>
          </p:nvPr>
        </p:nvGraphicFramePr>
        <p:xfrm>
          <a:off x="551712" y="3688679"/>
          <a:ext cx="252257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15"/>
                <a:gridCol w="504515"/>
                <a:gridCol w="504515"/>
                <a:gridCol w="504515"/>
                <a:gridCol w="504515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42397" y="2637893"/>
            <a:ext cx="82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4  +  1 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95588" y="3342897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5</a:t>
            </a:r>
            <a:endParaRPr lang="fr-FR" dirty="0">
              <a:latin typeface="Script Ecole 2"/>
              <a:cs typeface="Script Ecole 2"/>
            </a:endParaRPr>
          </a:p>
        </p:txBody>
      </p:sp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875060"/>
              </p:ext>
            </p:extLst>
          </p:nvPr>
        </p:nvGraphicFramePr>
        <p:xfrm>
          <a:off x="224665" y="4745031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6" name="Forme libre 25"/>
          <p:cNvSpPr>
            <a:spLocks noChangeAspect="1"/>
          </p:cNvSpPr>
          <p:nvPr/>
        </p:nvSpPr>
        <p:spPr>
          <a:xfrm>
            <a:off x="2011493" y="4555853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1957193" y="4186521"/>
            <a:ext cx="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+ 1 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175229" y="155588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nombre d’après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31" name="Carré corné 30"/>
          <p:cNvSpPr/>
          <p:nvPr/>
        </p:nvSpPr>
        <p:spPr>
          <a:xfrm rot="314074">
            <a:off x="8505249" y="169691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151021" y="1142396"/>
            <a:ext cx="4680000" cy="5652537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828938" y="854277"/>
            <a:ext cx="31649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que + 1 revient à trouver le nombre d’après.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292164" y="1377800"/>
            <a:ext cx="440764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 nombre sert à écrire une </a:t>
            </a:r>
            <a:r>
              <a:rPr lang="fr-FR" sz="1600" b="1" dirty="0" smtClean="0"/>
              <a:t>quantité</a:t>
            </a:r>
            <a:r>
              <a:rPr lang="fr-FR" sz="1600" dirty="0" smtClean="0"/>
              <a:t>. </a:t>
            </a:r>
            <a:endParaRPr lang="fr-FR" sz="1600" dirty="0"/>
          </a:p>
          <a:p>
            <a:endParaRPr lang="fr-FR" sz="1600" dirty="0" smtClean="0"/>
          </a:p>
          <a:p>
            <a:r>
              <a:rPr lang="fr-FR" sz="1600" dirty="0" smtClean="0"/>
              <a:t>Les nombres sont toujours rangés dans le même ordre : </a:t>
            </a:r>
            <a:r>
              <a:rPr lang="fr-FR" sz="1600" b="1" dirty="0" smtClean="0"/>
              <a:t>on passe d’un nombre au suivant en ajoutant 1</a:t>
            </a:r>
            <a:r>
              <a:rPr lang="fr-FR" sz="1600" dirty="0" smtClean="0"/>
              <a:t> : 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/>
          </a:p>
          <a:p>
            <a:r>
              <a:rPr lang="fr-FR" sz="1600" dirty="0" smtClean="0"/>
              <a:t>Je peux m’en servir pour calculer : </a:t>
            </a:r>
          </a:p>
          <a:p>
            <a:endParaRPr lang="fr-FR" sz="1600" dirty="0"/>
          </a:p>
          <a:p>
            <a:r>
              <a:rPr lang="fr-FR" b="1" dirty="0">
                <a:latin typeface="Script Ecole 2"/>
                <a:cs typeface="Script Ecole 2"/>
              </a:rPr>
              <a:t>4</a:t>
            </a:r>
            <a:r>
              <a:rPr lang="fr-FR" dirty="0">
                <a:latin typeface="Script Ecole 2"/>
                <a:cs typeface="Script Ecole 2"/>
              </a:rPr>
              <a:t> + 1 = </a:t>
            </a:r>
            <a:r>
              <a:rPr lang="is-IS" b="1" dirty="0">
                <a:latin typeface="Script Ecole 2"/>
                <a:cs typeface="Script Ecole 2"/>
              </a:rPr>
              <a:t>…..</a:t>
            </a:r>
            <a:r>
              <a:rPr lang="fr-FR" dirty="0">
                <a:latin typeface="Script Ecole 2"/>
                <a:cs typeface="Script Ecole 2"/>
              </a:rPr>
              <a:t> 	  </a:t>
            </a:r>
            <a:r>
              <a:rPr lang="fr-FR" b="1" dirty="0">
                <a:latin typeface="Script Ecole 2"/>
                <a:cs typeface="Script Ecole 2"/>
              </a:rPr>
              <a:t>8</a:t>
            </a:r>
            <a:r>
              <a:rPr lang="fr-FR" dirty="0">
                <a:latin typeface="Script Ecole 2"/>
                <a:cs typeface="Script Ecole 2"/>
              </a:rPr>
              <a:t> + 1 = </a:t>
            </a:r>
            <a:r>
              <a:rPr lang="is-IS" b="1" dirty="0">
                <a:latin typeface="Script Ecole 2"/>
                <a:cs typeface="Script Ecole 2"/>
              </a:rPr>
              <a:t>…..</a:t>
            </a:r>
            <a:r>
              <a:rPr lang="fr-FR" dirty="0">
                <a:latin typeface="Script Ecole 2"/>
                <a:cs typeface="Script Ecole 2"/>
              </a:rPr>
              <a:t>	     </a:t>
            </a:r>
            <a:r>
              <a:rPr lang="fr-FR" b="1" dirty="0">
                <a:latin typeface="Script Ecole 2"/>
                <a:cs typeface="Script Ecole 2"/>
              </a:rPr>
              <a:t>6</a:t>
            </a:r>
            <a:r>
              <a:rPr lang="fr-FR" dirty="0">
                <a:latin typeface="Script Ecole 2"/>
                <a:cs typeface="Script Ecole 2"/>
              </a:rPr>
              <a:t> + 1 = </a:t>
            </a:r>
            <a:r>
              <a:rPr lang="is-IS" b="1" dirty="0">
                <a:latin typeface="Script Ecole 2"/>
                <a:cs typeface="Script Ecole 2"/>
              </a:rPr>
              <a:t>….</a:t>
            </a:r>
            <a:r>
              <a:rPr lang="is-IS" b="1" dirty="0" smtClean="0">
                <a:latin typeface="Script Ecole 2"/>
                <a:cs typeface="Script Ecole 2"/>
              </a:rPr>
              <a:t>.</a:t>
            </a:r>
            <a:endParaRPr lang="fr-FR" dirty="0" smtClean="0"/>
          </a:p>
          <a:p>
            <a:endParaRPr lang="fr-FR" sz="1600" dirty="0"/>
          </a:p>
        </p:txBody>
      </p:sp>
      <p:graphicFrame>
        <p:nvGraphicFramePr>
          <p:cNvPr id="35" name="Tableau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9682"/>
              </p:ext>
            </p:extLst>
          </p:nvPr>
        </p:nvGraphicFramePr>
        <p:xfrm>
          <a:off x="5634702" y="3020017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409588"/>
              </p:ext>
            </p:extLst>
          </p:nvPr>
        </p:nvGraphicFramePr>
        <p:xfrm>
          <a:off x="7679696" y="3020017"/>
          <a:ext cx="48968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445375"/>
              </p:ext>
            </p:extLst>
          </p:nvPr>
        </p:nvGraphicFramePr>
        <p:xfrm>
          <a:off x="5634700" y="3688678"/>
          <a:ext cx="2522575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515"/>
                <a:gridCol w="504515"/>
                <a:gridCol w="504515"/>
                <a:gridCol w="504515"/>
                <a:gridCol w="504515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8" name="ZoneTexte 37"/>
          <p:cNvSpPr txBox="1"/>
          <p:nvPr/>
        </p:nvSpPr>
        <p:spPr>
          <a:xfrm>
            <a:off x="7225385" y="2637892"/>
            <a:ext cx="82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4  +  1 </a:t>
            </a:r>
            <a:endParaRPr lang="fr-FR" dirty="0">
              <a:latin typeface="Script Ecole 2"/>
              <a:cs typeface="Script Ecole 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7478576" y="3342896"/>
            <a:ext cx="31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5</a:t>
            </a:r>
            <a:endParaRPr lang="fr-FR" dirty="0">
              <a:latin typeface="Script Ecole 2"/>
              <a:cs typeface="Script Ecole 2"/>
            </a:endParaRPr>
          </a:p>
        </p:txBody>
      </p:sp>
      <p:graphicFrame>
        <p:nvGraphicFramePr>
          <p:cNvPr id="40" name="Tableau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169168"/>
              </p:ext>
            </p:extLst>
          </p:nvPr>
        </p:nvGraphicFramePr>
        <p:xfrm>
          <a:off x="5307653" y="4745030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1" name="Forme libre 40"/>
          <p:cNvSpPr>
            <a:spLocks noChangeAspect="1"/>
          </p:cNvSpPr>
          <p:nvPr/>
        </p:nvSpPr>
        <p:spPr>
          <a:xfrm>
            <a:off x="7094481" y="4555852"/>
            <a:ext cx="473311" cy="176988"/>
          </a:xfrm>
          <a:custGeom>
            <a:avLst/>
            <a:gdLst>
              <a:gd name="connsiteX0" fmla="*/ 0 w 473311"/>
              <a:gd name="connsiteY0" fmla="*/ 212988 h 212988"/>
              <a:gd name="connsiteX1" fmla="*/ 220878 w 473311"/>
              <a:gd name="connsiteY1" fmla="*/ 0 h 212988"/>
              <a:gd name="connsiteX2" fmla="*/ 473311 w 473311"/>
              <a:gd name="connsiteY2" fmla="*/ 212988 h 212988"/>
              <a:gd name="connsiteX3" fmla="*/ 473311 w 473311"/>
              <a:gd name="connsiteY3" fmla="*/ 212988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311" h="212988">
                <a:moveTo>
                  <a:pt x="0" y="212988"/>
                </a:moveTo>
                <a:cubicBezTo>
                  <a:pt x="70996" y="106494"/>
                  <a:pt x="141993" y="0"/>
                  <a:pt x="220878" y="0"/>
                </a:cubicBezTo>
                <a:cubicBezTo>
                  <a:pt x="299763" y="0"/>
                  <a:pt x="473311" y="212988"/>
                  <a:pt x="473311" y="212988"/>
                </a:cubicBezTo>
                <a:lnTo>
                  <a:pt x="473311" y="212988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7040181" y="4186520"/>
            <a:ext cx="5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cript Ecole 2"/>
                <a:cs typeface="Script Ecole 2"/>
              </a:rPr>
              <a:t>+ 1 </a:t>
            </a:r>
            <a:endParaRPr lang="fr-FR" dirty="0">
              <a:latin typeface="Script Ecole 2"/>
              <a:cs typeface="Script Ecole 2"/>
            </a:endParaRPr>
          </a:p>
        </p:txBody>
      </p:sp>
    </p:spTree>
    <p:extLst>
      <p:ext uri="{BB962C8B-B14F-4D97-AF65-F5344CB8AC3E}">
        <p14:creationId xmlns:p14="http://schemas.microsoft.com/office/powerpoint/2010/main" val="117671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27675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Comparer des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petits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41778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0814" y="4799311"/>
            <a:ext cx="44150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/>
              <a:t>Il y a </a:t>
            </a:r>
            <a:r>
              <a:rPr lang="fr-FR" sz="1600" b="1" dirty="0" smtClean="0"/>
              <a:t>plus</a:t>
            </a:r>
            <a:r>
              <a:rPr lang="fr-FR" sz="1600" dirty="0" smtClean="0"/>
              <a:t> de </a:t>
            </a:r>
            <a:r>
              <a:rPr lang="fr-FR" sz="1600" dirty="0" smtClean="0">
                <a:solidFill>
                  <a:srgbClr val="4DBCB3"/>
                </a:solidFill>
              </a:rPr>
              <a:t>perles bleues </a:t>
            </a:r>
            <a:r>
              <a:rPr lang="fr-FR" sz="1600" dirty="0" smtClean="0"/>
              <a:t>que de </a:t>
            </a:r>
            <a:r>
              <a:rPr lang="fr-FR" sz="1600" dirty="0" smtClean="0">
                <a:solidFill>
                  <a:srgbClr val="FF00FF"/>
                </a:solidFill>
              </a:rPr>
              <a:t>perles roses </a:t>
            </a:r>
            <a:r>
              <a:rPr lang="fr-FR" sz="1600" dirty="0" smtClean="0"/>
              <a:t>: </a:t>
            </a:r>
          </a:p>
          <a:p>
            <a:pPr algn="ctr">
              <a:spcAft>
                <a:spcPts val="600"/>
              </a:spcAft>
            </a:pPr>
            <a:r>
              <a:rPr lang="fr-FR" sz="2000" dirty="0">
                <a:latin typeface="Cursivestandard"/>
                <a:cs typeface="Cursivestandard"/>
              </a:rPr>
              <a:t>5</a:t>
            </a:r>
            <a:r>
              <a:rPr lang="fr-FR" sz="2000" dirty="0" smtClean="0">
                <a:latin typeface="Cursivestandard"/>
                <a:cs typeface="Cursivestandard"/>
              </a:rPr>
              <a:t> ²est ²</a:t>
            </a:r>
            <a:r>
              <a:rPr lang="fr-FR" sz="2000" b="1" dirty="0" smtClean="0">
                <a:latin typeface="Cursivestandard"/>
                <a:cs typeface="Cursivestandard"/>
              </a:rPr>
              <a:t>plu$ ²grand ²</a:t>
            </a:r>
            <a:r>
              <a:rPr lang="fr-FR" sz="2000" dirty="0" smtClean="0">
                <a:latin typeface="Cursivestandard"/>
                <a:cs typeface="Cursivestandard"/>
              </a:rPr>
              <a:t>que 3. 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 smtClean="0"/>
              <a:t>Il y a </a:t>
            </a:r>
            <a:r>
              <a:rPr lang="fr-FR" sz="1600" b="1" dirty="0" smtClean="0"/>
              <a:t>moins</a:t>
            </a:r>
            <a:r>
              <a:rPr lang="fr-FR" sz="1600" dirty="0" smtClean="0"/>
              <a:t> de </a:t>
            </a:r>
            <a:r>
              <a:rPr lang="fr-FR" sz="1600" dirty="0" smtClean="0">
                <a:solidFill>
                  <a:srgbClr val="FF00FF"/>
                </a:solidFill>
              </a:rPr>
              <a:t>perles roses </a:t>
            </a:r>
            <a:r>
              <a:rPr lang="fr-FR" sz="1600" dirty="0" smtClean="0"/>
              <a:t>que de </a:t>
            </a:r>
            <a:r>
              <a:rPr lang="fr-FR" sz="1600" dirty="0" smtClean="0">
                <a:solidFill>
                  <a:srgbClr val="4DBCB3"/>
                </a:solidFill>
              </a:rPr>
              <a:t>perles bleues </a:t>
            </a:r>
            <a:r>
              <a:rPr lang="fr-FR" sz="1600" dirty="0" smtClean="0"/>
              <a:t>: </a:t>
            </a:r>
          </a:p>
          <a:p>
            <a:pPr algn="ctr">
              <a:spcAft>
                <a:spcPts val="600"/>
              </a:spcAft>
            </a:pPr>
            <a:r>
              <a:rPr lang="fr-FR" sz="2000" dirty="0">
                <a:latin typeface="Cursivestandard"/>
                <a:cs typeface="Cursivestandard"/>
              </a:rPr>
              <a:t>3</a:t>
            </a:r>
            <a:r>
              <a:rPr lang="fr-FR" sz="2000" dirty="0" smtClean="0">
                <a:latin typeface="Cursivestandard"/>
                <a:cs typeface="Cursivestandard"/>
              </a:rPr>
              <a:t> ²est ²</a:t>
            </a:r>
            <a:r>
              <a:rPr lang="fr-FR" sz="2000" b="1" dirty="0" smtClean="0">
                <a:latin typeface="Cursivestandard"/>
                <a:cs typeface="Cursivestandard"/>
              </a:rPr>
              <a:t>plu$ ²petit</a:t>
            </a:r>
            <a:r>
              <a:rPr lang="fr-FR" sz="2000" dirty="0" smtClean="0">
                <a:latin typeface="Cursivestandard"/>
                <a:cs typeface="Cursivestandard"/>
              </a:rPr>
              <a:t> ²que 5. </a:t>
            </a:r>
          </a:p>
          <a:p>
            <a:endParaRPr lang="fr-FR" sz="1600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745950" y="672837"/>
            <a:ext cx="321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dire si un nombre est plus petit ou plus grand.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6823"/>
              </p:ext>
            </p:extLst>
          </p:nvPr>
        </p:nvGraphicFramePr>
        <p:xfrm>
          <a:off x="209355" y="3287310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6" t="44224" r="3435" b="45565"/>
          <a:stretch/>
        </p:blipFill>
        <p:spPr>
          <a:xfrm rot="5400000">
            <a:off x="2953853" y="2065301"/>
            <a:ext cx="2153093" cy="473311"/>
          </a:xfrm>
          <a:prstGeom prst="rect">
            <a:avLst/>
          </a:prstGeom>
        </p:spPr>
      </p:pic>
      <p:pic>
        <p:nvPicPr>
          <p:cNvPr id="55" name="Image 5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341" r="17766"/>
          <a:stretch/>
        </p:blipFill>
        <p:spPr>
          <a:xfrm rot="5400000">
            <a:off x="2583168" y="2189318"/>
            <a:ext cx="1921653" cy="447753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3" t="23565" r="17766" b="68615"/>
          <a:stretch/>
        </p:blipFill>
        <p:spPr>
          <a:xfrm rot="5400000">
            <a:off x="2081963" y="2351393"/>
            <a:ext cx="1848215" cy="362465"/>
          </a:xfrm>
          <a:prstGeom prst="rect">
            <a:avLst/>
          </a:prstGeom>
        </p:spPr>
      </p:pic>
      <p:pic>
        <p:nvPicPr>
          <p:cNvPr id="57" name="Image 5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59" r="37939" b="10378"/>
          <a:stretch/>
        </p:blipFill>
        <p:spPr>
          <a:xfrm rot="5400000">
            <a:off x="1845244" y="2333485"/>
            <a:ext cx="1450245" cy="457200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6" t="12593" r="40862" b="80426"/>
          <a:stretch/>
        </p:blipFill>
        <p:spPr>
          <a:xfrm rot="5400000">
            <a:off x="1386249" y="2491241"/>
            <a:ext cx="1241601" cy="323597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27" r="50672" b="35098"/>
          <a:stretch/>
        </p:blipFill>
        <p:spPr>
          <a:xfrm rot="5400000">
            <a:off x="876750" y="2635312"/>
            <a:ext cx="1152683" cy="304800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1" t="1756" r="52241" b="90349"/>
          <a:stretch/>
        </p:blipFill>
        <p:spPr>
          <a:xfrm rot="5400000">
            <a:off x="454243" y="2711662"/>
            <a:ext cx="933589" cy="360000"/>
          </a:xfrm>
          <a:prstGeom prst="rect">
            <a:avLst/>
          </a:prstGeom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9" t="34031" r="62349" b="57658"/>
          <a:stretch/>
        </p:blipFill>
        <p:spPr>
          <a:xfrm rot="5400000">
            <a:off x="142915" y="2819478"/>
            <a:ext cx="720488" cy="385274"/>
          </a:xfrm>
          <a:prstGeom prst="rect">
            <a:avLst/>
          </a:prstGeom>
        </p:spPr>
      </p:pic>
      <p:cxnSp>
        <p:nvCxnSpPr>
          <p:cNvPr id="62" name="Connecteur droit avec flèche 61"/>
          <p:cNvCxnSpPr/>
          <p:nvPr/>
        </p:nvCxnSpPr>
        <p:spPr>
          <a:xfrm flipV="1">
            <a:off x="209355" y="3823364"/>
            <a:ext cx="4310145" cy="13368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3127537" y="3857766"/>
            <a:ext cx="128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plus grand</a:t>
            </a:r>
          </a:p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+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10522" y="3844403"/>
            <a:ext cx="1204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plus petit</a:t>
            </a: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6177587" y="122540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Comparer des </a:t>
            </a:r>
          </a:p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petits nombres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71" name="Carré corné 70"/>
          <p:cNvSpPr/>
          <p:nvPr/>
        </p:nvSpPr>
        <p:spPr>
          <a:xfrm rot="314074">
            <a:off x="8507607" y="136643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Numération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5153379" y="929312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Texte 73"/>
          <p:cNvSpPr txBox="1"/>
          <p:nvPr/>
        </p:nvSpPr>
        <p:spPr>
          <a:xfrm>
            <a:off x="5831296" y="667702"/>
            <a:ext cx="32176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dire si un nombre est plus petit ou plus grand.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5" name="Tableau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70460"/>
              </p:ext>
            </p:extLst>
          </p:nvPr>
        </p:nvGraphicFramePr>
        <p:xfrm>
          <a:off x="5294701" y="3282175"/>
          <a:ext cx="431014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509622"/>
                <a:gridCol w="233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1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2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3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4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5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6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7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Script Ecole 2"/>
                          <a:cs typeface="Script Ecole 2"/>
                        </a:rPr>
                        <a:t>8</a:t>
                      </a:r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latin typeface="Script Ecole 2"/>
                        <a:cs typeface="Script Ecole 2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26" t="44224" r="3435" b="45565"/>
          <a:stretch/>
        </p:blipFill>
        <p:spPr>
          <a:xfrm rot="5400000">
            <a:off x="8039199" y="2060166"/>
            <a:ext cx="2153093" cy="473311"/>
          </a:xfrm>
          <a:prstGeom prst="rect">
            <a:avLst/>
          </a:prstGeom>
        </p:spPr>
      </p:pic>
      <p:pic>
        <p:nvPicPr>
          <p:cNvPr id="77" name="Imag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341" r="17766"/>
          <a:stretch/>
        </p:blipFill>
        <p:spPr>
          <a:xfrm rot="5400000">
            <a:off x="7668514" y="2184183"/>
            <a:ext cx="1921653" cy="447753"/>
          </a:xfrm>
          <a:prstGeom prst="rect">
            <a:avLst/>
          </a:prstGeom>
        </p:spPr>
      </p:pic>
      <p:pic>
        <p:nvPicPr>
          <p:cNvPr id="78" name="Image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3" t="23565" r="17766" b="68615"/>
          <a:stretch/>
        </p:blipFill>
        <p:spPr>
          <a:xfrm rot="5400000">
            <a:off x="7167309" y="2346258"/>
            <a:ext cx="1848215" cy="362465"/>
          </a:xfrm>
          <a:prstGeom prst="rect">
            <a:avLst/>
          </a:prstGeom>
        </p:spPr>
      </p:pic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759" r="37939" b="10378"/>
          <a:stretch/>
        </p:blipFill>
        <p:spPr>
          <a:xfrm rot="5400000">
            <a:off x="6930590" y="2328350"/>
            <a:ext cx="1450245" cy="457200"/>
          </a:xfrm>
          <a:prstGeom prst="rect">
            <a:avLst/>
          </a:prstGeom>
        </p:spPr>
      </p:pic>
      <p:pic>
        <p:nvPicPr>
          <p:cNvPr id="80" name="Image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06" t="12593" r="40862" b="80426"/>
          <a:stretch/>
        </p:blipFill>
        <p:spPr>
          <a:xfrm rot="5400000">
            <a:off x="6471595" y="2486106"/>
            <a:ext cx="1241601" cy="323597"/>
          </a:xfrm>
          <a:prstGeom prst="rect">
            <a:avLst/>
          </a:prstGeom>
        </p:spPr>
      </p:pic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8327" r="50672" b="35098"/>
          <a:stretch/>
        </p:blipFill>
        <p:spPr>
          <a:xfrm rot="5400000">
            <a:off x="5962096" y="2630177"/>
            <a:ext cx="1152683" cy="304800"/>
          </a:xfrm>
          <a:prstGeom prst="rect">
            <a:avLst/>
          </a:prstGeom>
        </p:spPr>
      </p:pic>
      <p:pic>
        <p:nvPicPr>
          <p:cNvPr id="82" name="Image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1" t="1756" r="52241" b="90349"/>
          <a:stretch/>
        </p:blipFill>
        <p:spPr>
          <a:xfrm rot="5400000">
            <a:off x="5539589" y="2706527"/>
            <a:ext cx="933589" cy="360000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9" t="34031" r="62349" b="57658"/>
          <a:stretch/>
        </p:blipFill>
        <p:spPr>
          <a:xfrm rot="5400000">
            <a:off x="5228261" y="2814343"/>
            <a:ext cx="720488" cy="385274"/>
          </a:xfrm>
          <a:prstGeom prst="rect">
            <a:avLst/>
          </a:prstGeom>
        </p:spPr>
      </p:pic>
      <p:cxnSp>
        <p:nvCxnSpPr>
          <p:cNvPr id="84" name="Connecteur droit avec flèche 83"/>
          <p:cNvCxnSpPr/>
          <p:nvPr/>
        </p:nvCxnSpPr>
        <p:spPr>
          <a:xfrm flipV="1">
            <a:off x="5294701" y="3818229"/>
            <a:ext cx="4310145" cy="13368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8212883" y="3852631"/>
            <a:ext cx="1280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plus grand</a:t>
            </a:r>
          </a:p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+</a:t>
            </a:r>
            <a:endParaRPr lang="fr-FR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5395868" y="3839268"/>
            <a:ext cx="1204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plus petit</a:t>
            </a: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87" name="ZoneTexte 86"/>
          <p:cNvSpPr txBox="1"/>
          <p:nvPr/>
        </p:nvSpPr>
        <p:spPr>
          <a:xfrm>
            <a:off x="5309642" y="4725592"/>
            <a:ext cx="441509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/>
              <a:t>Il y a </a:t>
            </a:r>
            <a:r>
              <a:rPr lang="fr-FR" sz="1600" b="1" dirty="0" smtClean="0"/>
              <a:t>plus</a:t>
            </a:r>
            <a:r>
              <a:rPr lang="fr-FR" sz="1600" dirty="0" smtClean="0"/>
              <a:t> de </a:t>
            </a:r>
            <a:r>
              <a:rPr lang="fr-FR" sz="1600" dirty="0" smtClean="0">
                <a:solidFill>
                  <a:srgbClr val="4DBCB3"/>
                </a:solidFill>
              </a:rPr>
              <a:t>perles bleues </a:t>
            </a:r>
            <a:r>
              <a:rPr lang="fr-FR" sz="1600" dirty="0" smtClean="0"/>
              <a:t>que de </a:t>
            </a:r>
            <a:r>
              <a:rPr lang="fr-FR" sz="1600" dirty="0" smtClean="0">
                <a:solidFill>
                  <a:srgbClr val="FF00FF"/>
                </a:solidFill>
              </a:rPr>
              <a:t>perles roses </a:t>
            </a:r>
            <a:r>
              <a:rPr lang="fr-FR" sz="1600" dirty="0" smtClean="0"/>
              <a:t>: </a:t>
            </a:r>
          </a:p>
          <a:p>
            <a:pPr algn="ctr">
              <a:spcAft>
                <a:spcPts val="600"/>
              </a:spcAft>
            </a:pPr>
            <a:r>
              <a:rPr lang="fr-FR" sz="2000" dirty="0">
                <a:latin typeface="Cursivestandard"/>
                <a:cs typeface="Cursivestandard"/>
              </a:rPr>
              <a:t>5</a:t>
            </a:r>
            <a:r>
              <a:rPr lang="fr-FR" sz="2000" dirty="0" smtClean="0">
                <a:latin typeface="Cursivestandard"/>
                <a:cs typeface="Cursivestandard"/>
              </a:rPr>
              <a:t> ²est ²</a:t>
            </a:r>
            <a:r>
              <a:rPr lang="fr-FR" sz="2000" b="1" dirty="0" smtClean="0">
                <a:latin typeface="Cursivestandard"/>
                <a:cs typeface="Cursivestandard"/>
              </a:rPr>
              <a:t>plu$ ²grand ²</a:t>
            </a:r>
            <a:r>
              <a:rPr lang="fr-FR" sz="2000" dirty="0" smtClean="0">
                <a:latin typeface="Cursivestandard"/>
                <a:cs typeface="Cursivestandard"/>
              </a:rPr>
              <a:t>que 3. </a:t>
            </a:r>
          </a:p>
          <a:p>
            <a:pPr>
              <a:spcAft>
                <a:spcPts val="600"/>
              </a:spcAft>
            </a:pPr>
            <a:endParaRPr lang="fr-FR" sz="1600" dirty="0"/>
          </a:p>
          <a:p>
            <a:pPr>
              <a:spcAft>
                <a:spcPts val="600"/>
              </a:spcAft>
            </a:pPr>
            <a:r>
              <a:rPr lang="fr-FR" sz="1600" dirty="0" smtClean="0"/>
              <a:t>Il y a </a:t>
            </a:r>
            <a:r>
              <a:rPr lang="fr-FR" sz="1600" b="1" dirty="0" smtClean="0"/>
              <a:t>moins</a:t>
            </a:r>
            <a:r>
              <a:rPr lang="fr-FR" sz="1600" dirty="0" smtClean="0"/>
              <a:t> de </a:t>
            </a:r>
            <a:r>
              <a:rPr lang="fr-FR" sz="1600" dirty="0" smtClean="0">
                <a:solidFill>
                  <a:srgbClr val="FF00FF"/>
                </a:solidFill>
              </a:rPr>
              <a:t>perles roses </a:t>
            </a:r>
            <a:r>
              <a:rPr lang="fr-FR" sz="1600" dirty="0" smtClean="0"/>
              <a:t>que de </a:t>
            </a:r>
            <a:r>
              <a:rPr lang="fr-FR" sz="1600" dirty="0" smtClean="0">
                <a:solidFill>
                  <a:srgbClr val="4DBCB3"/>
                </a:solidFill>
              </a:rPr>
              <a:t>perles bleues </a:t>
            </a:r>
            <a:r>
              <a:rPr lang="fr-FR" sz="1600" dirty="0" smtClean="0"/>
              <a:t>: </a:t>
            </a:r>
          </a:p>
          <a:p>
            <a:pPr algn="ctr">
              <a:spcAft>
                <a:spcPts val="600"/>
              </a:spcAft>
            </a:pPr>
            <a:r>
              <a:rPr lang="fr-FR" sz="2000" dirty="0">
                <a:latin typeface="Cursivestandard"/>
                <a:cs typeface="Cursivestandard"/>
              </a:rPr>
              <a:t>3</a:t>
            </a:r>
            <a:r>
              <a:rPr lang="fr-FR" sz="2000" dirty="0" smtClean="0">
                <a:latin typeface="Cursivestandard"/>
                <a:cs typeface="Cursivestandard"/>
              </a:rPr>
              <a:t> ²est ²</a:t>
            </a:r>
            <a:r>
              <a:rPr lang="fr-FR" sz="2000" b="1" dirty="0" smtClean="0">
                <a:latin typeface="Cursivestandard"/>
                <a:cs typeface="Cursivestandard"/>
              </a:rPr>
              <a:t>plu$ ²petit</a:t>
            </a:r>
            <a:r>
              <a:rPr lang="fr-FR" sz="2000" dirty="0" smtClean="0">
                <a:latin typeface="Cursivestandard"/>
                <a:cs typeface="Cursivestandard"/>
              </a:rPr>
              <a:t> ²que 5. 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57227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092241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=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5" name="Carré corné 4"/>
          <p:cNvSpPr/>
          <p:nvPr/>
        </p:nvSpPr>
        <p:spPr>
          <a:xfrm rot="314074">
            <a:off x="3422261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83176" y="956124"/>
            <a:ext cx="4040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/>
              <a:t>=</a:t>
            </a:r>
            <a:r>
              <a:rPr lang="fr-FR" sz="1600" dirty="0" smtClean="0"/>
              <a:t> pour dire qu’il y en a </a:t>
            </a:r>
            <a:r>
              <a:rPr lang="fr-FR" sz="1600" b="1" dirty="0" smtClean="0"/>
              <a:t>autant</a:t>
            </a:r>
            <a:r>
              <a:rPr lang="fr-FR" sz="1600" dirty="0" smtClean="0"/>
              <a:t> de chaque côté. </a:t>
            </a:r>
          </a:p>
        </p:txBody>
      </p:sp>
      <p:sp>
        <p:nvSpPr>
          <p:cNvPr id="18" name="Cube 17"/>
          <p:cNvSpPr/>
          <p:nvPr/>
        </p:nvSpPr>
        <p:spPr>
          <a:xfrm>
            <a:off x="538887" y="2181044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ube 18"/>
          <p:cNvSpPr/>
          <p:nvPr/>
        </p:nvSpPr>
        <p:spPr>
          <a:xfrm>
            <a:off x="857282" y="2337400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be 19"/>
          <p:cNvSpPr/>
          <p:nvPr/>
        </p:nvSpPr>
        <p:spPr>
          <a:xfrm>
            <a:off x="2022529" y="239704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Cube 20"/>
          <p:cNvSpPr/>
          <p:nvPr/>
        </p:nvSpPr>
        <p:spPr>
          <a:xfrm>
            <a:off x="1618908" y="209795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ube 21"/>
          <p:cNvSpPr/>
          <p:nvPr/>
        </p:nvSpPr>
        <p:spPr>
          <a:xfrm>
            <a:off x="1726907" y="2445399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ube 22"/>
          <p:cNvSpPr/>
          <p:nvPr/>
        </p:nvSpPr>
        <p:spPr>
          <a:xfrm>
            <a:off x="1957356" y="2073044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265094" y="1711322"/>
            <a:ext cx="2403527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375976" y="1991028"/>
            <a:ext cx="922102" cy="721406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378809" y="1920412"/>
            <a:ext cx="1072365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479316" y="2921796"/>
            <a:ext cx="350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2</a:t>
            </a:r>
            <a:r>
              <a:rPr lang="fr-FR" sz="2800" dirty="0" smtClean="0">
                <a:latin typeface="Script Ecole 2"/>
                <a:cs typeface="Script Ecole 2"/>
              </a:rPr>
              <a:t>    </a:t>
            </a:r>
            <a:r>
              <a:rPr lang="fr-FR" sz="2800" dirty="0" smtClean="0">
                <a:solidFill>
                  <a:srgbClr val="10253F"/>
                </a:solidFill>
                <a:latin typeface="Script Ecole 2"/>
                <a:cs typeface="Script Ecole 2"/>
              </a:rPr>
              <a:t>+</a:t>
            </a:r>
            <a:r>
              <a:rPr lang="fr-FR" sz="2800" dirty="0" smtClean="0">
                <a:latin typeface="Script Ecole 2"/>
                <a:cs typeface="Script Ecole 2"/>
              </a:rPr>
              <a:t>    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4       </a:t>
            </a:r>
            <a:r>
              <a:rPr lang="fr-FR" sz="2800" dirty="0" smtClean="0">
                <a:solidFill>
                  <a:srgbClr val="FF0000"/>
                </a:solidFill>
                <a:latin typeface="Script Ecole 2"/>
                <a:cs typeface="Script Ecole 2"/>
              </a:rPr>
              <a:t>=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       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6</a:t>
            </a:r>
          </a:p>
        </p:txBody>
      </p:sp>
      <p:sp>
        <p:nvSpPr>
          <p:cNvPr id="33" name="Cube 32"/>
          <p:cNvSpPr/>
          <p:nvPr/>
        </p:nvSpPr>
        <p:spPr>
          <a:xfrm>
            <a:off x="3326055" y="1991028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3015211" y="1770966"/>
            <a:ext cx="1451038" cy="11925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Cube 62"/>
          <p:cNvSpPr/>
          <p:nvPr/>
        </p:nvSpPr>
        <p:spPr>
          <a:xfrm>
            <a:off x="3326055" y="2505042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Cube 63"/>
          <p:cNvSpPr/>
          <p:nvPr/>
        </p:nvSpPr>
        <p:spPr>
          <a:xfrm>
            <a:off x="3557128" y="2225881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Cube 64"/>
          <p:cNvSpPr/>
          <p:nvPr/>
        </p:nvSpPr>
        <p:spPr>
          <a:xfrm>
            <a:off x="3820573" y="2531013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Cube 65"/>
          <p:cNvSpPr/>
          <p:nvPr/>
        </p:nvSpPr>
        <p:spPr>
          <a:xfrm>
            <a:off x="3952381" y="1989953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7" name="Tableau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85283"/>
              </p:ext>
            </p:extLst>
          </p:nvPr>
        </p:nvGraphicFramePr>
        <p:xfrm>
          <a:off x="828982" y="3881278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Tableau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07492"/>
              </p:ext>
            </p:extLst>
          </p:nvPr>
        </p:nvGraphicFramePr>
        <p:xfrm>
          <a:off x="2915273" y="3881278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ZoneTexte 68"/>
          <p:cNvSpPr txBox="1"/>
          <p:nvPr/>
        </p:nvSpPr>
        <p:spPr>
          <a:xfrm>
            <a:off x="1033623" y="4744612"/>
            <a:ext cx="262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cript Ecole 2"/>
                <a:cs typeface="Script Ecole 2"/>
              </a:rPr>
              <a:t>4</a:t>
            </a:r>
            <a:r>
              <a:rPr lang="fr-FR" sz="2800" dirty="0" smtClean="0">
                <a:latin typeface="Script Ecole 2"/>
                <a:cs typeface="Script Ecole 2"/>
              </a:rPr>
              <a:t>  +</a:t>
            </a:r>
            <a:r>
              <a:rPr lang="fr-FR" sz="2800" dirty="0" smtClean="0">
                <a:solidFill>
                  <a:srgbClr val="604A7B"/>
                </a:solidFill>
                <a:latin typeface="Script Ecole 2"/>
                <a:cs typeface="Script Ecole 2"/>
              </a:rPr>
              <a:t> </a:t>
            </a:r>
            <a:r>
              <a:rPr lang="fr-FR" sz="2800" dirty="0" smtClean="0">
                <a:latin typeface="Script Ecole 2"/>
                <a:cs typeface="Script Ecole 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Script Ecole 2"/>
                <a:cs typeface="Script Ecole 2"/>
              </a:rPr>
              <a:t>2  </a:t>
            </a:r>
            <a:r>
              <a:rPr lang="fr-FR" sz="2800" dirty="0" smtClean="0">
                <a:solidFill>
                  <a:srgbClr val="FF0000"/>
                </a:solidFill>
                <a:latin typeface="Script Ecole 2"/>
                <a:cs typeface="Script Ecole 2"/>
              </a:rPr>
              <a:t>=</a:t>
            </a:r>
            <a:r>
              <a:rPr lang="fr-FR" sz="2800" dirty="0" smtClean="0">
                <a:solidFill>
                  <a:srgbClr val="000000"/>
                </a:solidFill>
                <a:latin typeface="Script Ecole 2"/>
                <a:cs typeface="Script Ecole 2"/>
              </a:rPr>
              <a:t>  3 + 3</a:t>
            </a:r>
            <a:endParaRPr lang="fr-FR" sz="28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graphicFrame>
        <p:nvGraphicFramePr>
          <p:cNvPr id="70" name="Tableau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947221"/>
              </p:ext>
            </p:extLst>
          </p:nvPr>
        </p:nvGraphicFramePr>
        <p:xfrm>
          <a:off x="814567" y="4340726"/>
          <a:ext cx="1469058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au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57621"/>
              </p:ext>
            </p:extLst>
          </p:nvPr>
        </p:nvGraphicFramePr>
        <p:xfrm>
          <a:off x="2389464" y="4340726"/>
          <a:ext cx="149076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22"/>
                <a:gridCol w="496922"/>
                <a:gridCol w="496922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3264506" y="5624873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Image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2396971" y="5626343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" name="ZoneTexte 73"/>
          <p:cNvSpPr txBox="1"/>
          <p:nvPr/>
        </p:nvSpPr>
        <p:spPr>
          <a:xfrm>
            <a:off x="1483435" y="5899919"/>
            <a:ext cx="2608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Script Ecole 2"/>
                <a:cs typeface="Script Ecole 2"/>
              </a:rPr>
              <a:t>8    </a:t>
            </a:r>
            <a:r>
              <a:rPr lang="fr-FR" sz="2800" dirty="0" smtClean="0">
                <a:solidFill>
                  <a:srgbClr val="FF0000"/>
                </a:solidFill>
                <a:latin typeface="Script Ecole 2"/>
                <a:cs typeface="Script Ecole 2"/>
              </a:rPr>
              <a:t>=</a:t>
            </a:r>
            <a:r>
              <a:rPr lang="fr-FR" sz="2800" dirty="0" smtClean="0">
                <a:latin typeface="Script Ecole 2"/>
                <a:cs typeface="Script Ecole 2"/>
              </a:rPr>
              <a:t>    3   +   </a:t>
            </a:r>
            <a:r>
              <a:rPr lang="fr-FR" sz="2800" dirty="0" smtClean="0">
                <a:solidFill>
                  <a:srgbClr val="000000"/>
                </a:solidFill>
                <a:latin typeface="Script Ecole 2"/>
                <a:cs typeface="Script Ecole 2"/>
              </a:rPr>
              <a:t>5</a:t>
            </a:r>
            <a:endParaRPr lang="fr-FR" sz="28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8033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745950" y="672837"/>
            <a:ext cx="1601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utiliser le signe =.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56" y="5624873"/>
            <a:ext cx="2133600" cy="29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7" name="Rectangle à coins arrondis 106"/>
          <p:cNvSpPr/>
          <p:nvPr/>
        </p:nvSpPr>
        <p:spPr>
          <a:xfrm>
            <a:off x="6171472" y="155589"/>
            <a:ext cx="1982047" cy="483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omic Sans MS"/>
                <a:ea typeface="ＭＳ 明朝"/>
                <a:cs typeface="Times New Roman"/>
              </a:rPr>
              <a:t>Le signe =</a:t>
            </a:r>
            <a:endParaRPr lang="fr-FR" sz="1200" b="1" dirty="0">
              <a:effectLst/>
              <a:ea typeface="ＭＳ 明朝"/>
              <a:cs typeface="Times New Roman"/>
            </a:endParaRPr>
          </a:p>
        </p:txBody>
      </p:sp>
      <p:sp>
        <p:nvSpPr>
          <p:cNvPr id="108" name="Carré corné 107"/>
          <p:cNvSpPr/>
          <p:nvPr/>
        </p:nvSpPr>
        <p:spPr>
          <a:xfrm rot="314074">
            <a:off x="8501492" y="169692"/>
            <a:ext cx="1292860" cy="464820"/>
          </a:xfrm>
          <a:prstGeom prst="foldedCorner">
            <a:avLst/>
          </a:prstGeom>
          <a:gradFill flip="none" rotWithShape="1">
            <a:gsLst>
              <a:gs pos="0">
                <a:srgbClr val="BFBFB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r-FR" sz="1200" dirty="0" smtClean="0">
                <a:solidFill>
                  <a:srgbClr val="000000"/>
                </a:solidFill>
                <a:effectLst/>
                <a:latin typeface="Comic Sans MS"/>
                <a:ea typeface="ＭＳ 明朝"/>
                <a:cs typeface="Times New Roman"/>
              </a:rPr>
              <a:t>Calcul</a:t>
            </a:r>
            <a:endParaRPr lang="fr-FR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5462407" y="956124"/>
            <a:ext cx="40409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On emploie le signe </a:t>
            </a:r>
            <a:r>
              <a:rPr lang="fr-FR" sz="1600" b="1" dirty="0"/>
              <a:t>=</a:t>
            </a:r>
            <a:r>
              <a:rPr lang="fr-FR" sz="1600" dirty="0" smtClean="0"/>
              <a:t> pour dire qu’il y en a </a:t>
            </a:r>
            <a:r>
              <a:rPr lang="fr-FR" sz="1600" b="1" dirty="0" smtClean="0"/>
              <a:t>autant</a:t>
            </a:r>
            <a:r>
              <a:rPr lang="fr-FR" sz="1600" dirty="0" smtClean="0"/>
              <a:t> de chaque côté. </a:t>
            </a:r>
          </a:p>
        </p:txBody>
      </p:sp>
      <p:sp>
        <p:nvSpPr>
          <p:cNvPr id="110" name="Cube 109"/>
          <p:cNvSpPr/>
          <p:nvPr/>
        </p:nvSpPr>
        <p:spPr>
          <a:xfrm>
            <a:off x="5618118" y="2181044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Cube 110"/>
          <p:cNvSpPr/>
          <p:nvPr/>
        </p:nvSpPr>
        <p:spPr>
          <a:xfrm>
            <a:off x="5936513" y="2337400"/>
            <a:ext cx="215999" cy="2159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Cube 111"/>
          <p:cNvSpPr/>
          <p:nvPr/>
        </p:nvSpPr>
        <p:spPr>
          <a:xfrm>
            <a:off x="7101760" y="239704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3" name="Cube 112"/>
          <p:cNvSpPr/>
          <p:nvPr/>
        </p:nvSpPr>
        <p:spPr>
          <a:xfrm>
            <a:off x="6698139" y="2097953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4" name="Cube 113"/>
          <p:cNvSpPr/>
          <p:nvPr/>
        </p:nvSpPr>
        <p:spPr>
          <a:xfrm>
            <a:off x="6806138" y="2445399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Cube 114"/>
          <p:cNvSpPr/>
          <p:nvPr/>
        </p:nvSpPr>
        <p:spPr>
          <a:xfrm>
            <a:off x="7036587" y="2073044"/>
            <a:ext cx="215999" cy="215999"/>
          </a:xfrm>
          <a:prstGeom prst="cub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Ellipse 115"/>
          <p:cNvSpPr/>
          <p:nvPr/>
        </p:nvSpPr>
        <p:spPr>
          <a:xfrm>
            <a:off x="5344325" y="1711322"/>
            <a:ext cx="2403527" cy="1252155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Ellipse 116"/>
          <p:cNvSpPr/>
          <p:nvPr/>
        </p:nvSpPr>
        <p:spPr>
          <a:xfrm>
            <a:off x="5455207" y="1991028"/>
            <a:ext cx="922102" cy="721406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Ellipse 117"/>
          <p:cNvSpPr/>
          <p:nvPr/>
        </p:nvSpPr>
        <p:spPr>
          <a:xfrm>
            <a:off x="6458040" y="1920412"/>
            <a:ext cx="1072365" cy="83397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ZoneTexte 118"/>
          <p:cNvSpPr txBox="1"/>
          <p:nvPr/>
        </p:nvSpPr>
        <p:spPr>
          <a:xfrm>
            <a:off x="5558547" y="2921796"/>
            <a:ext cx="350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accent1">
                    <a:lumMod val="75000"/>
                  </a:schemeClr>
                </a:solidFill>
                <a:latin typeface="Script Ecole 2"/>
                <a:cs typeface="Script Ecole 2"/>
              </a:rPr>
              <a:t>2</a:t>
            </a:r>
            <a:r>
              <a:rPr lang="fr-FR" sz="2800" dirty="0" smtClean="0">
                <a:latin typeface="Script Ecole 2"/>
                <a:cs typeface="Script Ecole 2"/>
              </a:rPr>
              <a:t>    </a:t>
            </a:r>
            <a:r>
              <a:rPr lang="fr-FR" sz="2800" dirty="0" smtClean="0">
                <a:solidFill>
                  <a:srgbClr val="10253F"/>
                </a:solidFill>
                <a:latin typeface="Script Ecole 2"/>
                <a:cs typeface="Script Ecole 2"/>
              </a:rPr>
              <a:t>+</a:t>
            </a:r>
            <a:r>
              <a:rPr lang="fr-FR" sz="2800" dirty="0" smtClean="0">
                <a:latin typeface="Script Ecole 2"/>
                <a:cs typeface="Script Ecole 2"/>
              </a:rPr>
              <a:t>    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4       </a:t>
            </a:r>
            <a:r>
              <a:rPr lang="fr-FR" sz="2800" dirty="0" smtClean="0">
                <a:solidFill>
                  <a:srgbClr val="FF0000"/>
                </a:solidFill>
                <a:latin typeface="Script Ecole 2"/>
                <a:cs typeface="Script Ecole 2"/>
              </a:rPr>
              <a:t>=</a:t>
            </a:r>
            <a:r>
              <a:rPr lang="fr-FR" sz="2800" dirty="0" smtClean="0">
                <a:solidFill>
                  <a:schemeClr val="accent3">
                    <a:lumMod val="75000"/>
                  </a:schemeClr>
                </a:solidFill>
                <a:latin typeface="Script Ecole 2"/>
                <a:cs typeface="Script Ecole 2"/>
              </a:rPr>
              <a:t>       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Script Ecole 2"/>
                <a:cs typeface="Script Ecole 2"/>
              </a:rPr>
              <a:t>6</a:t>
            </a:r>
          </a:p>
        </p:txBody>
      </p:sp>
      <p:sp>
        <p:nvSpPr>
          <p:cNvPr id="120" name="Cube 119"/>
          <p:cNvSpPr/>
          <p:nvPr/>
        </p:nvSpPr>
        <p:spPr>
          <a:xfrm>
            <a:off x="8405286" y="1991028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1" name="Ellipse 120"/>
          <p:cNvSpPr/>
          <p:nvPr/>
        </p:nvSpPr>
        <p:spPr>
          <a:xfrm>
            <a:off x="8094442" y="1770966"/>
            <a:ext cx="1451038" cy="1192512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Cube 121"/>
          <p:cNvSpPr/>
          <p:nvPr/>
        </p:nvSpPr>
        <p:spPr>
          <a:xfrm>
            <a:off x="8405286" y="2505042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Cube 122"/>
          <p:cNvSpPr/>
          <p:nvPr/>
        </p:nvSpPr>
        <p:spPr>
          <a:xfrm>
            <a:off x="8636359" y="2225881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Cube 124"/>
          <p:cNvSpPr/>
          <p:nvPr/>
        </p:nvSpPr>
        <p:spPr>
          <a:xfrm>
            <a:off x="9031612" y="1989953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6" name="Tableau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168734"/>
              </p:ext>
            </p:extLst>
          </p:nvPr>
        </p:nvGraphicFramePr>
        <p:xfrm>
          <a:off x="5908213" y="3881278"/>
          <a:ext cx="1958744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7" name="Tableau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98190"/>
              </p:ext>
            </p:extLst>
          </p:nvPr>
        </p:nvGraphicFramePr>
        <p:xfrm>
          <a:off x="7994504" y="3881278"/>
          <a:ext cx="979372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8" name="ZoneTexte 127"/>
          <p:cNvSpPr txBox="1"/>
          <p:nvPr/>
        </p:nvSpPr>
        <p:spPr>
          <a:xfrm>
            <a:off x="6112854" y="4744612"/>
            <a:ext cx="2627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cript Ecole 2"/>
                <a:cs typeface="Script Ecole 2"/>
              </a:rPr>
              <a:t>4</a:t>
            </a:r>
            <a:r>
              <a:rPr lang="fr-FR" sz="2800" dirty="0" smtClean="0">
                <a:latin typeface="Script Ecole 2"/>
                <a:cs typeface="Script Ecole 2"/>
              </a:rPr>
              <a:t>  +</a:t>
            </a:r>
            <a:r>
              <a:rPr lang="fr-FR" sz="2800" dirty="0" smtClean="0">
                <a:solidFill>
                  <a:srgbClr val="604A7B"/>
                </a:solidFill>
                <a:latin typeface="Script Ecole 2"/>
                <a:cs typeface="Script Ecole 2"/>
              </a:rPr>
              <a:t> </a:t>
            </a:r>
            <a:r>
              <a:rPr lang="fr-FR" sz="2800" dirty="0" smtClean="0">
                <a:latin typeface="Script Ecole 2"/>
                <a:cs typeface="Script Ecole 2"/>
              </a:rPr>
              <a:t> </a:t>
            </a:r>
            <a:r>
              <a:rPr lang="fr-FR" sz="2800" dirty="0" smtClean="0">
                <a:solidFill>
                  <a:srgbClr val="000000"/>
                </a:solidFill>
                <a:latin typeface="Script Ecole 2"/>
                <a:cs typeface="Script Ecole 2"/>
              </a:rPr>
              <a:t>2  </a:t>
            </a:r>
            <a:r>
              <a:rPr lang="fr-FR" sz="2800" dirty="0" smtClean="0">
                <a:solidFill>
                  <a:srgbClr val="FF0000"/>
                </a:solidFill>
                <a:latin typeface="Script Ecole 2"/>
                <a:cs typeface="Script Ecole 2"/>
              </a:rPr>
              <a:t>=</a:t>
            </a:r>
            <a:r>
              <a:rPr lang="fr-FR" sz="2800" dirty="0" smtClean="0">
                <a:solidFill>
                  <a:srgbClr val="000000"/>
                </a:solidFill>
                <a:latin typeface="Script Ecole 2"/>
                <a:cs typeface="Script Ecole 2"/>
              </a:rPr>
              <a:t>  3 + 3</a:t>
            </a:r>
            <a:endParaRPr lang="fr-FR" sz="28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graphicFrame>
        <p:nvGraphicFramePr>
          <p:cNvPr id="129" name="Tableau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264118"/>
              </p:ext>
            </p:extLst>
          </p:nvPr>
        </p:nvGraphicFramePr>
        <p:xfrm>
          <a:off x="5893798" y="4340726"/>
          <a:ext cx="1469058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86"/>
                <a:gridCol w="489686"/>
                <a:gridCol w="489686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0" name="Tableau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204944"/>
              </p:ext>
            </p:extLst>
          </p:nvPr>
        </p:nvGraphicFramePr>
        <p:xfrm>
          <a:off x="7468695" y="4340726"/>
          <a:ext cx="1490766" cy="251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22"/>
                <a:gridCol w="496922"/>
                <a:gridCol w="496922"/>
              </a:tblGrid>
              <a:tr h="203186"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5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1" name="Image 1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73" t="43796" r="21157" b="47060"/>
          <a:stretch/>
        </p:blipFill>
        <p:spPr>
          <a:xfrm>
            <a:off x="8343737" y="5624873"/>
            <a:ext cx="1410607" cy="240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2" name="Image 1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4" t="26160" r="24460" b="64752"/>
          <a:stretch/>
        </p:blipFill>
        <p:spPr>
          <a:xfrm>
            <a:off x="7476202" y="5626343"/>
            <a:ext cx="1183536" cy="238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3" name="ZoneTexte 132"/>
          <p:cNvSpPr txBox="1"/>
          <p:nvPr/>
        </p:nvSpPr>
        <p:spPr>
          <a:xfrm>
            <a:off x="6562666" y="5899919"/>
            <a:ext cx="2608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Script Ecole 2"/>
                <a:cs typeface="Script Ecole 2"/>
              </a:rPr>
              <a:t>8    </a:t>
            </a:r>
            <a:r>
              <a:rPr lang="fr-FR" sz="2800" dirty="0" smtClean="0">
                <a:solidFill>
                  <a:srgbClr val="FF0000"/>
                </a:solidFill>
                <a:latin typeface="Script Ecole 2"/>
                <a:cs typeface="Script Ecole 2"/>
              </a:rPr>
              <a:t>=</a:t>
            </a:r>
            <a:r>
              <a:rPr lang="fr-FR" sz="2800" dirty="0" smtClean="0">
                <a:latin typeface="Script Ecole 2"/>
                <a:cs typeface="Script Ecole 2"/>
              </a:rPr>
              <a:t>    3   +   </a:t>
            </a:r>
            <a:r>
              <a:rPr lang="fr-FR" sz="2800" dirty="0" smtClean="0">
                <a:solidFill>
                  <a:srgbClr val="000000"/>
                </a:solidFill>
                <a:latin typeface="Script Ecole 2"/>
                <a:cs typeface="Script Ecole 2"/>
              </a:rPr>
              <a:t>5</a:t>
            </a:r>
            <a:endParaRPr lang="fr-FR" sz="2800" dirty="0">
              <a:solidFill>
                <a:srgbClr val="000000"/>
              </a:solidFill>
              <a:latin typeface="Script Ecole 2"/>
              <a:cs typeface="Script Ecole 2"/>
            </a:endParaRPr>
          </a:p>
        </p:txBody>
      </p:sp>
      <p:sp>
        <p:nvSpPr>
          <p:cNvPr id="134" name="Rectangle à coins arrondis 133"/>
          <p:cNvSpPr/>
          <p:nvPr/>
        </p:nvSpPr>
        <p:spPr>
          <a:xfrm>
            <a:off x="5147264" y="934447"/>
            <a:ext cx="4680000" cy="5832573"/>
          </a:xfrm>
          <a:prstGeom prst="roundRect">
            <a:avLst/>
          </a:prstGeom>
          <a:noFill/>
          <a:ln>
            <a:solidFill>
              <a:srgbClr val="7F7F7F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ZoneTexte 134"/>
          <p:cNvSpPr txBox="1"/>
          <p:nvPr/>
        </p:nvSpPr>
        <p:spPr>
          <a:xfrm>
            <a:off x="5825181" y="672837"/>
            <a:ext cx="1601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 sais utiliser le signe =. </a:t>
            </a:r>
            <a:endParaRPr lang="fr-FR" sz="11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6" name="Imag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887" y="5624873"/>
            <a:ext cx="2133600" cy="292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2" name="Cube 61"/>
          <p:cNvSpPr/>
          <p:nvPr/>
        </p:nvSpPr>
        <p:spPr>
          <a:xfrm>
            <a:off x="4136761" y="2289043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Cube 76"/>
          <p:cNvSpPr/>
          <p:nvPr/>
        </p:nvSpPr>
        <p:spPr>
          <a:xfrm>
            <a:off x="8880805" y="2538388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Cube 77"/>
          <p:cNvSpPr/>
          <p:nvPr/>
        </p:nvSpPr>
        <p:spPr>
          <a:xfrm>
            <a:off x="9196993" y="2296418"/>
            <a:ext cx="215999" cy="215999"/>
          </a:xfrm>
          <a:prstGeom prst="cub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843409"/>
      </p:ext>
    </p:extLst>
  </p:cSld>
  <p:clrMapOvr>
    <a:masterClrMapping/>
  </p:clrMapOvr>
</p:sld>
</file>

<file path=ppt/theme/theme1.xml><?xml version="1.0" encoding="utf-8"?>
<a:theme xmlns:a="http://schemas.openxmlformats.org/drawingml/2006/main" name="Exercices A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Exercices A5.potx</Template>
  <TotalTime>11835</TotalTime>
  <Words>4408</Words>
  <Application>Microsoft Macintosh PowerPoint</Application>
  <PresentationFormat>Format A4 (210 x 297 mm)</PresentationFormat>
  <Paragraphs>1839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Exercices A5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Gabriel</dc:creator>
  <cp:lastModifiedBy>Marie Gabriel</cp:lastModifiedBy>
  <cp:revision>69</cp:revision>
  <cp:lastPrinted>2016-11-20T22:27:21Z</cp:lastPrinted>
  <dcterms:created xsi:type="dcterms:W3CDTF">2015-10-14T18:13:57Z</dcterms:created>
  <dcterms:modified xsi:type="dcterms:W3CDTF">2017-10-24T09:13:34Z</dcterms:modified>
</cp:coreProperties>
</file>