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1" r:id="rId4"/>
    <p:sldId id="271" r:id="rId5"/>
    <p:sldId id="260" r:id="rId6"/>
    <p:sldId id="258" r:id="rId7"/>
    <p:sldId id="259" r:id="rId8"/>
    <p:sldId id="272" r:id="rId9"/>
    <p:sldId id="262" r:id="rId10"/>
    <p:sldId id="263" r:id="rId11"/>
    <p:sldId id="264" r:id="rId12"/>
    <p:sldId id="265" r:id="rId13"/>
    <p:sldId id="270" r:id="rId14"/>
    <p:sldId id="273" r:id="rId15"/>
    <p:sldId id="266" r:id="rId16"/>
    <p:sldId id="267" r:id="rId17"/>
    <p:sldId id="269" r:id="rId18"/>
    <p:sldId id="274" r:id="rId19"/>
    <p:sldId id="275"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0101"/>
    <a:srgbClr val="92D2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30" autoAdjust="0"/>
  </p:normalViewPr>
  <p:slideViewPr>
    <p:cSldViewPr snapToGrid="0" snapToObjects="1" showGuides="1">
      <p:cViewPr varScale="1">
        <p:scale>
          <a:sx n="109" d="100"/>
          <a:sy n="109" d="100"/>
        </p:scale>
        <p:origin x="-1072" y="-104"/>
      </p:cViewPr>
      <p:guideLst>
        <p:guide orient="horz" pos="35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Cliquez et modifiez le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FE1EA3C2-956B-344E-960F-1B10E24D79BA}" type="datetimeFigureOut">
              <a:rPr lang="fr-FR" smtClean="0"/>
              <a:t>31/01/17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E1EA3C2-956B-344E-960F-1B10E24D79BA}" type="datetimeFigureOut">
              <a:rPr lang="fr-FR" smtClean="0"/>
              <a:t>31/01/17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E1EA3C2-956B-344E-960F-1B10E24D79BA}" type="datetimeFigureOut">
              <a:rPr lang="fr-FR" smtClean="0"/>
              <a:t>31/01/17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E1EA3C2-956B-344E-960F-1B10E24D79BA}" type="datetimeFigureOut">
              <a:rPr lang="fr-FR" smtClean="0"/>
              <a:t>31/01/17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FE1EA3C2-956B-344E-960F-1B10E24D79BA}" type="datetimeFigureOut">
              <a:rPr lang="fr-FR" smtClean="0"/>
              <a:t>31/01/17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E1EA3C2-956B-344E-960F-1B10E24D79BA}" type="datetimeFigureOut">
              <a:rPr lang="fr-FR" smtClean="0"/>
              <a:t>31/01/17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FE1EA3C2-956B-344E-960F-1B10E24D79BA}" type="datetimeFigureOut">
              <a:rPr lang="fr-FR" smtClean="0"/>
              <a:t>31/01/17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FE1EA3C2-956B-344E-960F-1B10E24D79BA}" type="datetimeFigureOut">
              <a:rPr lang="fr-FR" smtClean="0"/>
              <a:t>31/01/17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EA3C2-956B-344E-960F-1B10E24D79BA}" type="datetimeFigureOut">
              <a:rPr lang="fr-FR" smtClean="0"/>
              <a:t>31/01/17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CDC6491-0860-6348-8A5A-E2700120D62F}"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Cliquez et modifiez le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FE1EA3C2-956B-344E-960F-1B10E24D79BA}" type="datetimeFigureOut">
              <a:rPr lang="fr-FR" smtClean="0"/>
              <a:t>31/01/17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CDC6491-0860-6348-8A5A-E2700120D62F}" type="slidenum">
              <a:rPr lang="fr-FR" smtClean="0"/>
              <a:t>‹#›</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Cliquez et modifiez le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Date Placeholder 7"/>
          <p:cNvSpPr>
            <a:spLocks noGrp="1"/>
          </p:cNvSpPr>
          <p:nvPr>
            <p:ph type="dt" sz="half" idx="10"/>
          </p:nvPr>
        </p:nvSpPr>
        <p:spPr/>
        <p:txBody>
          <a:bodyPr/>
          <a:lstStyle/>
          <a:p>
            <a:fld id="{FE1EA3C2-956B-344E-960F-1B10E24D79BA}" type="datetimeFigureOut">
              <a:rPr lang="fr-FR" smtClean="0"/>
              <a:t>31/01/17</a:t>
            </a:fld>
            <a:endParaRPr lang="fr-FR"/>
          </a:p>
        </p:txBody>
      </p:sp>
      <p:sp>
        <p:nvSpPr>
          <p:cNvPr id="9" name="Slide Number Placeholder 8"/>
          <p:cNvSpPr>
            <a:spLocks noGrp="1"/>
          </p:cNvSpPr>
          <p:nvPr>
            <p:ph type="sldNum" sz="quarter" idx="11"/>
          </p:nvPr>
        </p:nvSpPr>
        <p:spPr/>
        <p:txBody>
          <a:bodyPr/>
          <a:lstStyle/>
          <a:p>
            <a:fld id="{5CDC6491-0860-6348-8A5A-E2700120D62F}" type="slidenum">
              <a:rPr lang="fr-FR" smtClean="0"/>
              <a:t>‹#›</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CDC6491-0860-6348-8A5A-E2700120D62F}" type="slidenum">
              <a:rPr lang="fr-FR" smtClean="0"/>
              <a:t>‹#›</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E1EA3C2-956B-344E-960F-1B10E24D79BA}" type="datetimeFigureOut">
              <a:rPr lang="fr-FR" smtClean="0"/>
              <a:t>31/01/17</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slide" Target="slide2.xml"/><Relationship Id="rId5" Type="http://schemas.openxmlformats.org/officeDocument/2006/relationships/slide" Target="slide5.xml"/><Relationship Id="rId6" Type="http://schemas.openxmlformats.org/officeDocument/2006/relationships/slide" Target="slide9.xml"/><Relationship Id="rId7" Type="http://schemas.openxmlformats.org/officeDocument/2006/relationships/slide" Target="slide19.xml"/><Relationship Id="rId8" Type="http://schemas.openxmlformats.org/officeDocument/2006/relationships/slide" Target="slide15.xml"/><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 Id="rId3" Type="http://schemas.microsoft.com/office/2007/relationships/hdphoto" Target="../media/hdphoto5.wd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jpeg"/><Relationship Id="rId5" Type="http://schemas.microsoft.com/office/2007/relationships/hdphoto" Target="../media/hdphoto3.wdp"/><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 Id="rId3" Type="http://schemas.microsoft.com/office/2007/relationships/hdphoto" Target="../media/hdphoto4.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1764"/>
            <a:ext cx="7543800" cy="2593975"/>
          </a:xfrm>
        </p:spPr>
        <p:txBody>
          <a:bodyPr/>
          <a:lstStyle/>
          <a:p>
            <a:r>
              <a:rPr lang="fr-FR" sz="6000" dirty="0" smtClean="0"/>
              <a:t>Savoir qui parle</a:t>
            </a:r>
            <a:br>
              <a:rPr lang="fr-FR" sz="6000" dirty="0" smtClean="0"/>
            </a:br>
            <a:r>
              <a:rPr lang="fr-FR" sz="5400" dirty="0" smtClean="0"/>
              <a:t>Comprendre ce que pensent les personnages. </a:t>
            </a:r>
            <a:endParaRPr lang="fr-FR" sz="5400" dirty="0"/>
          </a:p>
        </p:txBody>
      </p:sp>
      <p:sp>
        <p:nvSpPr>
          <p:cNvPr id="3" name="Sous-titre 2"/>
          <p:cNvSpPr>
            <a:spLocks noGrp="1"/>
          </p:cNvSpPr>
          <p:nvPr>
            <p:ph type="subTitle" idx="1"/>
          </p:nvPr>
        </p:nvSpPr>
        <p:spPr>
          <a:xfrm>
            <a:off x="685800" y="4872675"/>
            <a:ext cx="6461760" cy="791035"/>
          </a:xfrm>
        </p:spPr>
        <p:txBody>
          <a:bodyPr/>
          <a:lstStyle/>
          <a:p>
            <a:r>
              <a:rPr lang="fr-FR" dirty="0" smtClean="0"/>
              <a:t>A partir de </a:t>
            </a:r>
            <a:r>
              <a:rPr lang="fr-FR" i="1" dirty="0" smtClean="0"/>
              <a:t>La fête de la tomate</a:t>
            </a:r>
            <a:r>
              <a:rPr lang="fr-FR" dirty="0" smtClean="0"/>
              <a:t>, </a:t>
            </a:r>
          </a:p>
          <a:p>
            <a:r>
              <a:rPr lang="fr-FR" dirty="0" smtClean="0"/>
              <a:t>de </a:t>
            </a:r>
            <a:r>
              <a:rPr lang="fr-FR" dirty="0" err="1" smtClean="0"/>
              <a:t>Satomi</a:t>
            </a:r>
            <a:r>
              <a:rPr lang="fr-FR" dirty="0" smtClean="0"/>
              <a:t>  HICHIKAWA</a:t>
            </a:r>
            <a:endParaRPr lang="fr-FR" dirty="0"/>
          </a:p>
        </p:txBody>
      </p:sp>
      <p:sp>
        <p:nvSpPr>
          <p:cNvPr id="4" name="ZoneTexte 3"/>
          <p:cNvSpPr txBox="1"/>
          <p:nvPr/>
        </p:nvSpPr>
        <p:spPr>
          <a:xfrm rot="16200000">
            <a:off x="-433066" y="6094554"/>
            <a:ext cx="1019411" cy="230832"/>
          </a:xfrm>
          <a:prstGeom prst="rect">
            <a:avLst/>
          </a:prstGeom>
          <a:noFill/>
        </p:spPr>
        <p:txBody>
          <a:bodyPr wrap="none" rtlCol="0">
            <a:spAutoFit/>
          </a:bodyPr>
          <a:lstStyle/>
          <a:p>
            <a:r>
              <a:rPr lang="fr-FR" sz="900" i="1" smtClean="0">
                <a:solidFill>
                  <a:srgbClr val="008000"/>
                </a:solidFill>
              </a:rPr>
              <a:t>grainesdelivres.fr</a:t>
            </a:r>
            <a:endParaRPr lang="fr-FR" sz="900" i="1" dirty="0">
              <a:solidFill>
                <a:srgbClr val="008000"/>
              </a:solidFill>
            </a:endParaRPr>
          </a:p>
        </p:txBody>
      </p:sp>
      <p:pic>
        <p:nvPicPr>
          <p:cNvPr id="6" name="Imag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a:ext>
            </a:extLst>
          </a:blip>
          <a:srcRect/>
          <a:stretch/>
        </p:blipFill>
        <p:spPr>
          <a:xfrm rot="380055">
            <a:off x="4746662" y="4698026"/>
            <a:ext cx="789302" cy="997402"/>
          </a:xfrm>
          <a:prstGeom prst="rect">
            <a:avLst/>
          </a:prstGeom>
          <a:ln>
            <a:noFill/>
          </a:ln>
          <a:effectLst>
            <a:outerShdw blurRad="292100" dist="139700" dir="2700000" algn="tl" rotWithShape="0">
              <a:srgbClr val="333333">
                <a:alpha val="65000"/>
              </a:srgbClr>
            </a:outerShdw>
          </a:effectLst>
        </p:spPr>
      </p:pic>
      <p:sp>
        <p:nvSpPr>
          <p:cNvPr id="7" name="Bouton d'action : Personnalisé 6">
            <a:hlinkClick r:id="rId4" action="ppaction://hlinksldjump" highlightClick="1"/>
          </p:cNvPr>
          <p:cNvSpPr/>
          <p:nvPr/>
        </p:nvSpPr>
        <p:spPr>
          <a:xfrm>
            <a:off x="331642" y="6059863"/>
            <a:ext cx="1292601" cy="457816"/>
          </a:xfrm>
          <a:prstGeom prst="actionButtonBlank">
            <a:avLst/>
          </a:prstGeom>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Jour 1</a:t>
            </a:r>
            <a:endParaRPr lang="fr-FR" dirty="0"/>
          </a:p>
        </p:txBody>
      </p:sp>
      <p:sp>
        <p:nvSpPr>
          <p:cNvPr id="8" name="Bouton d'action : Personnalisé 7">
            <a:hlinkClick r:id="rId5" action="ppaction://hlinksldjump" highlightClick="1"/>
          </p:cNvPr>
          <p:cNvSpPr/>
          <p:nvPr/>
        </p:nvSpPr>
        <p:spPr>
          <a:xfrm>
            <a:off x="1982981" y="6059863"/>
            <a:ext cx="1292601" cy="457816"/>
          </a:xfrm>
          <a:prstGeom prst="actionButtonBlank">
            <a:avLst/>
          </a:prstGeom>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Jour 2</a:t>
            </a:r>
            <a:endParaRPr lang="fr-FR" dirty="0"/>
          </a:p>
        </p:txBody>
      </p:sp>
      <p:sp>
        <p:nvSpPr>
          <p:cNvPr id="9" name="Bouton d'action : Personnalisé 8">
            <a:hlinkClick r:id="rId6" action="ppaction://hlinksldjump" highlightClick="1"/>
          </p:cNvPr>
          <p:cNvSpPr/>
          <p:nvPr/>
        </p:nvSpPr>
        <p:spPr>
          <a:xfrm>
            <a:off x="3634320" y="6059863"/>
            <a:ext cx="1292601" cy="457816"/>
          </a:xfrm>
          <a:prstGeom prst="actionButtonBlank">
            <a:avLst/>
          </a:prstGeom>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Jour 3</a:t>
            </a:r>
            <a:endParaRPr lang="fr-FR" dirty="0"/>
          </a:p>
        </p:txBody>
      </p:sp>
      <p:sp>
        <p:nvSpPr>
          <p:cNvPr id="10" name="Bouton d'action : Personnalisé 9">
            <a:hlinkClick r:id="rId7" action="ppaction://hlinksldjump" highlightClick="1"/>
          </p:cNvPr>
          <p:cNvSpPr/>
          <p:nvPr/>
        </p:nvSpPr>
        <p:spPr>
          <a:xfrm>
            <a:off x="6936999" y="6059863"/>
            <a:ext cx="1292601" cy="457816"/>
          </a:xfrm>
          <a:prstGeom prst="actionButtonBlank">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fr-FR" dirty="0" smtClean="0"/>
              <a:t>Structuration</a:t>
            </a:r>
            <a:endParaRPr lang="fr-FR" dirty="0"/>
          </a:p>
        </p:txBody>
      </p:sp>
      <p:sp>
        <p:nvSpPr>
          <p:cNvPr id="11" name="Bouton d'action : Personnalisé 10">
            <a:hlinkClick r:id="rId8" action="ppaction://hlinksldjump" highlightClick="1"/>
          </p:cNvPr>
          <p:cNvSpPr/>
          <p:nvPr/>
        </p:nvSpPr>
        <p:spPr>
          <a:xfrm>
            <a:off x="5285659" y="6059863"/>
            <a:ext cx="1292601" cy="457816"/>
          </a:xfrm>
          <a:prstGeom prst="actionButtonBlank">
            <a:avLst/>
          </a:prstGeom>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Jour 4</a:t>
            </a:r>
            <a:endParaRPr lang="fr-FR" dirty="0"/>
          </a:p>
        </p:txBody>
      </p:sp>
    </p:spTree>
    <p:extLst>
      <p:ext uri="{BB962C8B-B14F-4D97-AF65-F5344CB8AC3E}">
        <p14:creationId xmlns:p14="http://schemas.microsoft.com/office/powerpoint/2010/main" val="10807777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381" y="-70677"/>
            <a:ext cx="8239416" cy="6986527"/>
          </a:xfrm>
          <a:prstGeom prst="rect">
            <a:avLst/>
          </a:prstGeom>
        </p:spPr>
        <p:txBody>
          <a:bodyPr wrap="square">
            <a:spAutoFit/>
          </a:bodyPr>
          <a:lstStyle/>
          <a:p>
            <a:r>
              <a:rPr lang="fr-FR" sz="3200" dirty="0">
                <a:latin typeface="Times New Roman"/>
                <a:cs typeface="Times New Roman"/>
              </a:rPr>
              <a:t>La nuit venue, pas moyen de fermer l’œil. Le vent hurle sous la porte et la pluie fait des roulements de tambour sur le toit. </a:t>
            </a:r>
          </a:p>
          <a:p>
            <a:r>
              <a:rPr lang="fr-FR" sz="3200" dirty="0">
                <a:latin typeface="Times New Roman"/>
                <a:cs typeface="Times New Roman"/>
              </a:rPr>
              <a:t>« Grand-mère, j’ai peur que le typhon n’emporte la maison, et nous avec !</a:t>
            </a:r>
          </a:p>
          <a:p>
            <a:r>
              <a:rPr lang="fr-FR" sz="3200" dirty="0">
                <a:latin typeface="Times New Roman"/>
                <a:cs typeface="Times New Roman"/>
              </a:rPr>
              <a:t>- Ne t’inquiète pas, cette maison a déjà vu des typhons, et elle ne s’est jamais envolée. Essaie de dormir. </a:t>
            </a:r>
          </a:p>
          <a:p>
            <a:r>
              <a:rPr lang="fr-FR" sz="3200" dirty="0">
                <a:latin typeface="Times New Roman"/>
                <a:cs typeface="Times New Roman"/>
              </a:rPr>
              <a:t>- Est-ce que tu crois que les tomates ont peur, elles aussi ? </a:t>
            </a:r>
          </a:p>
          <a:p>
            <a:r>
              <a:rPr lang="fr-FR" sz="3200" dirty="0">
                <a:latin typeface="Times New Roman"/>
                <a:cs typeface="Times New Roman"/>
              </a:rPr>
              <a:t>- Elles passent une mauvaise nuit, c’est sûr, dit Grand-mère, mais elles sont bien attachées. Elles résisteront. »</a:t>
            </a:r>
          </a:p>
          <a:p>
            <a:r>
              <a:rPr lang="fr-FR" sz="3200" dirty="0">
                <a:latin typeface="Times New Roman"/>
                <a:cs typeface="Times New Roman"/>
              </a:rPr>
              <a:t>Un peu rassurée, </a:t>
            </a:r>
            <a:r>
              <a:rPr lang="fr-FR" sz="3200" dirty="0" err="1">
                <a:latin typeface="Times New Roman"/>
                <a:cs typeface="Times New Roman"/>
              </a:rPr>
              <a:t>Hana</a:t>
            </a:r>
            <a:r>
              <a:rPr lang="fr-FR" sz="3200" dirty="0">
                <a:latin typeface="Times New Roman"/>
                <a:cs typeface="Times New Roman"/>
              </a:rPr>
              <a:t> finit par s’endormir. </a:t>
            </a:r>
          </a:p>
        </p:txBody>
      </p:sp>
      <p:sp>
        <p:nvSpPr>
          <p:cNvPr id="5" name="Ellipse 4"/>
          <p:cNvSpPr/>
          <p:nvPr/>
        </p:nvSpPr>
        <p:spPr>
          <a:xfrm>
            <a:off x="90381" y="1440664"/>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1952750" y="5797494"/>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Ellipse 6"/>
          <p:cNvSpPr/>
          <p:nvPr/>
        </p:nvSpPr>
        <p:spPr>
          <a:xfrm>
            <a:off x="48847" y="2556503"/>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Ellipse 7"/>
          <p:cNvSpPr/>
          <p:nvPr/>
        </p:nvSpPr>
        <p:spPr>
          <a:xfrm>
            <a:off x="38642" y="4022357"/>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0" name="Ellipse 9"/>
          <p:cNvSpPr/>
          <p:nvPr/>
        </p:nvSpPr>
        <p:spPr>
          <a:xfrm>
            <a:off x="41533" y="4990613"/>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5" name="Rectangle à coins arrondis 14"/>
          <p:cNvSpPr/>
          <p:nvPr/>
        </p:nvSpPr>
        <p:spPr>
          <a:xfrm>
            <a:off x="410324" y="3921088"/>
            <a:ext cx="7334885"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2" name="Rectangle à coins arrondis 21"/>
          <p:cNvSpPr/>
          <p:nvPr/>
        </p:nvSpPr>
        <p:spPr>
          <a:xfrm>
            <a:off x="498335" y="1478389"/>
            <a:ext cx="7787528"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3" name="Rectangle à coins arrondis 22"/>
          <p:cNvSpPr/>
          <p:nvPr/>
        </p:nvSpPr>
        <p:spPr>
          <a:xfrm>
            <a:off x="122120" y="1958495"/>
            <a:ext cx="4291141"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4" name="Rectangle à coins arrondis 23"/>
          <p:cNvSpPr/>
          <p:nvPr/>
        </p:nvSpPr>
        <p:spPr>
          <a:xfrm>
            <a:off x="410324" y="2450583"/>
            <a:ext cx="7334885"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5" name="Rectangle à coins arrondis 24"/>
          <p:cNvSpPr/>
          <p:nvPr/>
        </p:nvSpPr>
        <p:spPr>
          <a:xfrm>
            <a:off x="90381" y="2936912"/>
            <a:ext cx="8239416"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6" name="Rectangle à coins arrondis 25"/>
          <p:cNvSpPr/>
          <p:nvPr/>
        </p:nvSpPr>
        <p:spPr>
          <a:xfrm>
            <a:off x="90382" y="3429000"/>
            <a:ext cx="1380706"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7" name="Rectangle à coins arrondis 26"/>
          <p:cNvSpPr/>
          <p:nvPr/>
        </p:nvSpPr>
        <p:spPr>
          <a:xfrm>
            <a:off x="373466" y="4906175"/>
            <a:ext cx="6919102"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9" name="Rectangle à coins arrondis 28"/>
          <p:cNvSpPr/>
          <p:nvPr/>
        </p:nvSpPr>
        <p:spPr>
          <a:xfrm>
            <a:off x="2338651" y="5398263"/>
            <a:ext cx="5947211"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8" name="Rectangle à coins arrondis 17"/>
          <p:cNvSpPr/>
          <p:nvPr/>
        </p:nvSpPr>
        <p:spPr>
          <a:xfrm>
            <a:off x="146406" y="4414087"/>
            <a:ext cx="2192246"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9" name="Rectangle à coins arrondis 18"/>
          <p:cNvSpPr/>
          <p:nvPr/>
        </p:nvSpPr>
        <p:spPr>
          <a:xfrm>
            <a:off x="90383" y="5846815"/>
            <a:ext cx="1946508"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755644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heel(1)">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heel(1)">
                                      <p:cBhvr>
                                        <p:cTn id="36" dur="2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heel(1)">
                                      <p:cBhvr>
                                        <p:cTn id="49" dur="20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wheel(1)">
                                      <p:cBhvr>
                                        <p:cTn id="6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5" grpId="0" animBg="1"/>
      <p:bldP spid="22" grpId="0" animBg="1"/>
      <p:bldP spid="23" grpId="0" animBg="1"/>
      <p:bldP spid="24" grpId="0" animBg="1"/>
      <p:bldP spid="25" grpId="0" animBg="1"/>
      <p:bldP spid="26" grpId="0" animBg="1"/>
      <p:bldP spid="27" grpId="0" animBg="1"/>
      <p:bldP spid="29"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381" y="1429196"/>
            <a:ext cx="8239416" cy="4417619"/>
          </a:xfrm>
          <a:prstGeom prst="rect">
            <a:avLst/>
          </a:prstGeom>
        </p:spPr>
        <p:txBody>
          <a:bodyPr wrap="square">
            <a:spAutoFit/>
          </a:bodyPr>
          <a:lstStyle/>
          <a:p>
            <a:pPr>
              <a:lnSpc>
                <a:spcPct val="110000"/>
              </a:lnSpc>
            </a:pPr>
            <a:r>
              <a:rPr lang="fr-FR" sz="3200" dirty="0">
                <a:latin typeface="Times New Roman"/>
                <a:cs typeface="Times New Roman"/>
              </a:rPr>
              <a:t>Le lendemain matin, le typhon est déjà reparti et il n’y a plus un seul nuage. </a:t>
            </a:r>
            <a:r>
              <a:rPr lang="fr-FR" sz="3200" dirty="0" err="1">
                <a:latin typeface="Times New Roman"/>
                <a:cs typeface="Times New Roman"/>
              </a:rPr>
              <a:t>Hana</a:t>
            </a:r>
            <a:r>
              <a:rPr lang="fr-FR" sz="3200" dirty="0">
                <a:latin typeface="Times New Roman"/>
                <a:cs typeface="Times New Roman"/>
              </a:rPr>
              <a:t> file voir les tomates. Elles ont été un peu secouées, mais elles vont bien. </a:t>
            </a:r>
          </a:p>
          <a:p>
            <a:pPr>
              <a:lnSpc>
                <a:spcPct val="110000"/>
              </a:lnSpc>
            </a:pPr>
            <a:r>
              <a:rPr lang="fr-FR" sz="3200" dirty="0">
                <a:latin typeface="Times New Roman"/>
                <a:cs typeface="Times New Roman"/>
              </a:rPr>
              <a:t>« Avec toute la pluie qu’elles ont reçue et ce beau soleil, elles vont mûrir vite, maintenant, dit Grand-mère. Dans deux jours, tu pourras les goûter. » </a:t>
            </a:r>
          </a:p>
        </p:txBody>
      </p:sp>
      <p:sp>
        <p:nvSpPr>
          <p:cNvPr id="5" name="Ellipse 4"/>
          <p:cNvSpPr/>
          <p:nvPr/>
        </p:nvSpPr>
        <p:spPr>
          <a:xfrm>
            <a:off x="90381" y="3639903"/>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1295400" y="5291008"/>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4" name="Rectangle à coins arrondis 23"/>
          <p:cNvSpPr/>
          <p:nvPr/>
        </p:nvSpPr>
        <p:spPr>
          <a:xfrm>
            <a:off x="410324" y="3700444"/>
            <a:ext cx="7875538"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5" name="Rectangle à coins arrondis 24"/>
          <p:cNvSpPr/>
          <p:nvPr/>
        </p:nvSpPr>
        <p:spPr>
          <a:xfrm>
            <a:off x="90383" y="4230632"/>
            <a:ext cx="6602517"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7" name="Rectangle à coins arrondis 26"/>
          <p:cNvSpPr/>
          <p:nvPr/>
        </p:nvSpPr>
        <p:spPr>
          <a:xfrm>
            <a:off x="2275698" y="4773520"/>
            <a:ext cx="5217302"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9" name="Rectangle à coins arrondis 28"/>
          <p:cNvSpPr/>
          <p:nvPr/>
        </p:nvSpPr>
        <p:spPr>
          <a:xfrm>
            <a:off x="90383" y="5324400"/>
            <a:ext cx="1243117"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4004156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1)">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4" grpId="0" animBg="1"/>
      <p:bldP spid="25" grpId="0" animBg="1"/>
      <p:bldP spid="27"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381" y="1429196"/>
            <a:ext cx="8239416" cy="3334246"/>
          </a:xfrm>
          <a:prstGeom prst="rect">
            <a:avLst/>
          </a:prstGeom>
        </p:spPr>
        <p:txBody>
          <a:bodyPr wrap="square">
            <a:spAutoFit/>
          </a:bodyPr>
          <a:lstStyle/>
          <a:p>
            <a:pPr>
              <a:lnSpc>
                <a:spcPct val="110000"/>
              </a:lnSpc>
            </a:pPr>
            <a:r>
              <a:rPr lang="fr-FR" sz="3200" dirty="0">
                <a:latin typeface="Times New Roman"/>
                <a:cs typeface="Times New Roman"/>
              </a:rPr>
              <a:t>Grand-mère avait raison et le grand jour est arrivé. </a:t>
            </a:r>
            <a:r>
              <a:rPr lang="fr-FR" sz="3200" dirty="0" err="1">
                <a:latin typeface="Times New Roman"/>
                <a:cs typeface="Times New Roman"/>
              </a:rPr>
              <a:t>Hana</a:t>
            </a:r>
            <a:r>
              <a:rPr lang="fr-FR" sz="3200" dirty="0">
                <a:latin typeface="Times New Roman"/>
                <a:cs typeface="Times New Roman"/>
              </a:rPr>
              <a:t> cueille délicatement la première tomate. Elle est bien rouge et toute chaude de soleil. </a:t>
            </a:r>
            <a:r>
              <a:rPr lang="fr-FR" sz="3200" dirty="0" err="1">
                <a:latin typeface="Times New Roman"/>
                <a:cs typeface="Times New Roman"/>
              </a:rPr>
              <a:t>Hana</a:t>
            </a:r>
            <a:r>
              <a:rPr lang="fr-FR" sz="3200" dirty="0">
                <a:latin typeface="Times New Roman"/>
                <a:cs typeface="Times New Roman"/>
              </a:rPr>
              <a:t> croque dedans. </a:t>
            </a:r>
          </a:p>
          <a:p>
            <a:pPr>
              <a:lnSpc>
                <a:spcPct val="110000"/>
              </a:lnSpc>
            </a:pPr>
            <a:r>
              <a:rPr lang="fr-FR" sz="3200" dirty="0">
                <a:latin typeface="Times New Roman"/>
                <a:cs typeface="Times New Roman"/>
              </a:rPr>
              <a:t>« </a:t>
            </a:r>
            <a:r>
              <a:rPr lang="fr-FR" sz="3200" dirty="0" err="1">
                <a:latin typeface="Times New Roman"/>
                <a:cs typeface="Times New Roman"/>
              </a:rPr>
              <a:t>Mmmmm</a:t>
            </a:r>
            <a:r>
              <a:rPr lang="fr-FR" sz="3200" dirty="0">
                <a:latin typeface="Times New Roman"/>
                <a:cs typeface="Times New Roman"/>
              </a:rPr>
              <a:t>, Grand-mère, qu’est-ce qu’elle est bonne ! Elle a vraiment le goût de tomate ! »</a:t>
            </a:r>
          </a:p>
        </p:txBody>
      </p:sp>
      <p:sp>
        <p:nvSpPr>
          <p:cNvPr id="5" name="Ellipse 4"/>
          <p:cNvSpPr/>
          <p:nvPr/>
        </p:nvSpPr>
        <p:spPr>
          <a:xfrm>
            <a:off x="90381" y="3639903"/>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7150100" y="4205232"/>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Rectangle à coins arrondis 8"/>
          <p:cNvSpPr/>
          <p:nvPr/>
        </p:nvSpPr>
        <p:spPr>
          <a:xfrm>
            <a:off x="527082" y="3713144"/>
            <a:ext cx="7334885"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0" name="Rectangle à coins arrondis 9"/>
          <p:cNvSpPr/>
          <p:nvPr/>
        </p:nvSpPr>
        <p:spPr>
          <a:xfrm>
            <a:off x="90380" y="4256032"/>
            <a:ext cx="7059719"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42303857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1)">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Numériser 12.jpeg"/>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a:ext>
            </a:extLst>
          </a:blip>
          <a:srcRect/>
          <a:stretch/>
        </p:blipFill>
        <p:spPr>
          <a:xfrm>
            <a:off x="3260897" y="3246965"/>
            <a:ext cx="2138446" cy="1481667"/>
          </a:xfrm>
          <a:prstGeom prst="rect">
            <a:avLst/>
          </a:prstGeom>
          <a:ln>
            <a:solidFill>
              <a:srgbClr val="B1A089"/>
            </a:solidFill>
          </a:ln>
        </p:spPr>
      </p:pic>
      <p:sp>
        <p:nvSpPr>
          <p:cNvPr id="3" name="Pensées 2"/>
          <p:cNvSpPr/>
          <p:nvPr/>
        </p:nvSpPr>
        <p:spPr>
          <a:xfrm>
            <a:off x="254000" y="1155698"/>
            <a:ext cx="2772505" cy="2402416"/>
          </a:xfrm>
          <a:prstGeom prst="cloudCallout">
            <a:avLst>
              <a:gd name="adj1" fmla="val 82291"/>
              <a:gd name="adj2" fmla="val 42030"/>
            </a:avLst>
          </a:prstGeom>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Pensées 7"/>
          <p:cNvSpPr/>
          <p:nvPr/>
        </p:nvSpPr>
        <p:spPr>
          <a:xfrm>
            <a:off x="5590422" y="656164"/>
            <a:ext cx="2550278" cy="1947335"/>
          </a:xfrm>
          <a:prstGeom prst="cloudCallout">
            <a:avLst>
              <a:gd name="adj1" fmla="val -65983"/>
              <a:gd name="adj2" fmla="val 111610"/>
            </a:avLst>
          </a:prstGeom>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29125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outon d'action : Accueil 1">
            <a:hlinkClick r:id="" action="ppaction://hlinkshowjump?jump=firstslide" highlightClick="1"/>
          </p:cNvPr>
          <p:cNvSpPr/>
          <p:nvPr/>
        </p:nvSpPr>
        <p:spPr>
          <a:xfrm>
            <a:off x="3688131" y="2759685"/>
            <a:ext cx="1147961" cy="107456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99041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90381" y="178003"/>
            <a:ext cx="2831875" cy="586651"/>
          </a:xfrm>
          <a:prstGeom prst="roundRect">
            <a:avLst/>
          </a:prstGeom>
          <a:gradFill flip="none" rotWithShape="1">
            <a:gsLst>
              <a:gs pos="0">
                <a:schemeClr val="accent2"/>
              </a:gs>
              <a:gs pos="100000">
                <a:srgbClr val="FFFFFF"/>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3200" dirty="0" smtClean="0">
                <a:solidFill>
                  <a:schemeClr val="bg1">
                    <a:lumMod val="50000"/>
                  </a:schemeClr>
                </a:solidFill>
                <a:latin typeface="Comic Sans MS"/>
                <a:cs typeface="Comic Sans MS"/>
              </a:rPr>
              <a:t>Episode </a:t>
            </a:r>
            <a:r>
              <a:rPr lang="fr-FR" sz="3200" dirty="0">
                <a:solidFill>
                  <a:schemeClr val="bg1">
                    <a:lumMod val="50000"/>
                  </a:schemeClr>
                </a:solidFill>
                <a:latin typeface="Comic Sans MS"/>
                <a:cs typeface="Comic Sans MS"/>
              </a:rPr>
              <a:t>4</a:t>
            </a:r>
          </a:p>
        </p:txBody>
      </p:sp>
      <p:sp>
        <p:nvSpPr>
          <p:cNvPr id="4" name="Rectangle 3"/>
          <p:cNvSpPr/>
          <p:nvPr/>
        </p:nvSpPr>
        <p:spPr>
          <a:xfrm>
            <a:off x="41533" y="800581"/>
            <a:ext cx="8239416" cy="6001642"/>
          </a:xfrm>
          <a:prstGeom prst="rect">
            <a:avLst/>
          </a:prstGeom>
        </p:spPr>
        <p:txBody>
          <a:bodyPr wrap="square">
            <a:spAutoFit/>
          </a:bodyPr>
          <a:lstStyle/>
          <a:p>
            <a:r>
              <a:rPr lang="fr-FR" sz="3200" dirty="0">
                <a:latin typeface="Times New Roman"/>
                <a:cs typeface="Times New Roman"/>
              </a:rPr>
              <a:t>Papa et Maman vont arriver bientôt, et </a:t>
            </a:r>
            <a:r>
              <a:rPr lang="fr-FR" sz="3200" dirty="0" err="1">
                <a:latin typeface="Times New Roman"/>
                <a:cs typeface="Times New Roman"/>
              </a:rPr>
              <a:t>Hana</a:t>
            </a:r>
            <a:r>
              <a:rPr lang="fr-FR" sz="3200" dirty="0">
                <a:latin typeface="Times New Roman"/>
                <a:cs typeface="Times New Roman"/>
              </a:rPr>
              <a:t> veut leur faire une surprise. « Je vais les inviter dans mon restaurant. Regarde, Grand-mère, je leur prépare des tomates aux chrysanthèmes. Tu veux bien m’aider ? »</a:t>
            </a:r>
          </a:p>
          <a:p>
            <a:r>
              <a:rPr lang="fr-FR" sz="3200" dirty="0">
                <a:latin typeface="Times New Roman"/>
                <a:cs typeface="Times New Roman"/>
              </a:rPr>
              <a:t>Pour accompagner les tomates d’</a:t>
            </a:r>
            <a:r>
              <a:rPr lang="fr-FR" sz="3200" dirty="0" err="1">
                <a:latin typeface="Times New Roman"/>
                <a:cs typeface="Times New Roman"/>
              </a:rPr>
              <a:t>Hana</a:t>
            </a:r>
            <a:r>
              <a:rPr lang="fr-FR" sz="3200" dirty="0">
                <a:latin typeface="Times New Roman"/>
                <a:cs typeface="Times New Roman"/>
              </a:rPr>
              <a:t>, Grand-mère découpe des carottes, des concombres et des radis en forme de fleur, et des pommes en forme de lapin. </a:t>
            </a:r>
          </a:p>
          <a:p>
            <a:r>
              <a:rPr lang="fr-FR" sz="3200" dirty="0">
                <a:latin typeface="Times New Roman"/>
                <a:cs typeface="Times New Roman"/>
              </a:rPr>
              <a:t>« Grand-mère, comme c’est joli ce que tu fais !</a:t>
            </a:r>
          </a:p>
          <a:p>
            <a:r>
              <a:rPr lang="fr-FR" sz="3200" dirty="0">
                <a:latin typeface="Times New Roman"/>
                <a:cs typeface="Times New Roman"/>
              </a:rPr>
              <a:t>- On ne mange pas seulement avec la bouche mais aussi avec les yeux, ne l’oublie jamais ! »</a:t>
            </a:r>
          </a:p>
        </p:txBody>
      </p:sp>
      <p:sp>
        <p:nvSpPr>
          <p:cNvPr id="5" name="Ellipse 4"/>
          <p:cNvSpPr/>
          <p:nvPr/>
        </p:nvSpPr>
        <p:spPr>
          <a:xfrm>
            <a:off x="3805099" y="1346200"/>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7459390" y="6211494"/>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Ellipse 6"/>
          <p:cNvSpPr/>
          <p:nvPr/>
        </p:nvSpPr>
        <p:spPr>
          <a:xfrm>
            <a:off x="0" y="5872632"/>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 name="Rectangle à coins arrondis 10"/>
          <p:cNvSpPr/>
          <p:nvPr/>
        </p:nvSpPr>
        <p:spPr>
          <a:xfrm>
            <a:off x="4152900" y="1308100"/>
            <a:ext cx="3886200" cy="537913"/>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Rectangle à coins arrondis 11"/>
          <p:cNvSpPr/>
          <p:nvPr/>
        </p:nvSpPr>
        <p:spPr>
          <a:xfrm>
            <a:off x="90381" y="2338101"/>
            <a:ext cx="8094897"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4" name="Rectangle à coins arrondis 13"/>
          <p:cNvSpPr/>
          <p:nvPr/>
        </p:nvSpPr>
        <p:spPr>
          <a:xfrm>
            <a:off x="90380" y="2830189"/>
            <a:ext cx="2436919"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3" name="Rectangle à coins arrondis 22"/>
          <p:cNvSpPr/>
          <p:nvPr/>
        </p:nvSpPr>
        <p:spPr>
          <a:xfrm>
            <a:off x="364359" y="5756445"/>
            <a:ext cx="7242941"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4" name="Rectangle à coins arrondis 23"/>
          <p:cNvSpPr/>
          <p:nvPr/>
        </p:nvSpPr>
        <p:spPr>
          <a:xfrm>
            <a:off x="79254" y="6248533"/>
            <a:ext cx="7439145"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3" name="Rectangle à coins arrondis 12"/>
          <p:cNvSpPr/>
          <p:nvPr/>
        </p:nvSpPr>
        <p:spPr>
          <a:xfrm>
            <a:off x="90381" y="1846013"/>
            <a:ext cx="8094897"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5" name="Ellipse 14"/>
          <p:cNvSpPr/>
          <p:nvPr/>
        </p:nvSpPr>
        <p:spPr>
          <a:xfrm>
            <a:off x="2501899" y="2803939"/>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Rectangle à coins arrondis 15"/>
          <p:cNvSpPr/>
          <p:nvPr/>
        </p:nvSpPr>
        <p:spPr>
          <a:xfrm>
            <a:off x="410324" y="5264357"/>
            <a:ext cx="7485767"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7" name="Ellipse 16"/>
          <p:cNvSpPr/>
          <p:nvPr/>
        </p:nvSpPr>
        <p:spPr>
          <a:xfrm>
            <a:off x="42789" y="5194884"/>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1490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1)">
                                      <p:cBhvr>
                                        <p:cTn id="26" dur="2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heel(1)">
                                      <p:cBhvr>
                                        <p:cTn id="31" dur="2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heel(1)">
                                      <p:cBhvr>
                                        <p:cTn id="41" dur="2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heel(1)">
                                      <p:cBhvr>
                                        <p:cTn id="5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14" grpId="0" animBg="1"/>
      <p:bldP spid="23" grpId="0" animBg="1"/>
      <p:bldP spid="24" grpId="0" animBg="1"/>
      <p:bldP spid="13" grpId="0" animBg="1"/>
      <p:bldP spid="15"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381" y="246823"/>
            <a:ext cx="8239416" cy="6555642"/>
          </a:xfrm>
          <a:prstGeom prst="rect">
            <a:avLst/>
          </a:prstGeom>
        </p:spPr>
        <p:txBody>
          <a:bodyPr wrap="square">
            <a:spAutoFit/>
          </a:bodyPr>
          <a:lstStyle/>
          <a:p>
            <a:r>
              <a:rPr lang="fr-FR" sz="2800" dirty="0">
                <a:latin typeface="Times New Roman"/>
                <a:cs typeface="Times New Roman"/>
              </a:rPr>
              <a:t>Papa et Maman sont là. </a:t>
            </a:r>
            <a:r>
              <a:rPr lang="fr-FR" sz="2800" dirty="0" err="1">
                <a:latin typeface="Times New Roman"/>
                <a:cs typeface="Times New Roman"/>
              </a:rPr>
              <a:t>Hana</a:t>
            </a:r>
            <a:r>
              <a:rPr lang="fr-FR" sz="2800" dirty="0">
                <a:latin typeface="Times New Roman"/>
                <a:cs typeface="Times New Roman"/>
              </a:rPr>
              <a:t> s’incline cérémonieusement pour recevoir ses invités. « Bienvenue dans mon restaurant pour la fête de la tomate.</a:t>
            </a:r>
          </a:p>
          <a:p>
            <a:r>
              <a:rPr lang="fr-FR" sz="2800" dirty="0">
                <a:latin typeface="Times New Roman"/>
                <a:cs typeface="Times New Roman"/>
              </a:rPr>
              <a:t>- Je vous remercie de votre chaleureuse invitation, répond Maman avec sérieux. </a:t>
            </a:r>
          </a:p>
          <a:p>
            <a:r>
              <a:rPr lang="fr-FR" sz="2800" dirty="0">
                <a:latin typeface="Times New Roman"/>
                <a:cs typeface="Times New Roman"/>
              </a:rPr>
              <a:t>- Papa, tu te souviens de la plante qu’on avait achetée devant le supermarché ? </a:t>
            </a:r>
          </a:p>
          <a:p>
            <a:r>
              <a:rPr lang="fr-FR" sz="2800" dirty="0">
                <a:latin typeface="Times New Roman"/>
                <a:cs typeface="Times New Roman"/>
              </a:rPr>
              <a:t>- Je m’en souviens.</a:t>
            </a:r>
          </a:p>
          <a:p>
            <a:r>
              <a:rPr lang="fr-FR" sz="2800" dirty="0">
                <a:latin typeface="Times New Roman"/>
                <a:cs typeface="Times New Roman"/>
              </a:rPr>
              <a:t>- Eh bien, c’est elle qui a donné ces tomates. </a:t>
            </a:r>
          </a:p>
          <a:p>
            <a:r>
              <a:rPr lang="fr-FR" sz="2800" dirty="0">
                <a:latin typeface="Times New Roman"/>
                <a:cs typeface="Times New Roman"/>
              </a:rPr>
              <a:t>- Elles sont succulentes ! Tu as vraiment la main verte ! »</a:t>
            </a:r>
          </a:p>
          <a:p>
            <a:r>
              <a:rPr lang="fr-FR" sz="2800" dirty="0">
                <a:latin typeface="Times New Roman"/>
                <a:cs typeface="Times New Roman"/>
              </a:rPr>
              <a:t>Grand-mère apporte de délicieux sushis qu’elle a préparé pour la fête. </a:t>
            </a:r>
          </a:p>
          <a:p>
            <a:r>
              <a:rPr lang="fr-FR" sz="2800" dirty="0">
                <a:latin typeface="Times New Roman"/>
                <a:cs typeface="Times New Roman"/>
              </a:rPr>
              <a:t>« Chouette, dit </a:t>
            </a:r>
            <a:r>
              <a:rPr lang="fr-FR" sz="2800" dirty="0" err="1">
                <a:latin typeface="Times New Roman"/>
                <a:cs typeface="Times New Roman"/>
              </a:rPr>
              <a:t>Hana</a:t>
            </a:r>
            <a:r>
              <a:rPr lang="fr-FR" sz="2800" dirty="0">
                <a:latin typeface="Times New Roman"/>
                <a:cs typeface="Times New Roman"/>
              </a:rPr>
              <a:t>, j’avais encore un petit creux </a:t>
            </a:r>
            <a:r>
              <a:rPr lang="fr-FR" sz="2800" dirty="0" smtClean="0">
                <a:latin typeface="Times New Roman"/>
                <a:cs typeface="Times New Roman"/>
              </a:rPr>
              <a:t>! »</a:t>
            </a:r>
            <a:endParaRPr lang="fr-FR" sz="2800" dirty="0">
              <a:latin typeface="Times New Roman"/>
              <a:cs typeface="Times New Roman"/>
            </a:endParaRPr>
          </a:p>
        </p:txBody>
      </p:sp>
      <p:sp>
        <p:nvSpPr>
          <p:cNvPr id="5" name="Ellipse 4"/>
          <p:cNvSpPr/>
          <p:nvPr/>
        </p:nvSpPr>
        <p:spPr>
          <a:xfrm>
            <a:off x="115780" y="1194621"/>
            <a:ext cx="324000" cy="431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Ellipse 6"/>
          <p:cNvSpPr/>
          <p:nvPr/>
        </p:nvSpPr>
        <p:spPr>
          <a:xfrm>
            <a:off x="51511" y="2125313"/>
            <a:ext cx="360000" cy="287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5" name="Rectangle à coins arrondis 14"/>
          <p:cNvSpPr/>
          <p:nvPr/>
        </p:nvSpPr>
        <p:spPr>
          <a:xfrm>
            <a:off x="373466" y="2869870"/>
            <a:ext cx="7525934" cy="431999"/>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2" name="Rectangle à coins arrondis 21"/>
          <p:cNvSpPr/>
          <p:nvPr/>
        </p:nvSpPr>
        <p:spPr>
          <a:xfrm>
            <a:off x="424543" y="1194621"/>
            <a:ext cx="7787528" cy="431999"/>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3" name="Rectangle à coins arrondis 22"/>
          <p:cNvSpPr/>
          <p:nvPr/>
        </p:nvSpPr>
        <p:spPr>
          <a:xfrm>
            <a:off x="90383" y="1626621"/>
            <a:ext cx="1255817" cy="39599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8" name="Rectangle à coins arrondis 17"/>
          <p:cNvSpPr/>
          <p:nvPr/>
        </p:nvSpPr>
        <p:spPr>
          <a:xfrm>
            <a:off x="90380" y="3314880"/>
            <a:ext cx="3592620" cy="432000"/>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0" name="Rectangle à coins arrondis 19"/>
          <p:cNvSpPr/>
          <p:nvPr/>
        </p:nvSpPr>
        <p:spPr>
          <a:xfrm>
            <a:off x="373467" y="2035320"/>
            <a:ext cx="7030634" cy="431999"/>
          </a:xfrm>
          <a:prstGeom prst="roundRect">
            <a:avLst/>
          </a:prstGeom>
          <a:solidFill>
            <a:srgbClr val="FFFF00">
              <a:alpha val="30000"/>
            </a:srgbClr>
          </a:solidFill>
          <a:ln>
            <a:solidFill>
              <a:schemeClr val="accent3">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1" name="Ellipse 20"/>
          <p:cNvSpPr/>
          <p:nvPr/>
        </p:nvSpPr>
        <p:spPr>
          <a:xfrm>
            <a:off x="64211" y="2976082"/>
            <a:ext cx="360000" cy="287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8" name="Ellipse 27"/>
          <p:cNvSpPr/>
          <p:nvPr/>
        </p:nvSpPr>
        <p:spPr>
          <a:xfrm>
            <a:off x="51511" y="3826982"/>
            <a:ext cx="360000" cy="287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0" name="Rectangle à coins arrondis 29"/>
          <p:cNvSpPr/>
          <p:nvPr/>
        </p:nvSpPr>
        <p:spPr>
          <a:xfrm>
            <a:off x="411511" y="3746880"/>
            <a:ext cx="2649189" cy="432000"/>
          </a:xfrm>
          <a:prstGeom prst="roundRect">
            <a:avLst/>
          </a:prstGeom>
          <a:solidFill>
            <a:schemeClr val="accent5">
              <a:lumMod val="75000"/>
              <a:alpha val="30000"/>
            </a:schemeClr>
          </a:solidFill>
          <a:ln>
            <a:solidFill>
              <a:schemeClr val="accent5"/>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1" name="Rectangle à coins arrondis 30"/>
          <p:cNvSpPr/>
          <p:nvPr/>
        </p:nvSpPr>
        <p:spPr>
          <a:xfrm>
            <a:off x="373466" y="4178880"/>
            <a:ext cx="6243234" cy="431999"/>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2" name="Rectangle à coins arrondis 31"/>
          <p:cNvSpPr/>
          <p:nvPr/>
        </p:nvSpPr>
        <p:spPr>
          <a:xfrm>
            <a:off x="373466" y="4610879"/>
            <a:ext cx="6890934" cy="432000"/>
          </a:xfrm>
          <a:prstGeom prst="roundRect">
            <a:avLst/>
          </a:prstGeom>
          <a:solidFill>
            <a:schemeClr val="accent5">
              <a:lumMod val="75000"/>
              <a:alpha val="30000"/>
            </a:schemeClr>
          </a:solidFill>
          <a:ln>
            <a:solidFill>
              <a:schemeClr val="accent5"/>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3" name="Rectangle à coins arrondis 32"/>
          <p:cNvSpPr/>
          <p:nvPr/>
        </p:nvSpPr>
        <p:spPr>
          <a:xfrm>
            <a:off x="90383" y="5042879"/>
            <a:ext cx="1052617" cy="432000"/>
          </a:xfrm>
          <a:prstGeom prst="roundRect">
            <a:avLst/>
          </a:prstGeom>
          <a:solidFill>
            <a:schemeClr val="accent5">
              <a:lumMod val="75000"/>
              <a:alpha val="30000"/>
            </a:schemeClr>
          </a:solidFill>
          <a:ln>
            <a:solidFill>
              <a:schemeClr val="accent5"/>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4" name="Ellipse 33"/>
          <p:cNvSpPr/>
          <p:nvPr/>
        </p:nvSpPr>
        <p:spPr>
          <a:xfrm>
            <a:off x="1117600" y="5042880"/>
            <a:ext cx="324000" cy="431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5" name="Ellipse 34"/>
          <p:cNvSpPr/>
          <p:nvPr/>
        </p:nvSpPr>
        <p:spPr>
          <a:xfrm>
            <a:off x="108191" y="6333387"/>
            <a:ext cx="324000" cy="431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6" name="Ellipse 35"/>
          <p:cNvSpPr/>
          <p:nvPr/>
        </p:nvSpPr>
        <p:spPr>
          <a:xfrm>
            <a:off x="7550000" y="6321708"/>
            <a:ext cx="324000" cy="431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7" name="Rectangle à coins arrondis 36"/>
          <p:cNvSpPr/>
          <p:nvPr/>
        </p:nvSpPr>
        <p:spPr>
          <a:xfrm>
            <a:off x="3213100" y="6309008"/>
            <a:ext cx="4336900" cy="431999"/>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8" name="Rectangle à coins arrondis 37"/>
          <p:cNvSpPr/>
          <p:nvPr/>
        </p:nvSpPr>
        <p:spPr>
          <a:xfrm>
            <a:off x="411511" y="6333387"/>
            <a:ext cx="1391889" cy="407620"/>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9" name="Ellipse 38"/>
          <p:cNvSpPr/>
          <p:nvPr/>
        </p:nvSpPr>
        <p:spPr>
          <a:xfrm>
            <a:off x="54771" y="4267381"/>
            <a:ext cx="360000" cy="287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0" name="Ellipse 39"/>
          <p:cNvSpPr/>
          <p:nvPr/>
        </p:nvSpPr>
        <p:spPr>
          <a:xfrm>
            <a:off x="64211" y="4704080"/>
            <a:ext cx="360000" cy="28799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77985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heel(1)">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heel(1)">
                                      <p:cBhvr>
                                        <p:cTn id="30" dur="2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heel(1)">
                                      <p:cBhvr>
                                        <p:cTn id="43" dur="20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500"/>
                                        <p:tgtEl>
                                          <p:spTgt spid="30"/>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heel(1)">
                                      <p:cBhvr>
                                        <p:cTn id="53" dur="20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heel(1)">
                                      <p:cBhvr>
                                        <p:cTn id="63" dur="2000"/>
                                        <p:tgtEl>
                                          <p:spTgt spid="4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500"/>
                                        <p:tgtEl>
                                          <p:spTgt spid="3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500"/>
                                        <p:tgtEl>
                                          <p:spTgt spid="33"/>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heel(1)">
                                      <p:cBhvr>
                                        <p:cTn id="76" dur="2000"/>
                                        <p:tgtEl>
                                          <p:spTgt spid="34"/>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heel(1)">
                                      <p:cBhvr>
                                        <p:cTn id="81" dur="2000"/>
                                        <p:tgtEl>
                                          <p:spTgt spid="3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500"/>
                                        <p:tgtEl>
                                          <p:spTgt spid="38"/>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500"/>
                                        <p:tgtEl>
                                          <p:spTgt spid="37"/>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wheel(1)">
                                      <p:cBhvr>
                                        <p:cTn id="96"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5" grpId="0" animBg="1"/>
      <p:bldP spid="22" grpId="0" animBg="1"/>
      <p:bldP spid="23" grpId="0" animBg="1"/>
      <p:bldP spid="18" grpId="0" animBg="1"/>
      <p:bldP spid="20" grpId="0" animBg="1"/>
      <p:bldP spid="21" grpId="0" animBg="1"/>
      <p:bldP spid="28"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381" y="1429196"/>
            <a:ext cx="8239416" cy="3875933"/>
          </a:xfrm>
          <a:prstGeom prst="rect">
            <a:avLst/>
          </a:prstGeom>
        </p:spPr>
        <p:txBody>
          <a:bodyPr wrap="square">
            <a:spAutoFit/>
          </a:bodyPr>
          <a:lstStyle/>
          <a:p>
            <a:pPr>
              <a:lnSpc>
                <a:spcPct val="110000"/>
              </a:lnSpc>
            </a:pPr>
            <a:r>
              <a:rPr lang="fr-FR" sz="3200" dirty="0" err="1">
                <a:latin typeface="Times New Roman"/>
                <a:cs typeface="Times New Roman"/>
              </a:rPr>
              <a:t>Hana</a:t>
            </a:r>
            <a:r>
              <a:rPr lang="fr-FR" sz="3200" dirty="0">
                <a:latin typeface="Times New Roman"/>
                <a:cs typeface="Times New Roman"/>
              </a:rPr>
              <a:t> et ses parents vont reprendre la route. Ils rapportent à la maison un carton rempli de tomates. </a:t>
            </a:r>
          </a:p>
          <a:p>
            <a:pPr>
              <a:lnSpc>
                <a:spcPct val="110000"/>
              </a:lnSpc>
            </a:pPr>
            <a:r>
              <a:rPr lang="fr-FR" sz="3200" dirty="0">
                <a:latin typeface="Times New Roman"/>
                <a:cs typeface="Times New Roman"/>
              </a:rPr>
              <a:t>Juste avant de partir, </a:t>
            </a:r>
            <a:r>
              <a:rPr lang="fr-FR" sz="3200" dirty="0" err="1">
                <a:latin typeface="Times New Roman"/>
                <a:cs typeface="Times New Roman"/>
              </a:rPr>
              <a:t>Hana</a:t>
            </a:r>
            <a:r>
              <a:rPr lang="fr-FR" sz="3200" dirty="0">
                <a:latin typeface="Times New Roman"/>
                <a:cs typeface="Times New Roman"/>
              </a:rPr>
              <a:t> va dire au revoir au potager. </a:t>
            </a:r>
          </a:p>
          <a:p>
            <a:pPr>
              <a:lnSpc>
                <a:spcPct val="110000"/>
              </a:lnSpc>
            </a:pPr>
            <a:r>
              <a:rPr lang="fr-FR" sz="3200" dirty="0">
                <a:latin typeface="Times New Roman"/>
                <a:cs typeface="Times New Roman"/>
              </a:rPr>
              <a:t>Elle se demande ce qu’elle pourrait bien faire pousser l’année prochaine. </a:t>
            </a:r>
          </a:p>
        </p:txBody>
      </p:sp>
    </p:spTree>
    <p:extLst>
      <p:ext uri="{BB962C8B-B14F-4D97-AF65-F5344CB8AC3E}">
        <p14:creationId xmlns:p14="http://schemas.microsoft.com/office/powerpoint/2010/main" val="5704811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outon d'action : Accueil 1">
            <a:hlinkClick r:id="" action="ppaction://hlinkshowjump?jump=firstslide" highlightClick="1"/>
          </p:cNvPr>
          <p:cNvSpPr/>
          <p:nvPr/>
        </p:nvSpPr>
        <p:spPr>
          <a:xfrm>
            <a:off x="3688131" y="2759685"/>
            <a:ext cx="1147961" cy="107456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99041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mieux comprendre : </a:t>
            </a:r>
            <a:endParaRPr lang="fr-FR" dirty="0"/>
          </a:p>
        </p:txBody>
      </p:sp>
      <p:sp>
        <p:nvSpPr>
          <p:cNvPr id="3" name="Espace réservé du contenu 2"/>
          <p:cNvSpPr>
            <a:spLocks noGrp="1"/>
          </p:cNvSpPr>
          <p:nvPr>
            <p:ph idx="1"/>
          </p:nvPr>
        </p:nvSpPr>
        <p:spPr/>
        <p:txBody>
          <a:bodyPr>
            <a:normAutofit/>
          </a:bodyPr>
          <a:lstStyle/>
          <a:p>
            <a:r>
              <a:rPr lang="fr-FR" sz="2400" dirty="0" smtClean="0"/>
              <a:t>Quand il y a un </a:t>
            </a:r>
            <a:r>
              <a:rPr lang="fr-FR" sz="2400" b="1" dirty="0" smtClean="0"/>
              <a:t>dialogue</a:t>
            </a:r>
            <a:r>
              <a:rPr lang="fr-FR" sz="2400" dirty="0" smtClean="0"/>
              <a:t> (indiqué par les guillemets «  » ou des tirets -), je vérifie que je comprends bien qui parle. </a:t>
            </a:r>
          </a:p>
          <a:p>
            <a:r>
              <a:rPr lang="fr-FR" sz="2400" dirty="0" smtClean="0"/>
              <a:t>Parfois, le nom de celui qui parle est écrit. Parfois, il faut le comprendre. </a:t>
            </a:r>
            <a:endParaRPr lang="fr-FR" sz="2400" dirty="0"/>
          </a:p>
          <a:p>
            <a:r>
              <a:rPr lang="fr-FR" sz="2400" dirty="0" smtClean="0"/>
              <a:t>Quand il y a un tiret (-), c’est qu’un autre personnage parle. </a:t>
            </a:r>
          </a:p>
          <a:p>
            <a:endParaRPr lang="fr-FR" sz="2400" dirty="0"/>
          </a:p>
          <a:p>
            <a:r>
              <a:rPr lang="fr-FR" sz="2400" dirty="0" smtClean="0"/>
              <a:t>A partir des paroles des personnages et de ce qui est raconté, j’essaie de </a:t>
            </a:r>
            <a:r>
              <a:rPr lang="fr-FR" sz="2400" b="1" dirty="0" smtClean="0"/>
              <a:t>comprendre ce que pensent les personnages</a:t>
            </a:r>
            <a:r>
              <a:rPr lang="fr-FR" sz="2400" dirty="0" smtClean="0"/>
              <a:t> : ce qu’ils veulent, ce qu’ils ressentent. </a:t>
            </a:r>
            <a:endParaRPr lang="fr-FR" sz="2400" dirty="0"/>
          </a:p>
        </p:txBody>
      </p:sp>
    </p:spTree>
    <p:extLst>
      <p:ext uri="{BB962C8B-B14F-4D97-AF65-F5344CB8AC3E}">
        <p14:creationId xmlns:p14="http://schemas.microsoft.com/office/powerpoint/2010/main" val="372772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90381" y="178003"/>
            <a:ext cx="2831875" cy="586651"/>
          </a:xfrm>
          <a:prstGeom prst="roundRect">
            <a:avLst/>
          </a:prstGeom>
          <a:gradFill flip="none" rotWithShape="1">
            <a:gsLst>
              <a:gs pos="0">
                <a:schemeClr val="accent2"/>
              </a:gs>
              <a:gs pos="100000">
                <a:srgbClr val="FFFFFF"/>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3200" dirty="0" smtClean="0">
                <a:solidFill>
                  <a:schemeClr val="bg1">
                    <a:lumMod val="50000"/>
                  </a:schemeClr>
                </a:solidFill>
                <a:latin typeface="Comic Sans MS"/>
                <a:cs typeface="Comic Sans MS"/>
              </a:rPr>
              <a:t>Episode 1</a:t>
            </a:r>
            <a:endParaRPr lang="fr-FR" sz="3200" dirty="0">
              <a:solidFill>
                <a:schemeClr val="bg1">
                  <a:lumMod val="50000"/>
                </a:schemeClr>
              </a:solidFill>
              <a:latin typeface="Comic Sans MS"/>
              <a:cs typeface="Comic Sans MS"/>
            </a:endParaRPr>
          </a:p>
        </p:txBody>
      </p:sp>
      <p:pic>
        <p:nvPicPr>
          <p:cNvPr id="22" name="Image 21" descr="Numériser 1.jpeg"/>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Effect>
                      <a14:brightnessContrast contrast="20000"/>
                    </a14:imgEffect>
                  </a14:imgLayer>
                </a14:imgProps>
              </a:ext>
              <a:ext uri="{28A0092B-C50C-407E-A947-70E740481C1C}">
                <a14:useLocalDpi xmlns:a14="http://schemas.microsoft.com/office/drawing/2010/main"/>
              </a:ext>
            </a:extLst>
          </a:blip>
          <a:srcRect/>
          <a:stretch/>
        </p:blipFill>
        <p:spPr>
          <a:xfrm rot="10800000">
            <a:off x="4572000" y="3937778"/>
            <a:ext cx="1693482" cy="1679367"/>
          </a:xfrm>
          <a:prstGeom prst="rect">
            <a:avLst/>
          </a:prstGeom>
          <a:ln>
            <a:solidFill>
              <a:srgbClr val="2F2B20"/>
            </a:solidFill>
          </a:ln>
        </p:spPr>
      </p:pic>
      <p:pic>
        <p:nvPicPr>
          <p:cNvPr id="23" name="Image 22" descr="Numériser 7.jpeg"/>
          <p:cNvPicPr>
            <a:picLocks noChangeAspect="1"/>
          </p:cNvPicPr>
          <p:nvPr/>
        </p:nvPicPr>
        <p:blipFill rotWithShape="1">
          <a:blip r:embed="rId4" cstate="print">
            <a:extLst>
              <a:ext uri="{BEBA8EAE-BF5A-486C-A8C5-ECC9F3942E4B}">
                <a14:imgProps xmlns:a14="http://schemas.microsoft.com/office/drawing/2010/main">
                  <a14:imgLayer r:embed="rId5">
                    <a14:imgEffect>
                      <a14:sharpenSoften amount="50000"/>
                    </a14:imgEffect>
                    <a14:imgEffect>
                      <a14:brightnessContrast contrast="20000"/>
                    </a14:imgEffect>
                  </a14:imgLayer>
                </a14:imgProps>
              </a:ext>
              <a:ext uri="{28A0092B-C50C-407E-A947-70E740481C1C}">
                <a14:useLocalDpi xmlns:a14="http://schemas.microsoft.com/office/drawing/2010/main"/>
              </a:ext>
            </a:extLst>
          </a:blip>
          <a:srcRect/>
          <a:stretch/>
        </p:blipFill>
        <p:spPr>
          <a:xfrm>
            <a:off x="2124893" y="4027547"/>
            <a:ext cx="1961095" cy="1589598"/>
          </a:xfrm>
          <a:prstGeom prst="rect">
            <a:avLst/>
          </a:prstGeom>
          <a:ln>
            <a:solidFill>
              <a:srgbClr val="2F2B20"/>
            </a:solidFill>
          </a:ln>
        </p:spPr>
      </p:pic>
      <p:sp>
        <p:nvSpPr>
          <p:cNvPr id="24" name="Pensées 23"/>
          <p:cNvSpPr/>
          <p:nvPr/>
        </p:nvSpPr>
        <p:spPr>
          <a:xfrm>
            <a:off x="5276882" y="764654"/>
            <a:ext cx="3150614" cy="2217217"/>
          </a:xfrm>
          <a:prstGeom prst="cloudCallout">
            <a:avLst>
              <a:gd name="adj1" fmla="val -34862"/>
              <a:gd name="adj2" fmla="val 94558"/>
            </a:avLst>
          </a:prstGeom>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5" name="Pensées 24"/>
          <p:cNvSpPr/>
          <p:nvPr/>
        </p:nvSpPr>
        <p:spPr>
          <a:xfrm>
            <a:off x="90381" y="1211783"/>
            <a:ext cx="3150614" cy="2217217"/>
          </a:xfrm>
          <a:prstGeom prst="cloudCallout">
            <a:avLst>
              <a:gd name="adj1" fmla="val 40517"/>
              <a:gd name="adj2" fmla="val 79942"/>
            </a:avLst>
          </a:prstGeom>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1118185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90381" y="178003"/>
            <a:ext cx="2831875" cy="586651"/>
          </a:xfrm>
          <a:prstGeom prst="roundRect">
            <a:avLst/>
          </a:prstGeom>
          <a:gradFill flip="none" rotWithShape="1">
            <a:gsLst>
              <a:gs pos="0">
                <a:schemeClr val="accent2"/>
              </a:gs>
              <a:gs pos="100000">
                <a:srgbClr val="FFFFFF"/>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3200" dirty="0" smtClean="0">
                <a:solidFill>
                  <a:schemeClr val="bg1">
                    <a:lumMod val="50000"/>
                  </a:schemeClr>
                </a:solidFill>
                <a:latin typeface="Comic Sans MS"/>
                <a:cs typeface="Comic Sans MS"/>
              </a:rPr>
              <a:t>Episode 1</a:t>
            </a:r>
            <a:endParaRPr lang="fr-FR" sz="3200" dirty="0">
              <a:solidFill>
                <a:schemeClr val="bg1">
                  <a:lumMod val="50000"/>
                </a:schemeClr>
              </a:solidFill>
              <a:latin typeface="Comic Sans MS"/>
              <a:cs typeface="Comic Sans MS"/>
            </a:endParaRPr>
          </a:p>
        </p:txBody>
      </p:sp>
      <p:sp>
        <p:nvSpPr>
          <p:cNvPr id="4" name="Rectangle 3"/>
          <p:cNvSpPr/>
          <p:nvPr/>
        </p:nvSpPr>
        <p:spPr>
          <a:xfrm>
            <a:off x="90381" y="844691"/>
            <a:ext cx="8239416" cy="625812"/>
          </a:xfrm>
          <a:prstGeom prst="rect">
            <a:avLst/>
          </a:prstGeom>
        </p:spPr>
        <p:txBody>
          <a:bodyPr wrap="square">
            <a:spAutoFit/>
          </a:bodyPr>
          <a:lstStyle/>
          <a:p>
            <a:pPr>
              <a:lnSpc>
                <a:spcPct val="110000"/>
              </a:lnSpc>
            </a:pPr>
            <a:endParaRPr lang="fr-FR" sz="3200" dirty="0" smtClean="0">
              <a:latin typeface="Times New Roman"/>
              <a:cs typeface="Times New Roman"/>
            </a:endParaRPr>
          </a:p>
        </p:txBody>
      </p:sp>
      <p:sp>
        <p:nvSpPr>
          <p:cNvPr id="8" name="ZoneTexte 7"/>
          <p:cNvSpPr txBox="1"/>
          <p:nvPr/>
        </p:nvSpPr>
        <p:spPr>
          <a:xfrm>
            <a:off x="3272911" y="1158482"/>
            <a:ext cx="3630476" cy="2246769"/>
          </a:xfrm>
          <a:prstGeom prst="rect">
            <a:avLst/>
          </a:prstGeom>
          <a:noFill/>
        </p:spPr>
        <p:txBody>
          <a:bodyPr wrap="square" rtlCol="0">
            <a:spAutoFit/>
          </a:bodyPr>
          <a:lstStyle/>
          <a:p>
            <a:pPr lvl="0"/>
            <a:r>
              <a:rPr lang="fr-FR" sz="2800" dirty="0" smtClean="0">
                <a:latin typeface="Cursivestandard"/>
                <a:cs typeface="Cursivestandard"/>
              </a:rPr>
              <a:t>Je </a:t>
            </a:r>
            <a:r>
              <a:rPr lang="fr-FR" sz="2800" dirty="0">
                <a:latin typeface="Cursivestandard"/>
                <a:cs typeface="Cursivestandard"/>
              </a:rPr>
              <a:t>²</a:t>
            </a:r>
            <a:r>
              <a:rPr lang="fr-FR" sz="2800" dirty="0" smtClean="0">
                <a:latin typeface="Cursivestandard"/>
                <a:cs typeface="Cursivestandard"/>
              </a:rPr>
              <a:t>pense </a:t>
            </a:r>
            <a:r>
              <a:rPr lang="fr-FR" sz="2800" dirty="0">
                <a:latin typeface="Cursivestandard"/>
                <a:cs typeface="Cursivestandard"/>
              </a:rPr>
              <a:t>²</a:t>
            </a:r>
            <a:r>
              <a:rPr lang="fr-FR" sz="2800" dirty="0" smtClean="0">
                <a:latin typeface="Cursivestandard"/>
                <a:cs typeface="Cursivestandard"/>
              </a:rPr>
              <a:t>que </a:t>
            </a:r>
            <a:endParaRPr lang="fr-FR" sz="2800" dirty="0">
              <a:latin typeface="Cursivestandard"/>
              <a:cs typeface="Cursivestandard"/>
            </a:endParaRPr>
          </a:p>
          <a:p>
            <a:pPr lvl="0"/>
            <a:endParaRPr lang="fr-FR" sz="2800" dirty="0">
              <a:latin typeface="Cursivestandard"/>
              <a:cs typeface="Cursivestandard"/>
            </a:endParaRPr>
          </a:p>
          <a:p>
            <a:pPr lvl="0"/>
            <a:endParaRPr lang="fr-FR" sz="2800" dirty="0" smtClean="0">
              <a:latin typeface="Cursivestandard"/>
              <a:cs typeface="Cursivestandard"/>
            </a:endParaRPr>
          </a:p>
          <a:p>
            <a:pPr lvl="0"/>
            <a:endParaRPr lang="fr-FR" sz="2800" dirty="0">
              <a:latin typeface="Cursivestandard"/>
              <a:cs typeface="Cursivestandard"/>
            </a:endParaRPr>
          </a:p>
          <a:p>
            <a:pPr lvl="0"/>
            <a:r>
              <a:rPr lang="fr-FR" sz="2800" dirty="0" err="1" smtClean="0">
                <a:latin typeface="Cursivestandard"/>
                <a:cs typeface="Cursivestandard"/>
              </a:rPr>
              <a:t>Nou</a:t>
            </a:r>
            <a:r>
              <a:rPr lang="fr-FR" sz="2800" dirty="0" smtClean="0">
                <a:latin typeface="Cursivestandard"/>
                <a:cs typeface="Cursivestandard"/>
              </a:rPr>
              <a:t>$ </a:t>
            </a:r>
            <a:r>
              <a:rPr lang="fr-FR" sz="2800" dirty="0">
                <a:latin typeface="Cursivestandard"/>
                <a:cs typeface="Cursivestandard"/>
              </a:rPr>
              <a:t>²</a:t>
            </a:r>
            <a:r>
              <a:rPr lang="fr-FR" sz="2800" dirty="0" smtClean="0">
                <a:latin typeface="Cursivestandard"/>
                <a:cs typeface="Cursivestandard"/>
              </a:rPr>
              <a:t>penson$ </a:t>
            </a:r>
            <a:r>
              <a:rPr lang="fr-FR" sz="2800" dirty="0">
                <a:latin typeface="Cursivestandard"/>
                <a:cs typeface="Cursivestandard"/>
              </a:rPr>
              <a:t>²</a:t>
            </a:r>
            <a:r>
              <a:rPr lang="fr-FR" sz="2800" dirty="0" smtClean="0">
                <a:latin typeface="Cursivestandard"/>
                <a:cs typeface="Cursivestandard"/>
              </a:rPr>
              <a:t>que </a:t>
            </a:r>
            <a:endParaRPr lang="fr-FR" sz="2800" dirty="0">
              <a:latin typeface="Cursivestandard"/>
              <a:cs typeface="Cursivestandard"/>
            </a:endParaRPr>
          </a:p>
        </p:txBody>
      </p:sp>
      <p:pic>
        <p:nvPicPr>
          <p:cNvPr id="9" name="Image 8" descr="Numériser 4.jpeg"/>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contrast="20000"/>
                    </a14:imgEffect>
                  </a14:imgLayer>
                </a14:imgProps>
              </a:ext>
              <a:ext uri="{28A0092B-C50C-407E-A947-70E740481C1C}">
                <a14:useLocalDpi xmlns:a14="http://schemas.microsoft.com/office/drawing/2010/main"/>
              </a:ext>
            </a:extLst>
          </a:blip>
          <a:stretch>
            <a:fillRect/>
          </a:stretch>
        </p:blipFill>
        <p:spPr>
          <a:xfrm rot="10800000">
            <a:off x="90381" y="1158482"/>
            <a:ext cx="2962774" cy="3143667"/>
          </a:xfrm>
          <a:prstGeom prst="rect">
            <a:avLst/>
          </a:prstGeom>
          <a:ln w="12700" cmpd="sng">
            <a:solidFill>
              <a:schemeClr val="tx1"/>
            </a:solidFill>
          </a:ln>
        </p:spPr>
      </p:pic>
      <p:cxnSp>
        <p:nvCxnSpPr>
          <p:cNvPr id="10" name="Connecteur droit 9"/>
          <p:cNvCxnSpPr/>
          <p:nvPr/>
        </p:nvCxnSpPr>
        <p:spPr>
          <a:xfrm>
            <a:off x="3272911" y="2356786"/>
            <a:ext cx="4724227" cy="0"/>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cxnSp>
        <p:nvCxnSpPr>
          <p:cNvPr id="11" name="Connecteur droit 10"/>
          <p:cNvCxnSpPr/>
          <p:nvPr/>
        </p:nvCxnSpPr>
        <p:spPr>
          <a:xfrm>
            <a:off x="3272911" y="3294931"/>
            <a:ext cx="4724227" cy="0"/>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cxnSp>
        <p:nvCxnSpPr>
          <p:cNvPr id="12" name="Connecteur droit 11"/>
          <p:cNvCxnSpPr/>
          <p:nvPr/>
        </p:nvCxnSpPr>
        <p:spPr>
          <a:xfrm>
            <a:off x="3272911" y="1597239"/>
            <a:ext cx="4724227" cy="0"/>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cxnSp>
        <p:nvCxnSpPr>
          <p:cNvPr id="13" name="Connecteur droit 12"/>
          <p:cNvCxnSpPr/>
          <p:nvPr/>
        </p:nvCxnSpPr>
        <p:spPr>
          <a:xfrm>
            <a:off x="3272911" y="4173821"/>
            <a:ext cx="4724227" cy="0"/>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8142733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outon d'action : Accueil 1">
            <a:hlinkClick r:id="" action="ppaction://hlinkshowjump?jump=firstslide" highlightClick="1"/>
          </p:cNvPr>
          <p:cNvSpPr/>
          <p:nvPr/>
        </p:nvSpPr>
        <p:spPr>
          <a:xfrm>
            <a:off x="3688131" y="2759685"/>
            <a:ext cx="1147961" cy="107456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8254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90381" y="178003"/>
            <a:ext cx="2831875" cy="586651"/>
          </a:xfrm>
          <a:prstGeom prst="roundRect">
            <a:avLst/>
          </a:prstGeom>
          <a:gradFill flip="none" rotWithShape="1">
            <a:gsLst>
              <a:gs pos="0">
                <a:schemeClr val="accent2"/>
              </a:gs>
              <a:gs pos="100000">
                <a:srgbClr val="FFFFFF"/>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3200" dirty="0" smtClean="0">
                <a:solidFill>
                  <a:schemeClr val="bg1">
                    <a:lumMod val="50000"/>
                  </a:schemeClr>
                </a:solidFill>
                <a:latin typeface="Comic Sans MS"/>
                <a:cs typeface="Comic Sans MS"/>
              </a:rPr>
              <a:t>Episode 2</a:t>
            </a:r>
            <a:endParaRPr lang="fr-FR" sz="3200" dirty="0">
              <a:solidFill>
                <a:schemeClr val="bg1">
                  <a:lumMod val="50000"/>
                </a:schemeClr>
              </a:solidFill>
              <a:latin typeface="Comic Sans MS"/>
              <a:cs typeface="Comic Sans MS"/>
            </a:endParaRPr>
          </a:p>
        </p:txBody>
      </p:sp>
      <p:sp>
        <p:nvSpPr>
          <p:cNvPr id="4" name="Rectangle 3"/>
          <p:cNvSpPr/>
          <p:nvPr/>
        </p:nvSpPr>
        <p:spPr>
          <a:xfrm>
            <a:off x="90381" y="844691"/>
            <a:ext cx="8239416" cy="6042679"/>
          </a:xfrm>
          <a:prstGeom prst="rect">
            <a:avLst/>
          </a:prstGeom>
        </p:spPr>
        <p:txBody>
          <a:bodyPr wrap="square">
            <a:spAutoFit/>
          </a:bodyPr>
          <a:lstStyle/>
          <a:p>
            <a:pPr>
              <a:lnSpc>
                <a:spcPct val="110000"/>
              </a:lnSpc>
            </a:pPr>
            <a:r>
              <a:rPr lang="fr-FR" sz="3200" dirty="0" smtClean="0">
                <a:latin typeface="Times New Roman"/>
                <a:cs typeface="Times New Roman"/>
              </a:rPr>
              <a:t>L’été est arrivé, </a:t>
            </a:r>
            <a:r>
              <a:rPr lang="fr-FR" sz="3200" dirty="0" err="1" smtClean="0">
                <a:latin typeface="Times New Roman"/>
                <a:cs typeface="Times New Roman"/>
              </a:rPr>
              <a:t>Hana</a:t>
            </a:r>
            <a:r>
              <a:rPr lang="fr-FR" sz="3200" dirty="0" smtClean="0">
                <a:latin typeface="Times New Roman"/>
                <a:cs typeface="Times New Roman"/>
              </a:rPr>
              <a:t> est en train de préparer sa valise. </a:t>
            </a:r>
          </a:p>
          <a:p>
            <a:pPr>
              <a:lnSpc>
                <a:spcPct val="110000"/>
              </a:lnSpc>
            </a:pPr>
            <a:r>
              <a:rPr lang="fr-FR" sz="3200" dirty="0" smtClean="0">
                <a:latin typeface="Times New Roman"/>
                <a:cs typeface="Times New Roman"/>
              </a:rPr>
              <a:t>« Maman, j’emmène ma plante chez Grand-mère.</a:t>
            </a:r>
          </a:p>
          <a:p>
            <a:pPr>
              <a:lnSpc>
                <a:spcPct val="110000"/>
              </a:lnSpc>
            </a:pPr>
            <a:r>
              <a:rPr lang="fr-FR" sz="3200" dirty="0" smtClean="0">
                <a:latin typeface="Times New Roman"/>
                <a:cs typeface="Times New Roman"/>
              </a:rPr>
              <a:t>- Oh, </a:t>
            </a:r>
            <a:r>
              <a:rPr lang="fr-FR" sz="3200" dirty="0" err="1" smtClean="0">
                <a:latin typeface="Times New Roman"/>
                <a:cs typeface="Times New Roman"/>
              </a:rPr>
              <a:t>Hana</a:t>
            </a:r>
            <a:r>
              <a:rPr lang="fr-FR" sz="3200" dirty="0" smtClean="0">
                <a:latin typeface="Times New Roman"/>
                <a:cs typeface="Times New Roman"/>
              </a:rPr>
              <a:t>, laisse-là ici. Les plantes n’aiment pas voyager, tu sais. </a:t>
            </a:r>
          </a:p>
          <a:p>
            <a:pPr>
              <a:lnSpc>
                <a:spcPct val="110000"/>
              </a:lnSpc>
            </a:pPr>
            <a:r>
              <a:rPr lang="fr-FR" sz="3200" dirty="0" smtClean="0">
                <a:latin typeface="Times New Roman"/>
                <a:cs typeface="Times New Roman"/>
              </a:rPr>
              <a:t>- Alors, je la prendrai sur mes genoux. Je ferai très attention à elle. </a:t>
            </a:r>
          </a:p>
          <a:p>
            <a:pPr>
              <a:lnSpc>
                <a:spcPct val="110000"/>
              </a:lnSpc>
            </a:pPr>
            <a:r>
              <a:rPr lang="fr-FR" sz="3200" dirty="0" smtClean="0">
                <a:latin typeface="Times New Roman"/>
                <a:cs typeface="Times New Roman"/>
              </a:rPr>
              <a:t>- Enfin, </a:t>
            </a:r>
            <a:r>
              <a:rPr lang="fr-FR" sz="3200" dirty="0" err="1" smtClean="0">
                <a:latin typeface="Times New Roman"/>
                <a:cs typeface="Times New Roman"/>
              </a:rPr>
              <a:t>Hana</a:t>
            </a:r>
            <a:r>
              <a:rPr lang="fr-FR" sz="3200" dirty="0" smtClean="0">
                <a:latin typeface="Times New Roman"/>
                <a:cs typeface="Times New Roman"/>
              </a:rPr>
              <a:t>, il y a tellement de plantes dans le jardin de ta grand-mère !</a:t>
            </a:r>
          </a:p>
          <a:p>
            <a:pPr>
              <a:lnSpc>
                <a:spcPct val="110000"/>
              </a:lnSpc>
            </a:pPr>
            <a:r>
              <a:rPr lang="fr-FR" sz="3200" dirty="0" smtClean="0">
                <a:latin typeface="Times New Roman"/>
                <a:cs typeface="Times New Roman"/>
              </a:rPr>
              <a:t>- Oui, mais celle-là, c’est la mienne. »</a:t>
            </a:r>
          </a:p>
        </p:txBody>
      </p:sp>
      <p:sp>
        <p:nvSpPr>
          <p:cNvPr id="5" name="Ellipse 4"/>
          <p:cNvSpPr/>
          <p:nvPr/>
        </p:nvSpPr>
        <p:spPr>
          <a:xfrm>
            <a:off x="90381" y="1977228"/>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6055861" y="6300446"/>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Ellipse 6"/>
          <p:cNvSpPr/>
          <p:nvPr/>
        </p:nvSpPr>
        <p:spPr>
          <a:xfrm>
            <a:off x="41533" y="3235914"/>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Ellipse 7"/>
          <p:cNvSpPr/>
          <p:nvPr/>
        </p:nvSpPr>
        <p:spPr>
          <a:xfrm>
            <a:off x="41533" y="4291928"/>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Ellipse 8"/>
          <p:cNvSpPr/>
          <p:nvPr/>
        </p:nvSpPr>
        <p:spPr>
          <a:xfrm>
            <a:off x="41533" y="5366495"/>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0" name="Ellipse 9"/>
          <p:cNvSpPr/>
          <p:nvPr/>
        </p:nvSpPr>
        <p:spPr>
          <a:xfrm>
            <a:off x="41533" y="6416640"/>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 name="Rectangle à coins arrondis 10"/>
          <p:cNvSpPr/>
          <p:nvPr/>
        </p:nvSpPr>
        <p:spPr>
          <a:xfrm>
            <a:off x="500706" y="2027025"/>
            <a:ext cx="7205287"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Rectangle à coins arrondis 11"/>
          <p:cNvSpPr/>
          <p:nvPr/>
        </p:nvSpPr>
        <p:spPr>
          <a:xfrm>
            <a:off x="90382" y="2555746"/>
            <a:ext cx="1045368"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3" name="Rectangle à coins arrondis 12"/>
          <p:cNvSpPr/>
          <p:nvPr/>
        </p:nvSpPr>
        <p:spPr>
          <a:xfrm>
            <a:off x="410324" y="4168389"/>
            <a:ext cx="7295669"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4" name="Rectangle à coins arrondis 13"/>
          <p:cNvSpPr/>
          <p:nvPr/>
        </p:nvSpPr>
        <p:spPr>
          <a:xfrm>
            <a:off x="122120" y="4672688"/>
            <a:ext cx="3260702"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5" name="Rectangle à coins arrondis 14"/>
          <p:cNvSpPr/>
          <p:nvPr/>
        </p:nvSpPr>
        <p:spPr>
          <a:xfrm>
            <a:off x="427434" y="6358806"/>
            <a:ext cx="5628427"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7" name="Rectangle à coins arrondis 16"/>
          <p:cNvSpPr/>
          <p:nvPr/>
        </p:nvSpPr>
        <p:spPr>
          <a:xfrm>
            <a:off x="410324" y="3106194"/>
            <a:ext cx="7295669" cy="492088"/>
          </a:xfrm>
          <a:prstGeom prst="roundRect">
            <a:avLst/>
          </a:prstGeom>
          <a:solidFill>
            <a:srgbClr val="FFFF00">
              <a:alpha val="30000"/>
            </a:srgbClr>
          </a:solidFill>
          <a:ln>
            <a:solidFill>
              <a:schemeClr val="accent3">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9" name="Rectangle à coins arrondis 18"/>
          <p:cNvSpPr/>
          <p:nvPr/>
        </p:nvSpPr>
        <p:spPr>
          <a:xfrm>
            <a:off x="90383" y="3629364"/>
            <a:ext cx="3414564" cy="492088"/>
          </a:xfrm>
          <a:prstGeom prst="roundRect">
            <a:avLst/>
          </a:prstGeom>
          <a:solidFill>
            <a:srgbClr val="FFFF00">
              <a:alpha val="30000"/>
            </a:srgbClr>
          </a:solidFill>
          <a:ln>
            <a:solidFill>
              <a:schemeClr val="accent3">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0" name="Rectangle à coins arrondis 19"/>
          <p:cNvSpPr/>
          <p:nvPr/>
        </p:nvSpPr>
        <p:spPr>
          <a:xfrm>
            <a:off x="427434" y="5250253"/>
            <a:ext cx="7596083" cy="492088"/>
          </a:xfrm>
          <a:prstGeom prst="roundRect">
            <a:avLst/>
          </a:prstGeom>
          <a:solidFill>
            <a:srgbClr val="FFFF00">
              <a:alpha val="30000"/>
            </a:srgbClr>
          </a:solidFill>
          <a:ln>
            <a:solidFill>
              <a:schemeClr val="accent3">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1" name="Rectangle à coins arrondis 20"/>
          <p:cNvSpPr/>
          <p:nvPr/>
        </p:nvSpPr>
        <p:spPr>
          <a:xfrm>
            <a:off x="107493" y="5785634"/>
            <a:ext cx="4337804" cy="492088"/>
          </a:xfrm>
          <a:prstGeom prst="roundRect">
            <a:avLst/>
          </a:prstGeom>
          <a:solidFill>
            <a:srgbClr val="FFFF00">
              <a:alpha val="30000"/>
            </a:srgbClr>
          </a:solidFill>
          <a:ln>
            <a:solidFill>
              <a:schemeClr val="accent3">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40780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heel(1)">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1)">
                                      <p:cBhvr>
                                        <p:cTn id="33" dur="2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heel(1)">
                                      <p:cBhvr>
                                        <p:cTn id="46" dur="2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heel(1)">
                                      <p:cBhvr>
                                        <p:cTn id="59" dur="20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heel(1)">
                                      <p:cBhvr>
                                        <p:cTn id="6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7"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381" y="105373"/>
            <a:ext cx="8239416" cy="6584366"/>
          </a:xfrm>
          <a:prstGeom prst="rect">
            <a:avLst/>
          </a:prstGeom>
        </p:spPr>
        <p:txBody>
          <a:bodyPr wrap="square">
            <a:spAutoFit/>
          </a:bodyPr>
          <a:lstStyle/>
          <a:p>
            <a:pPr>
              <a:lnSpc>
                <a:spcPct val="110000"/>
              </a:lnSpc>
            </a:pPr>
            <a:r>
              <a:rPr lang="fr-FR" sz="3200" dirty="0" smtClean="0">
                <a:latin typeface="Times New Roman"/>
                <a:cs typeface="Times New Roman"/>
              </a:rPr>
              <a:t>Grand-mère propose tout de suite à </a:t>
            </a:r>
            <a:r>
              <a:rPr lang="fr-FR" sz="3200" dirty="0" err="1" smtClean="0">
                <a:latin typeface="Times New Roman"/>
                <a:cs typeface="Times New Roman"/>
              </a:rPr>
              <a:t>Hana</a:t>
            </a:r>
            <a:r>
              <a:rPr lang="fr-FR" sz="3200" dirty="0" smtClean="0">
                <a:latin typeface="Times New Roman"/>
                <a:cs typeface="Times New Roman"/>
              </a:rPr>
              <a:t> d’installer sa plante dans le potager. </a:t>
            </a:r>
          </a:p>
          <a:p>
            <a:pPr>
              <a:lnSpc>
                <a:spcPct val="110000"/>
              </a:lnSpc>
            </a:pPr>
            <a:r>
              <a:rPr lang="fr-FR" sz="3200" dirty="0" smtClean="0">
                <a:latin typeface="Times New Roman"/>
                <a:cs typeface="Times New Roman"/>
              </a:rPr>
              <a:t>« Regarde, on va la mettre à côté de mes tomates. Elle sera bien contente d’avoir des copines. </a:t>
            </a:r>
          </a:p>
          <a:p>
            <a:pPr>
              <a:lnSpc>
                <a:spcPct val="110000"/>
              </a:lnSpc>
            </a:pPr>
            <a:r>
              <a:rPr lang="fr-FR" sz="3200" dirty="0" smtClean="0">
                <a:latin typeface="Times New Roman"/>
                <a:cs typeface="Times New Roman"/>
              </a:rPr>
              <a:t>- Dis, Grand-mère, pourquoi ma plante est beaucoup plus petite que les tiennes ? </a:t>
            </a:r>
          </a:p>
          <a:p>
            <a:pPr>
              <a:lnSpc>
                <a:spcPct val="110000"/>
              </a:lnSpc>
            </a:pPr>
            <a:r>
              <a:rPr lang="fr-FR" sz="3200" dirty="0" smtClean="0">
                <a:latin typeface="Times New Roman"/>
                <a:cs typeface="Times New Roman"/>
              </a:rPr>
              <a:t>- Ne t’inquiète pas, elle va vite grandir maintenant qu’elle est en pleine terre. Mais elle sera toujours plus petite et plus fine que les autres parce que c’est une variété de tomates cerises. </a:t>
            </a:r>
          </a:p>
          <a:p>
            <a:pPr>
              <a:lnSpc>
                <a:spcPct val="110000"/>
              </a:lnSpc>
            </a:pPr>
            <a:r>
              <a:rPr lang="fr-FR" sz="3200" dirty="0" smtClean="0">
                <a:latin typeface="Times New Roman"/>
                <a:cs typeface="Times New Roman"/>
              </a:rPr>
              <a:t>- Des tomates cerises ? Miam miam ! »</a:t>
            </a:r>
          </a:p>
        </p:txBody>
      </p:sp>
      <p:sp>
        <p:nvSpPr>
          <p:cNvPr id="5" name="Ellipse 4"/>
          <p:cNvSpPr/>
          <p:nvPr/>
        </p:nvSpPr>
        <p:spPr>
          <a:xfrm>
            <a:off x="90381" y="1289764"/>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6239041" y="6092859"/>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Ellipse 6"/>
          <p:cNvSpPr/>
          <p:nvPr/>
        </p:nvSpPr>
        <p:spPr>
          <a:xfrm>
            <a:off x="48847" y="2481053"/>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Ellipse 7"/>
          <p:cNvSpPr/>
          <p:nvPr/>
        </p:nvSpPr>
        <p:spPr>
          <a:xfrm>
            <a:off x="48847" y="3569664"/>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0" name="Ellipse 9"/>
          <p:cNvSpPr/>
          <p:nvPr/>
        </p:nvSpPr>
        <p:spPr>
          <a:xfrm>
            <a:off x="41533" y="6245686"/>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 name="Rectangle à coins arrondis 10"/>
          <p:cNvSpPr/>
          <p:nvPr/>
        </p:nvSpPr>
        <p:spPr>
          <a:xfrm>
            <a:off x="500706" y="1290717"/>
            <a:ext cx="7742633"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Rectangle à coins arrondis 11"/>
          <p:cNvSpPr/>
          <p:nvPr/>
        </p:nvSpPr>
        <p:spPr>
          <a:xfrm>
            <a:off x="90382" y="1819438"/>
            <a:ext cx="7151544"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5" name="Rectangle à coins arrondis 14"/>
          <p:cNvSpPr/>
          <p:nvPr/>
        </p:nvSpPr>
        <p:spPr>
          <a:xfrm>
            <a:off x="427434" y="6126797"/>
            <a:ext cx="5811607"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2" name="Rectangle à coins arrondis 21"/>
          <p:cNvSpPr/>
          <p:nvPr/>
        </p:nvSpPr>
        <p:spPr>
          <a:xfrm>
            <a:off x="410324" y="2364811"/>
            <a:ext cx="7295669"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3" name="Rectangle à coins arrondis 22"/>
          <p:cNvSpPr/>
          <p:nvPr/>
        </p:nvSpPr>
        <p:spPr>
          <a:xfrm>
            <a:off x="122120" y="2917954"/>
            <a:ext cx="6319642"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4" name="Rectangle à coins arrondis 23"/>
          <p:cNvSpPr/>
          <p:nvPr/>
        </p:nvSpPr>
        <p:spPr>
          <a:xfrm>
            <a:off x="410325" y="3441211"/>
            <a:ext cx="6294258"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5" name="Rectangle à coins arrondis 24"/>
          <p:cNvSpPr/>
          <p:nvPr/>
        </p:nvSpPr>
        <p:spPr>
          <a:xfrm>
            <a:off x="122120" y="3978394"/>
            <a:ext cx="7852549"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6" name="Rectangle à coins arrondis 25"/>
          <p:cNvSpPr/>
          <p:nvPr/>
        </p:nvSpPr>
        <p:spPr>
          <a:xfrm>
            <a:off x="122120" y="4515576"/>
            <a:ext cx="7290779"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7" name="Rectangle à coins arrondis 26"/>
          <p:cNvSpPr/>
          <p:nvPr/>
        </p:nvSpPr>
        <p:spPr>
          <a:xfrm>
            <a:off x="122120" y="5052758"/>
            <a:ext cx="7359170"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9" name="Rectangle à coins arrondis 28"/>
          <p:cNvSpPr/>
          <p:nvPr/>
        </p:nvSpPr>
        <p:spPr>
          <a:xfrm>
            <a:off x="122120" y="5589941"/>
            <a:ext cx="1465486"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696254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heel(1)">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1)">
                                      <p:cBhvr>
                                        <p:cTn id="33" dur="2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heel(1)">
                                      <p:cBhvr>
                                        <p:cTn id="55" dur="20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wheel(1)">
                                      <p:cBhvr>
                                        <p:cTn id="6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5" grpId="0" animBg="1"/>
      <p:bldP spid="22" grpId="0" animBg="1"/>
      <p:bldP spid="23" grpId="0" animBg="1"/>
      <p:bldP spid="24" grpId="0" animBg="1"/>
      <p:bldP spid="25" grpId="0" animBg="1"/>
      <p:bldP spid="26" grpId="0" animBg="1"/>
      <p:bldP spid="27"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120" y="1289764"/>
            <a:ext cx="8239416" cy="3875933"/>
          </a:xfrm>
          <a:prstGeom prst="rect">
            <a:avLst/>
          </a:prstGeom>
        </p:spPr>
        <p:txBody>
          <a:bodyPr wrap="square">
            <a:spAutoFit/>
          </a:bodyPr>
          <a:lstStyle/>
          <a:p>
            <a:pPr>
              <a:lnSpc>
                <a:spcPct val="110000"/>
              </a:lnSpc>
            </a:pPr>
            <a:r>
              <a:rPr lang="fr-FR" sz="3200" dirty="0" smtClean="0">
                <a:latin typeface="Times New Roman"/>
                <a:cs typeface="Times New Roman"/>
              </a:rPr>
              <a:t>La plante d’</a:t>
            </a:r>
            <a:r>
              <a:rPr lang="fr-FR" sz="3200" dirty="0" err="1" smtClean="0">
                <a:latin typeface="Times New Roman"/>
                <a:cs typeface="Times New Roman"/>
              </a:rPr>
              <a:t>Hana</a:t>
            </a:r>
            <a:r>
              <a:rPr lang="fr-FR" sz="3200" dirty="0" smtClean="0">
                <a:latin typeface="Times New Roman"/>
                <a:cs typeface="Times New Roman"/>
              </a:rPr>
              <a:t> pousse beaucoup plus vite qu’à la maison. Au bout de quelques jours, des fleurs jaunes apparaissent. Peu à peu, elles deviennent de petites tomates toutes vertes. </a:t>
            </a:r>
          </a:p>
          <a:p>
            <a:pPr>
              <a:lnSpc>
                <a:spcPct val="110000"/>
              </a:lnSpc>
            </a:pPr>
            <a:r>
              <a:rPr lang="fr-FR" sz="3200" dirty="0" smtClean="0">
                <a:latin typeface="Times New Roman"/>
                <a:cs typeface="Times New Roman"/>
              </a:rPr>
              <a:t>« Encore un peu de patience et tu pourras en manger  » , dit Grand-mère. </a:t>
            </a:r>
          </a:p>
          <a:p>
            <a:pPr>
              <a:lnSpc>
                <a:spcPct val="110000"/>
              </a:lnSpc>
            </a:pPr>
            <a:endParaRPr lang="fr-FR" sz="3200" dirty="0" smtClean="0">
              <a:latin typeface="Times New Roman"/>
              <a:cs typeface="Times New Roman"/>
            </a:endParaRPr>
          </a:p>
        </p:txBody>
      </p:sp>
      <p:sp>
        <p:nvSpPr>
          <p:cNvPr id="5" name="Ellipse 4"/>
          <p:cNvSpPr/>
          <p:nvPr/>
        </p:nvSpPr>
        <p:spPr>
          <a:xfrm>
            <a:off x="122120" y="3476586"/>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1525070" y="4067315"/>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7" name="Rectangle à coins arrondis 26"/>
          <p:cNvSpPr/>
          <p:nvPr/>
        </p:nvSpPr>
        <p:spPr>
          <a:xfrm>
            <a:off x="476282" y="3526383"/>
            <a:ext cx="7359170"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9" name="Rectangle à coins arrondis 28"/>
          <p:cNvSpPr/>
          <p:nvPr/>
        </p:nvSpPr>
        <p:spPr>
          <a:xfrm>
            <a:off x="90381" y="4112410"/>
            <a:ext cx="1465486"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4181302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7"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outon d'action : Accueil 1">
            <a:hlinkClick r:id="" action="ppaction://hlinkshowjump?jump=firstslide" highlightClick="1"/>
          </p:cNvPr>
          <p:cNvSpPr/>
          <p:nvPr/>
        </p:nvSpPr>
        <p:spPr>
          <a:xfrm>
            <a:off x="3688131" y="2759685"/>
            <a:ext cx="1147961" cy="107456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99041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90381" y="178003"/>
            <a:ext cx="2831875" cy="586651"/>
          </a:xfrm>
          <a:prstGeom prst="roundRect">
            <a:avLst/>
          </a:prstGeom>
          <a:gradFill flip="none" rotWithShape="1">
            <a:gsLst>
              <a:gs pos="0">
                <a:schemeClr val="accent2"/>
              </a:gs>
              <a:gs pos="100000">
                <a:srgbClr val="FFFFFF"/>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3200" dirty="0" smtClean="0">
                <a:solidFill>
                  <a:schemeClr val="bg1">
                    <a:lumMod val="50000"/>
                  </a:schemeClr>
                </a:solidFill>
                <a:latin typeface="Comic Sans MS"/>
                <a:cs typeface="Comic Sans MS"/>
              </a:rPr>
              <a:t>Episode 3</a:t>
            </a:r>
            <a:endParaRPr lang="fr-FR" sz="3200" dirty="0">
              <a:solidFill>
                <a:schemeClr val="bg1">
                  <a:lumMod val="50000"/>
                </a:schemeClr>
              </a:solidFill>
              <a:latin typeface="Comic Sans MS"/>
              <a:cs typeface="Comic Sans MS"/>
            </a:endParaRPr>
          </a:p>
        </p:txBody>
      </p:sp>
      <p:sp>
        <p:nvSpPr>
          <p:cNvPr id="4" name="Rectangle 3"/>
          <p:cNvSpPr/>
          <p:nvPr/>
        </p:nvSpPr>
        <p:spPr>
          <a:xfrm>
            <a:off x="90381" y="1369427"/>
            <a:ext cx="8239416" cy="4959306"/>
          </a:xfrm>
          <a:prstGeom prst="rect">
            <a:avLst/>
          </a:prstGeom>
        </p:spPr>
        <p:txBody>
          <a:bodyPr wrap="square">
            <a:spAutoFit/>
          </a:bodyPr>
          <a:lstStyle/>
          <a:p>
            <a:pPr>
              <a:lnSpc>
                <a:spcPct val="110000"/>
              </a:lnSpc>
            </a:pPr>
            <a:r>
              <a:rPr lang="fr-FR" sz="3200" dirty="0">
                <a:latin typeface="Times New Roman"/>
                <a:cs typeface="Times New Roman"/>
              </a:rPr>
              <a:t>Un soir, </a:t>
            </a:r>
            <a:r>
              <a:rPr lang="fr-FR" sz="3200" dirty="0" err="1">
                <a:latin typeface="Times New Roman"/>
                <a:cs typeface="Times New Roman"/>
              </a:rPr>
              <a:t>Hana</a:t>
            </a:r>
            <a:r>
              <a:rPr lang="fr-FR" sz="3200" dirty="0">
                <a:latin typeface="Times New Roman"/>
                <a:cs typeface="Times New Roman"/>
              </a:rPr>
              <a:t> rentre du jardin très inquiète. </a:t>
            </a:r>
          </a:p>
          <a:p>
            <a:pPr>
              <a:lnSpc>
                <a:spcPct val="110000"/>
              </a:lnSpc>
            </a:pPr>
            <a:r>
              <a:rPr lang="fr-FR" sz="3200" dirty="0">
                <a:latin typeface="Times New Roman"/>
                <a:cs typeface="Times New Roman"/>
              </a:rPr>
              <a:t>« Grand-mère, il y a des rafales terribles dehors, on dirait que le vent souffle de tous les côtés à la fois. </a:t>
            </a:r>
          </a:p>
          <a:p>
            <a:pPr>
              <a:lnSpc>
                <a:spcPct val="110000"/>
              </a:lnSpc>
            </a:pPr>
            <a:r>
              <a:rPr lang="fr-FR" sz="3200" dirty="0" smtClean="0">
                <a:latin typeface="Times New Roman"/>
                <a:cs typeface="Times New Roman"/>
              </a:rPr>
              <a:t>- Hélas</a:t>
            </a:r>
            <a:r>
              <a:rPr lang="fr-FR" sz="3200" dirty="0">
                <a:latin typeface="Times New Roman"/>
                <a:cs typeface="Times New Roman"/>
              </a:rPr>
              <a:t>, ma chérie, c’est un typhon qui approche. La météo dit qu’il sera là cette nuit. Il faut vite planter des piquets pour attacher les plantes. » </a:t>
            </a:r>
            <a:endParaRPr lang="fr-FR" sz="3200" dirty="0" smtClean="0">
              <a:latin typeface="Times New Roman"/>
              <a:cs typeface="Times New Roman"/>
            </a:endParaRPr>
          </a:p>
          <a:p>
            <a:pPr>
              <a:lnSpc>
                <a:spcPct val="110000"/>
              </a:lnSpc>
            </a:pPr>
            <a:r>
              <a:rPr lang="fr-FR" sz="3200" dirty="0" err="1">
                <a:latin typeface="Times New Roman"/>
                <a:cs typeface="Times New Roman"/>
              </a:rPr>
              <a:t>Hana</a:t>
            </a:r>
            <a:r>
              <a:rPr lang="fr-FR" sz="3200" dirty="0">
                <a:latin typeface="Times New Roman"/>
                <a:cs typeface="Times New Roman"/>
              </a:rPr>
              <a:t> n’a jamais vu un vent pareil. </a:t>
            </a:r>
          </a:p>
          <a:p>
            <a:pPr>
              <a:lnSpc>
                <a:spcPct val="110000"/>
              </a:lnSpc>
            </a:pPr>
            <a:r>
              <a:rPr lang="fr-FR" sz="3200" dirty="0">
                <a:latin typeface="Times New Roman"/>
                <a:cs typeface="Times New Roman"/>
              </a:rPr>
              <a:t>Il lui semble qu’elle va s’envoler ! </a:t>
            </a:r>
          </a:p>
        </p:txBody>
      </p:sp>
      <p:sp>
        <p:nvSpPr>
          <p:cNvPr id="5" name="Ellipse 4"/>
          <p:cNvSpPr/>
          <p:nvPr/>
        </p:nvSpPr>
        <p:spPr>
          <a:xfrm>
            <a:off x="90381" y="1977228"/>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Ellipse 5"/>
          <p:cNvSpPr/>
          <p:nvPr/>
        </p:nvSpPr>
        <p:spPr>
          <a:xfrm>
            <a:off x="7380583" y="4660928"/>
            <a:ext cx="385901" cy="590729"/>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Ellipse 6"/>
          <p:cNvSpPr/>
          <p:nvPr/>
        </p:nvSpPr>
        <p:spPr>
          <a:xfrm>
            <a:off x="41533" y="3726332"/>
            <a:ext cx="385901" cy="314791"/>
          </a:xfrm>
          <a:prstGeom prst="ellipse">
            <a:avLst/>
          </a:prstGeom>
          <a:solidFill>
            <a:srgbClr val="FF0000">
              <a:alpha val="39000"/>
            </a:srgbClr>
          </a:solidFill>
          <a:ln>
            <a:solidFill>
              <a:srgbClr val="90010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 name="Rectangle à coins arrondis 10"/>
          <p:cNvSpPr/>
          <p:nvPr/>
        </p:nvSpPr>
        <p:spPr>
          <a:xfrm>
            <a:off x="500706" y="2027025"/>
            <a:ext cx="7522811"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Rectangle à coins arrondis 11"/>
          <p:cNvSpPr/>
          <p:nvPr/>
        </p:nvSpPr>
        <p:spPr>
          <a:xfrm>
            <a:off x="90381" y="2555746"/>
            <a:ext cx="8094897"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4" name="Rectangle à coins arrondis 13"/>
          <p:cNvSpPr/>
          <p:nvPr/>
        </p:nvSpPr>
        <p:spPr>
          <a:xfrm>
            <a:off x="90381" y="3040601"/>
            <a:ext cx="915490" cy="492088"/>
          </a:xfrm>
          <a:prstGeom prst="roundRect">
            <a:avLst/>
          </a:prstGeom>
          <a:solidFill>
            <a:srgbClr val="92D2DE">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2" name="Rectangle à coins arrondis 21"/>
          <p:cNvSpPr/>
          <p:nvPr/>
        </p:nvSpPr>
        <p:spPr>
          <a:xfrm>
            <a:off x="410324" y="3613288"/>
            <a:ext cx="7742633"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3" name="Rectangle à coins arrondis 22"/>
          <p:cNvSpPr/>
          <p:nvPr/>
        </p:nvSpPr>
        <p:spPr>
          <a:xfrm>
            <a:off x="107493" y="4168840"/>
            <a:ext cx="7788598"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4" name="Rectangle à coins arrondis 23"/>
          <p:cNvSpPr/>
          <p:nvPr/>
        </p:nvSpPr>
        <p:spPr>
          <a:xfrm>
            <a:off x="116974" y="4723803"/>
            <a:ext cx="7301328" cy="492088"/>
          </a:xfrm>
          <a:prstGeom prst="roundRect">
            <a:avLst/>
          </a:prstGeom>
          <a:solidFill>
            <a:srgbClr val="008000">
              <a:alpha val="3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868655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heel(1)">
                                      <p:cBhvr>
                                        <p:cTn id="3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14" grpId="0" animBg="1"/>
      <p:bldP spid="22" grpId="0" animBg="1"/>
      <p:bldP spid="23" grpId="0" animBg="1"/>
      <p:bldP spid="2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dacency">
  <a:themeElements>
    <a:clrScheme name="Ajd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jd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jd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Ajdacency.thmx</Template>
  <TotalTime>312</TotalTime>
  <Words>316</Words>
  <Application>Microsoft Macintosh PowerPoint</Application>
  <PresentationFormat>Présentation à l'écran (4:3)</PresentationFormat>
  <Paragraphs>68</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Ajdacency</vt:lpstr>
      <vt:lpstr>Savoir qui parle Comprendre ce que pensent les personnages.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Pour mieux comprendre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fête de la tomate</dc:title>
  <dc:creator>Marie Gabriel</dc:creator>
  <cp:lastModifiedBy>Marie Gabriel</cp:lastModifiedBy>
  <cp:revision>18</cp:revision>
  <dcterms:created xsi:type="dcterms:W3CDTF">2016-05-31T09:02:37Z</dcterms:created>
  <dcterms:modified xsi:type="dcterms:W3CDTF">2017-01-31T20:58:18Z</dcterms:modified>
</cp:coreProperties>
</file>