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7" r:id="rId4"/>
    <p:sldId id="258" r:id="rId5"/>
    <p:sldId id="259" r:id="rId6"/>
    <p:sldId id="282" r:id="rId7"/>
    <p:sldId id="286" r:id="rId8"/>
    <p:sldId id="274" r:id="rId9"/>
    <p:sldId id="281" r:id="rId10"/>
    <p:sldId id="261" r:id="rId11"/>
    <p:sldId id="263" r:id="rId12"/>
    <p:sldId id="262" r:id="rId13"/>
    <p:sldId id="264" r:id="rId14"/>
    <p:sldId id="273" r:id="rId15"/>
    <p:sldId id="285" r:id="rId16"/>
    <p:sldId id="267" r:id="rId17"/>
    <p:sldId id="268" r:id="rId18"/>
    <p:sldId id="269" r:id="rId19"/>
    <p:sldId id="270" r:id="rId20"/>
    <p:sldId id="271" r:id="rId21"/>
    <p:sldId id="272" r:id="rId22"/>
    <p:sldId id="284" r:id="rId23"/>
    <p:sldId id="265" r:id="rId24"/>
    <p:sldId id="283" r:id="rId25"/>
    <p:sldId id="278" r:id="rId26"/>
    <p:sldId id="279" r:id="rId27"/>
    <p:sldId id="277" r:id="rId28"/>
    <p:sldId id="276"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698" autoAdjust="0"/>
  </p:normalViewPr>
  <p:slideViewPr>
    <p:cSldViewPr snapToGrid="0" snapToObjects="1">
      <p:cViewPr varScale="1">
        <p:scale>
          <a:sx n="93" d="100"/>
          <a:sy n="93" d="100"/>
        </p:scale>
        <p:origin x="-1424" y="-96"/>
      </p:cViewPr>
      <p:guideLst>
        <p:guide orient="horz" pos="1901"/>
        <p:guide pos="10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11/09/2015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11/09/2015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11/09/2015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Cliquez et modifiez le titre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fr-FR" smtClean="0"/>
              <a:t>Faire glisser l'image vers l'espace réservé ou cliquer sur l'icône pour l'ajouter</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fr-FR" smtClean="0"/>
              <a:t>Faire glisser l'image vers l'espace réservé ou cliquer sur l'icône pour l'ajouter</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fr-FR" smtClean="0"/>
              <a:t>Faire glisser l'image vers l'espace réservé ou cliquer sur l'icône pour l'ajouter</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ages avec légende,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fr-FR" smtClean="0"/>
              <a:t>Faire glisser l'image vers l'espace réservé ou cliquer sur l'icône pour l'ajouter</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Cliquez pour modifier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11/09/2015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Faire glisser l'image vers l'espace réservé ou cliquer sur l'icône pour l'ajouter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Faire glisser l'image vers l'espace réservé ou cliquer sur l'icône pour l'ajouter</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fr-FR" smtClean="0"/>
              <a:t>Cliquez et modifiez le titre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11/09/2015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11/09/2015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FR" smtClean="0"/>
              <a:t>Cliquez et modifiez le titre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11/09/2015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3.jpe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pia.ac-reims.fr/ec-st-andre-les-vergers-elem-maitrot/-w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dirty="0" smtClean="0"/>
              <a:t>Réunion de parents</a:t>
            </a:r>
            <a:endParaRPr lang="fr-FR" sz="3200" dirty="0"/>
          </a:p>
        </p:txBody>
      </p:sp>
      <p:sp>
        <p:nvSpPr>
          <p:cNvPr id="3" name="Sous-titre 2"/>
          <p:cNvSpPr>
            <a:spLocks noGrp="1"/>
          </p:cNvSpPr>
          <p:nvPr>
            <p:ph type="subTitle" idx="1"/>
          </p:nvPr>
        </p:nvSpPr>
        <p:spPr/>
        <p:txBody>
          <a:bodyPr>
            <a:normAutofit/>
          </a:bodyPr>
          <a:lstStyle/>
          <a:p>
            <a:r>
              <a:rPr lang="fr-FR" sz="1600" dirty="0" smtClean="0"/>
              <a:t>8 septembre 2015</a:t>
            </a:r>
            <a:endParaRPr lang="fr-FR" sz="1600" dirty="0"/>
          </a:p>
        </p:txBody>
      </p:sp>
      <p:sp>
        <p:nvSpPr>
          <p:cNvPr id="4" name="Rectangle 3"/>
          <p:cNvSpPr/>
          <p:nvPr/>
        </p:nvSpPr>
        <p:spPr>
          <a:xfrm>
            <a:off x="4671897" y="379826"/>
            <a:ext cx="1978286" cy="175432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CP CE1</a:t>
            </a:r>
          </a:p>
        </p:txBody>
      </p:sp>
      <p:sp>
        <p:nvSpPr>
          <p:cNvPr id="5" name="ZoneTexte 4"/>
          <p:cNvSpPr txBox="1"/>
          <p:nvPr/>
        </p:nvSpPr>
        <p:spPr>
          <a:xfrm>
            <a:off x="6985578" y="1052359"/>
            <a:ext cx="1663232" cy="307777"/>
          </a:xfrm>
          <a:prstGeom prst="rect">
            <a:avLst/>
          </a:prstGeom>
          <a:noFill/>
        </p:spPr>
        <p:txBody>
          <a:bodyPr wrap="square" rtlCol="0">
            <a:spAutoFit/>
          </a:bodyPr>
          <a:lstStyle/>
          <a:p>
            <a:r>
              <a:rPr lang="fr-FR" sz="1400" dirty="0" smtClean="0">
                <a:solidFill>
                  <a:schemeClr val="accent4">
                    <a:lumMod val="50000"/>
                  </a:schemeClr>
                </a:solidFill>
              </a:rPr>
              <a:t>Ecole </a:t>
            </a:r>
            <a:r>
              <a:rPr lang="fr-FR" sz="1400" dirty="0" smtClean="0">
                <a:solidFill>
                  <a:schemeClr val="accent4">
                    <a:lumMod val="50000"/>
                  </a:schemeClr>
                </a:solidFill>
              </a:rPr>
              <a:t>élémentaire</a:t>
            </a:r>
            <a:endParaRPr lang="fr-FR" sz="1400" dirty="0">
              <a:solidFill>
                <a:schemeClr val="accent4">
                  <a:lumMod val="50000"/>
                </a:schemeClr>
              </a:solidFill>
            </a:endParaRPr>
          </a:p>
        </p:txBody>
      </p:sp>
    </p:spTree>
    <p:extLst>
      <p:ext uri="{BB962C8B-B14F-4D97-AF65-F5344CB8AC3E}">
        <p14:creationId xmlns:p14="http://schemas.microsoft.com/office/powerpoint/2010/main" val="3693416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Apprendre à lire et à écrire</a:t>
            </a:r>
            <a:endParaRPr lang="fr-FR" dirty="0"/>
          </a:p>
        </p:txBody>
      </p:sp>
      <p:sp>
        <p:nvSpPr>
          <p:cNvPr id="3" name="Espace réservé du contenu 2"/>
          <p:cNvSpPr>
            <a:spLocks noGrp="1"/>
          </p:cNvSpPr>
          <p:nvPr>
            <p:ph sz="half" idx="1"/>
          </p:nvPr>
        </p:nvSpPr>
        <p:spPr>
          <a:xfrm>
            <a:off x="498518" y="1668463"/>
            <a:ext cx="3657600" cy="4140200"/>
          </a:xfrm>
        </p:spPr>
        <p:txBody>
          <a:bodyPr/>
          <a:lstStyle/>
          <a:p>
            <a:pPr marL="0" indent="0">
              <a:buNone/>
            </a:pPr>
            <a:r>
              <a:rPr lang="fr-FR" b="1" dirty="0" smtClean="0"/>
              <a:t>Lire, c’est…</a:t>
            </a:r>
          </a:p>
          <a:p>
            <a:r>
              <a:rPr lang="fr-FR" dirty="0" smtClean="0"/>
              <a:t>Déchiffrer, décoder (voie indirecte)</a:t>
            </a:r>
          </a:p>
          <a:p>
            <a:r>
              <a:rPr lang="fr-FR" dirty="0" smtClean="0"/>
              <a:t>Reconnaître les mots connus (voie directe)</a:t>
            </a:r>
          </a:p>
          <a:p>
            <a:r>
              <a:rPr lang="fr-FR" dirty="0" smtClean="0"/>
              <a:t>Pour donner du sens aux mots, </a:t>
            </a:r>
            <a:r>
              <a:rPr lang="fr-FR" b="1" dirty="0" smtClean="0"/>
              <a:t>comprendre.</a:t>
            </a:r>
            <a:endParaRPr lang="fr-FR" b="1" dirty="0"/>
          </a:p>
        </p:txBody>
      </p:sp>
      <p:sp>
        <p:nvSpPr>
          <p:cNvPr id="4" name="Espace réservé du contenu 3"/>
          <p:cNvSpPr>
            <a:spLocks noGrp="1"/>
          </p:cNvSpPr>
          <p:nvPr>
            <p:ph sz="half" idx="2"/>
          </p:nvPr>
        </p:nvSpPr>
        <p:spPr>
          <a:xfrm>
            <a:off x="4399878" y="1668463"/>
            <a:ext cx="3657600" cy="4140200"/>
          </a:xfrm>
        </p:spPr>
        <p:txBody>
          <a:bodyPr/>
          <a:lstStyle/>
          <a:p>
            <a:pPr marL="0" indent="0">
              <a:buNone/>
            </a:pPr>
            <a:r>
              <a:rPr lang="fr-FR" b="1" dirty="0" smtClean="0"/>
              <a:t>Ecrire, c’est …</a:t>
            </a:r>
          </a:p>
          <a:p>
            <a:r>
              <a:rPr lang="fr-FR" dirty="0" smtClean="0"/>
              <a:t>Calligraphier en cursive en respectant les règles d’usage</a:t>
            </a:r>
          </a:p>
          <a:p>
            <a:r>
              <a:rPr lang="fr-FR" dirty="0" smtClean="0"/>
              <a:t>Choisir ses mots, leur donner du sens</a:t>
            </a:r>
          </a:p>
          <a:p>
            <a:r>
              <a:rPr lang="fr-FR" dirty="0" smtClean="0"/>
              <a:t>Orthographier correctement. </a:t>
            </a:r>
            <a:endParaRPr lang="fr-FR" dirty="0"/>
          </a:p>
        </p:txBody>
      </p:sp>
      <p:sp>
        <p:nvSpPr>
          <p:cNvPr id="5" name="ZoneTexte 4"/>
          <p:cNvSpPr txBox="1"/>
          <p:nvPr/>
        </p:nvSpPr>
        <p:spPr>
          <a:xfrm>
            <a:off x="619125" y="5111750"/>
            <a:ext cx="7993697" cy="1200328"/>
          </a:xfrm>
          <a:prstGeom prst="rect">
            <a:avLst/>
          </a:prstGeom>
          <a:noFill/>
        </p:spPr>
        <p:txBody>
          <a:bodyPr wrap="square" rtlCol="0">
            <a:spAutoFit/>
          </a:bodyPr>
          <a:lstStyle/>
          <a:p>
            <a:r>
              <a:rPr lang="fr-FR" sz="2400" dirty="0" smtClean="0">
                <a:solidFill>
                  <a:schemeClr val="tx2">
                    <a:lumMod val="75000"/>
                    <a:lumOff val="25000"/>
                  </a:schemeClr>
                </a:solidFill>
              </a:rPr>
              <a:t>Au CE1, on n’a pas fini d’apprendre à lire et écrire : cet apprentissage va occuper encore une grande partie de l’emploi du temps.</a:t>
            </a:r>
            <a:endParaRPr lang="fr-FR" sz="2400" dirty="0">
              <a:solidFill>
                <a:schemeClr val="tx2">
                  <a:lumMod val="75000"/>
                  <a:lumOff val="25000"/>
                </a:schemeClr>
              </a:solidFill>
            </a:endParaRPr>
          </a:p>
        </p:txBody>
      </p:sp>
    </p:spTree>
    <p:extLst>
      <p:ext uri="{BB962C8B-B14F-4D97-AF65-F5344CB8AC3E}">
        <p14:creationId xmlns:p14="http://schemas.microsoft.com/office/powerpoint/2010/main" val="3175807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1000"/>
                                        <p:tgtEl>
                                          <p:spTgt spid="4">
                                            <p:txEl>
                                              <p:pRg st="0" end="0"/>
                                            </p:txEl>
                                          </p:spTgt>
                                        </p:tgtEl>
                                      </p:cBhvr>
                                    </p:animEffect>
                                    <p:anim calcmode="lin" valueType="num">
                                      <p:cBhvr>
                                        <p:cTn id="4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1000"/>
                                        <p:tgtEl>
                                          <p:spTgt spid="4">
                                            <p:txEl>
                                              <p:pRg st="1" end="1"/>
                                            </p:txEl>
                                          </p:spTgt>
                                        </p:tgtEl>
                                      </p:cBhvr>
                                    </p:animEffect>
                                    <p:anim calcmode="lin" valueType="num">
                                      <p:cBhvr>
                                        <p:cTn id="4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fade">
                                      <p:cBhvr>
                                        <p:cTn id="54" dur="1000"/>
                                        <p:tgtEl>
                                          <p:spTgt spid="4">
                                            <p:txEl>
                                              <p:pRg st="2" end="2"/>
                                            </p:txEl>
                                          </p:spTgt>
                                        </p:tgtEl>
                                      </p:cBhvr>
                                    </p:animEffect>
                                    <p:anim calcmode="lin" valueType="num">
                                      <p:cBhvr>
                                        <p:cTn id="5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1000"/>
                                        <p:tgtEl>
                                          <p:spTgt spid="4">
                                            <p:txEl>
                                              <p:pRg st="3" end="3"/>
                                            </p:txEl>
                                          </p:spTgt>
                                        </p:tgtEl>
                                      </p:cBhvr>
                                    </p:animEffect>
                                    <p:anim calcmode="lin" valueType="num">
                                      <p:cBhvr>
                                        <p:cTn id="6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1" dur="1000" fill="hold"/>
                                        <p:tgtEl>
                                          <p:spTgt spid="5"/>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half" idx="2"/>
          </p:nvPr>
        </p:nvSpPr>
        <p:spPr>
          <a:xfrm>
            <a:off x="857250" y="587376"/>
            <a:ext cx="3086100" cy="3233024"/>
          </a:xfrm>
        </p:spPr>
        <p:txBody>
          <a:bodyPr/>
          <a:lstStyle/>
          <a:p>
            <a:r>
              <a:rPr lang="fr-FR" dirty="0" smtClean="0"/>
              <a:t>Nos outils pour apprendre à lire et à écrire</a:t>
            </a:r>
          </a:p>
          <a:p>
            <a:endParaRPr lang="fr-FR" dirty="0"/>
          </a:p>
        </p:txBody>
      </p:sp>
      <p:sp>
        <p:nvSpPr>
          <p:cNvPr id="5" name="Titre 4"/>
          <p:cNvSpPr>
            <a:spLocks noGrp="1"/>
          </p:cNvSpPr>
          <p:nvPr>
            <p:ph type="ctrTitle"/>
          </p:nvPr>
        </p:nvSpPr>
        <p:spPr/>
        <p:txBody>
          <a:bodyPr/>
          <a:lstStyle/>
          <a:p>
            <a:endParaRPr lang="fr-FR"/>
          </a:p>
        </p:txBody>
      </p:sp>
      <p:pic>
        <p:nvPicPr>
          <p:cNvPr id="10" name="Espace réservé pour une image  9"/>
          <p:cNvPicPr>
            <a:picLocks noGrp="1" noChangeAspect="1"/>
          </p:cNvPicPr>
          <p:nvPr>
            <p:ph type="pic" sz="quarter" idx="12"/>
          </p:nvPr>
        </p:nvPicPr>
        <p:blipFill rotWithShape="1">
          <a:blip r:embed="rId2"/>
          <a:srcRect t="463" b="463"/>
          <a:stretch/>
        </p:blipFill>
        <p:spPr>
          <a:prstGeom prst="rect">
            <a:avLst/>
          </a:prstGeom>
        </p:spPr>
      </p:pic>
      <p:pic>
        <p:nvPicPr>
          <p:cNvPr id="11" name="Espace réservé pour une image  10"/>
          <p:cNvPicPr>
            <a:picLocks noGrp="1" noChangeAspect="1"/>
          </p:cNvPicPr>
          <p:nvPr>
            <p:ph type="pic" sz="quarter" idx="13"/>
          </p:nvPr>
        </p:nvPicPr>
        <p:blipFill>
          <a:blip r:embed="rId3"/>
          <a:srcRect l="-16747" r="-16747"/>
          <a:stretch>
            <a:fillRect/>
          </a:stretch>
        </p:blipFill>
        <p:spPr>
          <a:prstGeom prst="rect">
            <a:avLst/>
          </a:prstGeom>
        </p:spPr>
      </p:pic>
    </p:spTree>
    <p:extLst>
      <p:ext uri="{BB962C8B-B14F-4D97-AF65-F5344CB8AC3E}">
        <p14:creationId xmlns:p14="http://schemas.microsoft.com/office/powerpoint/2010/main" val="363004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474" y="386414"/>
            <a:ext cx="7556313" cy="846309"/>
          </a:xfrm>
        </p:spPr>
        <p:txBody>
          <a:bodyPr/>
          <a:lstStyle/>
          <a:p>
            <a:r>
              <a:rPr lang="fr-FR" dirty="0" smtClean="0"/>
              <a:t>La démarche d’apprentissage</a:t>
            </a:r>
            <a:endParaRPr lang="fr-FR" dirty="0"/>
          </a:p>
        </p:txBody>
      </p:sp>
      <p:sp>
        <p:nvSpPr>
          <p:cNvPr id="3" name="Espace réservé du contenu 2"/>
          <p:cNvSpPr>
            <a:spLocks noGrp="1"/>
          </p:cNvSpPr>
          <p:nvPr>
            <p:ph idx="1"/>
          </p:nvPr>
        </p:nvSpPr>
        <p:spPr>
          <a:xfrm>
            <a:off x="498474" y="1003701"/>
            <a:ext cx="7556313" cy="4795760"/>
          </a:xfrm>
        </p:spPr>
        <p:txBody>
          <a:bodyPr/>
          <a:lstStyle/>
          <a:p>
            <a:r>
              <a:rPr lang="fr-FR" dirty="0" smtClean="0"/>
              <a:t>Les élèves sont en situation de </a:t>
            </a:r>
            <a:r>
              <a:rPr lang="fr-FR" dirty="0" smtClean="0">
                <a:solidFill>
                  <a:srgbClr val="73734D"/>
                </a:solidFill>
              </a:rPr>
              <a:t>recherche de sens </a:t>
            </a:r>
            <a:r>
              <a:rPr lang="fr-FR" dirty="0" smtClean="0"/>
              <a:t>: lecture d’une phrase cadeau, puis d’albums de littérature de jeunesse. </a:t>
            </a:r>
          </a:p>
          <a:p>
            <a:r>
              <a:rPr lang="fr-FR" dirty="0" smtClean="0"/>
              <a:t>Parallèlement, apprentissage des sons de la langue et des lettres qui les codent : travail du code avec l’appui des gestes pour aider la mémorisation.</a:t>
            </a:r>
          </a:p>
          <a:p>
            <a:r>
              <a:rPr lang="fr-FR" dirty="0" smtClean="0"/>
              <a:t>Apprentissage de « mots-outils » très courants par cœur, en lecture et écriture : travail de l’orthographe et de la voie directe.</a:t>
            </a:r>
          </a:p>
          <a:p>
            <a:r>
              <a:rPr lang="fr-FR" dirty="0" smtClean="0"/>
              <a:t>Ecrire pour encoder et utiliser activement les lettres : travail de dictées et de production d’écrits variés en projet. </a:t>
            </a:r>
          </a:p>
          <a:p>
            <a:endParaRPr lang="fr-FR" dirty="0"/>
          </a:p>
        </p:txBody>
      </p:sp>
      <p:pic>
        <p:nvPicPr>
          <p:cNvPr id="6" name="Picture 5" descr="C:\Users\Julie\Desktop\TRAVAIL\1 CP\4 FRANCAIS\ETUDE CODE\images phono\imagesBorel M\borel maisonny dessins\a.PNG"/>
          <p:cNvPicPr/>
          <p:nvPr/>
        </p:nvPicPr>
        <p:blipFill rotWithShape="1">
          <a:blip r:embed="rId2" cstate="print">
            <a:extLst>
              <a:ext uri="{28A0092B-C50C-407E-A947-70E740481C1C}">
                <a14:useLocalDpi xmlns:a14="http://schemas.microsoft.com/office/drawing/2010/main" val="0"/>
              </a:ext>
            </a:extLst>
          </a:blip>
          <a:srcRect b="5442"/>
          <a:stretch/>
        </p:blipFill>
        <p:spPr bwMode="auto">
          <a:xfrm rot="331496">
            <a:off x="7990060" y="1950278"/>
            <a:ext cx="1038517" cy="12913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ZoneTexte 6"/>
          <p:cNvSpPr txBox="1"/>
          <p:nvPr/>
        </p:nvSpPr>
        <p:spPr>
          <a:xfrm>
            <a:off x="498474" y="5394657"/>
            <a:ext cx="7993697" cy="830997"/>
          </a:xfrm>
          <a:prstGeom prst="rect">
            <a:avLst/>
          </a:prstGeom>
          <a:noFill/>
        </p:spPr>
        <p:txBody>
          <a:bodyPr wrap="square" rtlCol="0">
            <a:spAutoFit/>
          </a:bodyPr>
          <a:lstStyle/>
          <a:p>
            <a:r>
              <a:rPr lang="fr-FR" sz="2400" dirty="0" smtClean="0">
                <a:solidFill>
                  <a:schemeClr val="tx2">
                    <a:lumMod val="75000"/>
                    <a:lumOff val="25000"/>
                  </a:schemeClr>
                </a:solidFill>
              </a:rPr>
              <a:t>Au CE1, lecture et écriture de textes plus longs et plus complexes, et automatisation de la lecture. </a:t>
            </a:r>
            <a:endParaRPr lang="fr-FR" sz="2400" dirty="0">
              <a:solidFill>
                <a:schemeClr val="tx2">
                  <a:lumMod val="75000"/>
                  <a:lumOff val="25000"/>
                </a:schemeClr>
              </a:solidFill>
            </a:endParaRPr>
          </a:p>
        </p:txBody>
      </p:sp>
    </p:spTree>
    <p:extLst>
      <p:ext uri="{BB962C8B-B14F-4D97-AF65-F5344CB8AC3E}">
        <p14:creationId xmlns:p14="http://schemas.microsoft.com/office/powerpoint/2010/main" val="3375338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5" dur="1000" fill="hold"/>
                                        <p:tgtEl>
                                          <p:spTgt spid="7"/>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compléments</a:t>
            </a:r>
            <a:endParaRPr lang="fr-FR" dirty="0"/>
          </a:p>
        </p:txBody>
      </p:sp>
      <p:sp>
        <p:nvSpPr>
          <p:cNvPr id="3" name="Espace réservé du contenu 2"/>
          <p:cNvSpPr>
            <a:spLocks noGrp="1"/>
          </p:cNvSpPr>
          <p:nvPr>
            <p:ph idx="1"/>
          </p:nvPr>
        </p:nvSpPr>
        <p:spPr>
          <a:xfrm>
            <a:off x="498474" y="1204729"/>
            <a:ext cx="7556313" cy="4921435"/>
          </a:xfrm>
        </p:spPr>
        <p:txBody>
          <a:bodyPr>
            <a:noAutofit/>
          </a:bodyPr>
          <a:lstStyle/>
          <a:p>
            <a:r>
              <a:rPr lang="fr-FR" sz="2400" dirty="0" smtClean="0"/>
              <a:t>La lecture à la bibliothèque, en début d’après-midi. </a:t>
            </a:r>
          </a:p>
          <a:p>
            <a:r>
              <a:rPr lang="fr-FR" sz="2400" dirty="0" smtClean="0"/>
              <a:t>Les lectures en réseau et la culture littéraire (demande de rencontre d’un auteur au Salon du Livre). </a:t>
            </a:r>
          </a:p>
          <a:p>
            <a:r>
              <a:rPr lang="fr-FR" sz="2400" dirty="0" smtClean="0"/>
              <a:t>Les lectures offertes. </a:t>
            </a:r>
          </a:p>
          <a:p>
            <a:r>
              <a:rPr lang="fr-FR" sz="2400" dirty="0" smtClean="0"/>
              <a:t>Les premières compétences en grammaire, vocabulaire et orthographe.</a:t>
            </a:r>
          </a:p>
          <a:p>
            <a:r>
              <a:rPr lang="fr-FR" sz="2400" dirty="0" smtClean="0"/>
              <a:t>Le travail à l’oral. </a:t>
            </a:r>
          </a:p>
          <a:p>
            <a:r>
              <a:rPr lang="fr-FR" sz="2400" dirty="0" smtClean="0"/>
              <a:t>Les poésies (cahier bleu). </a:t>
            </a:r>
            <a:endParaRPr lang="fr-FR" sz="2400" dirty="0"/>
          </a:p>
        </p:txBody>
      </p:sp>
    </p:spTree>
    <p:extLst>
      <p:ext uri="{BB962C8B-B14F-4D97-AF65-F5344CB8AC3E}">
        <p14:creationId xmlns:p14="http://schemas.microsoft.com/office/powerpoint/2010/main" val="1049116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documents des élèves</a:t>
            </a:r>
            <a:endParaRPr lang="fr-FR" dirty="0"/>
          </a:p>
        </p:txBody>
      </p:sp>
      <p:sp>
        <p:nvSpPr>
          <p:cNvPr id="3" name="Espace réservé du contenu 2"/>
          <p:cNvSpPr>
            <a:spLocks noGrp="1"/>
          </p:cNvSpPr>
          <p:nvPr>
            <p:ph idx="1"/>
          </p:nvPr>
        </p:nvSpPr>
        <p:spPr>
          <a:xfrm>
            <a:off x="498474" y="1600200"/>
            <a:ext cx="7556313" cy="4525963"/>
          </a:xfrm>
        </p:spPr>
        <p:txBody>
          <a:bodyPr>
            <a:normAutofit/>
          </a:bodyPr>
          <a:lstStyle/>
          <a:p>
            <a:r>
              <a:rPr lang="fr-FR" sz="2800" dirty="0" smtClean="0"/>
              <a:t>Le cahier de lecture</a:t>
            </a:r>
          </a:p>
          <a:p>
            <a:r>
              <a:rPr lang="fr-FR" sz="2800" dirty="0" smtClean="0"/>
              <a:t>Le cahier d’entrainement</a:t>
            </a:r>
          </a:p>
          <a:p>
            <a:r>
              <a:rPr lang="fr-FR" sz="2800" dirty="0" smtClean="0"/>
              <a:t>Le cahier d’écrivain</a:t>
            </a:r>
          </a:p>
          <a:p>
            <a:r>
              <a:rPr lang="fr-FR" sz="2800" dirty="0" smtClean="0"/>
              <a:t>Le cahier-outils</a:t>
            </a:r>
          </a:p>
          <a:p>
            <a:r>
              <a:rPr lang="fr-FR" sz="2800" dirty="0" smtClean="0"/>
              <a:t>Le cahier de poésies</a:t>
            </a:r>
            <a:endParaRPr lang="fr-FR" sz="2800" dirty="0"/>
          </a:p>
          <a:p>
            <a:r>
              <a:rPr lang="fr-FR" sz="2800" dirty="0" smtClean="0"/>
              <a:t>Le cahier de français pour les CE1</a:t>
            </a:r>
          </a:p>
        </p:txBody>
      </p:sp>
      <p:pic>
        <p:nvPicPr>
          <p:cNvPr id="8" name="Image 7"/>
          <p:cNvPicPr>
            <a:picLocks noChangeAspect="1"/>
          </p:cNvPicPr>
          <p:nvPr/>
        </p:nvPicPr>
        <p:blipFill rotWithShape="1">
          <a:blip r:embed="rId2"/>
          <a:srcRect l="25282" t="15123" r="26037" b="17477"/>
          <a:stretch/>
        </p:blipFill>
        <p:spPr>
          <a:xfrm rot="345779">
            <a:off x="4976131" y="2847128"/>
            <a:ext cx="857576" cy="1187319"/>
          </a:xfrm>
          <a:prstGeom prst="rect">
            <a:avLst/>
          </a:prstGeom>
        </p:spPr>
      </p:pic>
      <p:pic>
        <p:nvPicPr>
          <p:cNvPr id="9" name="Image 8"/>
          <p:cNvPicPr>
            <a:picLocks noChangeAspect="1"/>
          </p:cNvPicPr>
          <p:nvPr/>
        </p:nvPicPr>
        <p:blipFill rotWithShape="1">
          <a:blip r:embed="rId3"/>
          <a:srcRect l="20929" t="5389" r="19033" b="3818"/>
          <a:stretch/>
        </p:blipFill>
        <p:spPr>
          <a:xfrm rot="223565">
            <a:off x="6463687" y="3440789"/>
            <a:ext cx="890338" cy="1346412"/>
          </a:xfrm>
          <a:prstGeom prst="rect">
            <a:avLst/>
          </a:prstGeom>
        </p:spPr>
      </p:pic>
      <p:pic>
        <p:nvPicPr>
          <p:cNvPr id="10" name="Image 9"/>
          <p:cNvPicPr>
            <a:picLocks noChangeAspect="1"/>
          </p:cNvPicPr>
          <p:nvPr/>
        </p:nvPicPr>
        <p:blipFill>
          <a:blip r:embed="rId4"/>
          <a:stretch>
            <a:fillRect/>
          </a:stretch>
        </p:blipFill>
        <p:spPr>
          <a:xfrm rot="409437">
            <a:off x="7619613" y="3914394"/>
            <a:ext cx="870348" cy="1161959"/>
          </a:xfrm>
          <a:prstGeom prst="rect">
            <a:avLst/>
          </a:prstGeom>
        </p:spPr>
      </p:pic>
      <p:pic>
        <p:nvPicPr>
          <p:cNvPr id="12" name="Image 11"/>
          <p:cNvPicPr>
            <a:picLocks noChangeAspect="1"/>
          </p:cNvPicPr>
          <p:nvPr/>
        </p:nvPicPr>
        <p:blipFill>
          <a:blip r:embed="rId5"/>
          <a:stretch>
            <a:fillRect/>
          </a:stretch>
        </p:blipFill>
        <p:spPr>
          <a:xfrm rot="183471">
            <a:off x="7770771" y="2339426"/>
            <a:ext cx="1101362" cy="1101362"/>
          </a:xfrm>
          <a:prstGeom prst="rect">
            <a:avLst/>
          </a:prstGeom>
        </p:spPr>
      </p:pic>
      <p:pic>
        <p:nvPicPr>
          <p:cNvPr id="7" name="Image 6"/>
          <p:cNvPicPr>
            <a:picLocks noChangeAspect="1"/>
          </p:cNvPicPr>
          <p:nvPr/>
        </p:nvPicPr>
        <p:blipFill rotWithShape="1">
          <a:blip r:embed="rId6"/>
          <a:srcRect l="13286" r="13614"/>
          <a:stretch/>
        </p:blipFill>
        <p:spPr>
          <a:xfrm rot="326546">
            <a:off x="6308246" y="976492"/>
            <a:ext cx="1273963" cy="1742773"/>
          </a:xfrm>
          <a:prstGeom prst="rect">
            <a:avLst/>
          </a:prstGeom>
        </p:spPr>
      </p:pic>
      <p:pic>
        <p:nvPicPr>
          <p:cNvPr id="11" name="Image 10"/>
          <p:cNvPicPr>
            <a:picLocks noChangeAspect="1"/>
          </p:cNvPicPr>
          <p:nvPr/>
        </p:nvPicPr>
        <p:blipFill>
          <a:blip r:embed="rId7"/>
          <a:stretch>
            <a:fillRect/>
          </a:stretch>
        </p:blipFill>
        <p:spPr>
          <a:xfrm rot="424659">
            <a:off x="6695419" y="5063395"/>
            <a:ext cx="1317212" cy="1742773"/>
          </a:xfrm>
          <a:prstGeom prst="rect">
            <a:avLst/>
          </a:prstGeom>
        </p:spPr>
      </p:pic>
    </p:spTree>
    <p:extLst>
      <p:ext uri="{BB962C8B-B14F-4D97-AF65-F5344CB8AC3E}">
        <p14:creationId xmlns:p14="http://schemas.microsoft.com/office/powerpoint/2010/main" val="32935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900" decel="100000" fill="hold"/>
                                        <p:tgtEl>
                                          <p:spTgt spid="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900" decel="100000" fill="hold"/>
                                        <p:tgtEl>
                                          <p:spTgt spid="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69" dur="500"/>
                                        <p:tgtEl>
                                          <p:spTgt spid="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français</a:t>
            </a:r>
            <a:endParaRPr lang="fr-FR" dirty="0"/>
          </a:p>
        </p:txBody>
      </p:sp>
      <p:sp>
        <p:nvSpPr>
          <p:cNvPr id="3" name="Espace réservé du contenu 2"/>
          <p:cNvSpPr>
            <a:spLocks noGrp="1"/>
          </p:cNvSpPr>
          <p:nvPr>
            <p:ph idx="1"/>
          </p:nvPr>
        </p:nvSpPr>
        <p:spPr>
          <a:xfrm>
            <a:off x="498474" y="1213806"/>
            <a:ext cx="7556313" cy="5284722"/>
          </a:xfrm>
        </p:spPr>
        <p:txBody>
          <a:bodyPr>
            <a:normAutofit lnSpcReduction="10000"/>
          </a:bodyPr>
          <a:lstStyle/>
          <a:p>
            <a:r>
              <a:rPr lang="fr-FR" dirty="0" smtClean="0"/>
              <a:t>Au CP, premières découvertes du fonctionnement de la langue. </a:t>
            </a:r>
          </a:p>
          <a:p>
            <a:r>
              <a:rPr lang="fr-FR" dirty="0" smtClean="0"/>
              <a:t>Au CE1, démarche plus systématique : </a:t>
            </a:r>
          </a:p>
          <a:p>
            <a:pPr marL="457200" indent="-457200">
              <a:buFont typeface="+mj-lt"/>
              <a:buAutoNum type="arabicPeriod"/>
            </a:pPr>
            <a:r>
              <a:rPr lang="fr-FR" b="1" dirty="0" smtClean="0">
                <a:solidFill>
                  <a:schemeClr val="accent3">
                    <a:lumMod val="75000"/>
                  </a:schemeClr>
                </a:solidFill>
              </a:rPr>
              <a:t>Orthographe</a:t>
            </a:r>
            <a:r>
              <a:rPr lang="fr-FR" dirty="0" smtClean="0"/>
              <a:t> : mémoriser les mots courants, faire les accords simples. </a:t>
            </a:r>
          </a:p>
          <a:p>
            <a:pPr marL="457200" indent="-457200">
              <a:buFont typeface="+mj-lt"/>
              <a:buAutoNum type="arabicPeriod"/>
            </a:pPr>
            <a:r>
              <a:rPr lang="fr-FR" sz="2100" b="1" dirty="0">
                <a:solidFill>
                  <a:schemeClr val="accent3">
                    <a:lumMod val="75000"/>
                  </a:schemeClr>
                </a:solidFill>
              </a:rPr>
              <a:t>Grammaire</a:t>
            </a:r>
            <a:r>
              <a:rPr lang="fr-FR" dirty="0" smtClean="0"/>
              <a:t> : le nom, le déterminant, l’adjectif qualificatif, le verbe et son sujet. </a:t>
            </a:r>
          </a:p>
          <a:p>
            <a:pPr marL="457200" indent="-457200">
              <a:buFont typeface="+mj-lt"/>
              <a:buAutoNum type="arabicPeriod"/>
            </a:pPr>
            <a:r>
              <a:rPr lang="fr-FR" sz="2100" b="1" dirty="0">
                <a:solidFill>
                  <a:schemeClr val="accent3">
                    <a:lumMod val="75000"/>
                  </a:schemeClr>
                </a:solidFill>
              </a:rPr>
              <a:t>Vocabulaire </a:t>
            </a:r>
            <a:r>
              <a:rPr lang="fr-FR" dirty="0" smtClean="0"/>
              <a:t>: chercher dans un dictionnaire, mots contraires ou de même sens, familles de mots. </a:t>
            </a:r>
          </a:p>
          <a:p>
            <a:pPr marL="457200" indent="-457200">
              <a:buFont typeface="+mj-lt"/>
              <a:buAutoNum type="arabicPeriod"/>
            </a:pPr>
            <a:r>
              <a:rPr lang="fr-FR" sz="2100" b="1" dirty="0">
                <a:solidFill>
                  <a:schemeClr val="accent3">
                    <a:lumMod val="75000"/>
                  </a:schemeClr>
                </a:solidFill>
              </a:rPr>
              <a:t>Conjugaison </a:t>
            </a:r>
            <a:r>
              <a:rPr lang="fr-FR" dirty="0" smtClean="0"/>
              <a:t>: les verbes du premier groupe et être et avoir au présent, futur et passé composé. </a:t>
            </a:r>
          </a:p>
          <a:p>
            <a:pPr marL="0" indent="0">
              <a:buNone/>
            </a:pPr>
            <a:r>
              <a:rPr lang="fr-FR" dirty="0" smtClean="0">
                <a:solidFill>
                  <a:schemeClr val="accent2">
                    <a:lumMod val="75000"/>
                    <a:lumOff val="25000"/>
                  </a:schemeClr>
                </a:solidFill>
              </a:rPr>
              <a:t>Ces apprentissages sont au service de la lecture et de l’écriture, et se font en manipulant beaucoup la langue. </a:t>
            </a:r>
          </a:p>
        </p:txBody>
      </p:sp>
      <p:pic>
        <p:nvPicPr>
          <p:cNvPr id="4" name="Image 3"/>
          <p:cNvPicPr>
            <a:picLocks noChangeAspect="1"/>
          </p:cNvPicPr>
          <p:nvPr/>
        </p:nvPicPr>
        <p:blipFill>
          <a:blip r:embed="rId2"/>
          <a:stretch>
            <a:fillRect/>
          </a:stretch>
        </p:blipFill>
        <p:spPr>
          <a:xfrm rot="189415">
            <a:off x="7629195" y="3944867"/>
            <a:ext cx="1317212" cy="1742773"/>
          </a:xfrm>
          <a:prstGeom prst="rect">
            <a:avLst/>
          </a:prstGeom>
        </p:spPr>
      </p:pic>
    </p:spTree>
    <p:extLst>
      <p:ext uri="{BB962C8B-B14F-4D97-AF65-F5344CB8AC3E}">
        <p14:creationId xmlns:p14="http://schemas.microsoft.com/office/powerpoint/2010/main" val="1173093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Les mathématiques</a:t>
            </a:r>
            <a:endParaRPr lang="fr-FR" dirty="0"/>
          </a:p>
        </p:txBody>
      </p:sp>
      <p:sp>
        <p:nvSpPr>
          <p:cNvPr id="3" name="Espace réservé du contenu 2"/>
          <p:cNvSpPr>
            <a:spLocks noGrp="1"/>
          </p:cNvSpPr>
          <p:nvPr>
            <p:ph idx="1"/>
          </p:nvPr>
        </p:nvSpPr>
        <p:spPr>
          <a:xfrm>
            <a:off x="498474" y="1254394"/>
            <a:ext cx="7556313" cy="5322030"/>
          </a:xfrm>
        </p:spPr>
        <p:txBody>
          <a:bodyPr>
            <a:normAutofit/>
          </a:bodyPr>
          <a:lstStyle/>
          <a:p>
            <a:r>
              <a:rPr lang="fr-FR" dirty="0" smtClean="0"/>
              <a:t>Apprendre à compter jusqu’à 1000, à additionner et à soustraire au CP et à multiplier au CE1. </a:t>
            </a:r>
          </a:p>
          <a:p>
            <a:r>
              <a:rPr lang="fr-FR" dirty="0" smtClean="0"/>
              <a:t>Commencer à résoudre des petits problèmes concrets.</a:t>
            </a:r>
          </a:p>
          <a:p>
            <a:r>
              <a:rPr lang="fr-FR" dirty="0" smtClean="0"/>
              <a:t>Entrer en géométrie : tracés, repérages, vocabulaire.</a:t>
            </a:r>
          </a:p>
          <a:p>
            <a:r>
              <a:rPr lang="fr-FR" dirty="0" smtClean="0"/>
              <a:t>Commencer à mesurer et à comparer des mesures.</a:t>
            </a:r>
          </a:p>
          <a:p>
            <a:r>
              <a:rPr lang="fr-FR" dirty="0" smtClean="0"/>
              <a:t>Pas de fichier : beaucoup, beaucoup, beaucoup de manipulations. L’objectif est d’accéder au sens, pas d’accumuler des connaissances. Les fiches seront agrafées en fin de période.</a:t>
            </a:r>
          </a:p>
          <a:p>
            <a:r>
              <a:rPr lang="fr-FR" dirty="0" smtClean="0"/>
              <a:t>De la mémorisation : tables d’addition et de multiplication. </a:t>
            </a:r>
          </a:p>
          <a:p>
            <a:r>
              <a:rPr lang="fr-FR" b="1" i="1" dirty="0" smtClean="0">
                <a:solidFill>
                  <a:srgbClr val="73734D"/>
                </a:solidFill>
              </a:rPr>
              <a:t>Projet « Chaque jour compte »</a:t>
            </a:r>
            <a:r>
              <a:rPr lang="fr-FR" dirty="0" smtClean="0">
                <a:solidFill>
                  <a:srgbClr val="73734D"/>
                </a:solidFill>
              </a:rPr>
              <a:t> </a:t>
            </a:r>
            <a:r>
              <a:rPr lang="fr-FR" dirty="0" smtClean="0"/>
              <a:t>et fête le centième jour d’école.</a:t>
            </a:r>
            <a:endParaRPr lang="fr-FR" dirty="0"/>
          </a:p>
        </p:txBody>
      </p:sp>
    </p:spTree>
    <p:extLst>
      <p:ext uri="{BB962C8B-B14F-4D97-AF65-F5344CB8AC3E}">
        <p14:creationId xmlns:p14="http://schemas.microsoft.com/office/powerpoint/2010/main" val="883372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L’anglais</a:t>
            </a:r>
            <a:endParaRPr lang="fr-FR" dirty="0"/>
          </a:p>
        </p:txBody>
      </p:sp>
      <p:sp>
        <p:nvSpPr>
          <p:cNvPr id="3" name="Espace réservé du contenu 2"/>
          <p:cNvSpPr>
            <a:spLocks noGrp="1"/>
          </p:cNvSpPr>
          <p:nvPr>
            <p:ph idx="1"/>
          </p:nvPr>
        </p:nvSpPr>
        <p:spPr/>
        <p:txBody>
          <a:bodyPr/>
          <a:lstStyle/>
          <a:p>
            <a:r>
              <a:rPr lang="fr-FR" dirty="0" smtClean="0"/>
              <a:t>Découverte des sons d’une langue, à les écouter et à les produire.</a:t>
            </a:r>
          </a:p>
          <a:p>
            <a:r>
              <a:rPr lang="fr-FR" dirty="0" smtClean="0"/>
              <a:t>Supports variés : chants, comptines, vidéo, jeux, sport…</a:t>
            </a:r>
          </a:p>
          <a:p>
            <a:r>
              <a:rPr lang="fr-FR" dirty="0" smtClean="0"/>
              <a:t>Pas d’écrits au cycle 2, le travail reste oral. </a:t>
            </a:r>
          </a:p>
          <a:p>
            <a:r>
              <a:rPr lang="fr-FR" dirty="0" smtClean="0"/>
              <a:t>Petit cahier d’anglais.</a:t>
            </a:r>
            <a:endParaRPr lang="fr-FR" dirty="0"/>
          </a:p>
        </p:txBody>
      </p:sp>
    </p:spTree>
    <p:extLst>
      <p:ext uri="{BB962C8B-B14F-4D97-AF65-F5344CB8AC3E}">
        <p14:creationId xmlns:p14="http://schemas.microsoft.com/office/powerpoint/2010/main" val="260719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La découverte du monde</a:t>
            </a:r>
            <a:endParaRPr lang="fr-FR" dirty="0"/>
          </a:p>
        </p:txBody>
      </p:sp>
      <p:sp>
        <p:nvSpPr>
          <p:cNvPr id="3" name="Espace réservé du contenu 2"/>
          <p:cNvSpPr>
            <a:spLocks noGrp="1"/>
          </p:cNvSpPr>
          <p:nvPr>
            <p:ph idx="1"/>
          </p:nvPr>
        </p:nvSpPr>
        <p:spPr>
          <a:xfrm>
            <a:off x="498474" y="1741974"/>
            <a:ext cx="7556313" cy="4786354"/>
          </a:xfrm>
        </p:spPr>
        <p:txBody>
          <a:bodyPr>
            <a:normAutofit lnSpcReduction="10000"/>
          </a:bodyPr>
          <a:lstStyle/>
          <a:p>
            <a:r>
              <a:rPr lang="fr-FR" b="1" dirty="0" smtClean="0"/>
              <a:t>Se repérer dans l’espace et le temps </a:t>
            </a:r>
            <a:r>
              <a:rPr lang="fr-FR" dirty="0" smtClean="0"/>
              <a:t>: construction quotidienne autour des rituels et des différentes activités. </a:t>
            </a:r>
          </a:p>
          <a:p>
            <a:r>
              <a:rPr lang="fr-FR" b="1" dirty="0" smtClean="0"/>
              <a:t>Découvrir le monde du vivant, de la matière et des objets </a:t>
            </a:r>
            <a:r>
              <a:rPr lang="fr-FR" dirty="0" smtClean="0"/>
              <a:t>: travail autour du jardin, de l’eau, de l’environnement. </a:t>
            </a:r>
          </a:p>
          <a:p>
            <a:r>
              <a:rPr lang="fr-FR" dirty="0" smtClean="0"/>
              <a:t>Privilégier le contact direct, les expérimentations : sorties (maraicher, musée…), expériences… </a:t>
            </a:r>
            <a:r>
              <a:rPr lang="fr-FR" b="1" i="1" dirty="0" smtClean="0">
                <a:solidFill>
                  <a:srgbClr val="73734D"/>
                </a:solidFill>
              </a:rPr>
              <a:t>Projet autour du jardinage…</a:t>
            </a:r>
          </a:p>
          <a:p>
            <a:r>
              <a:rPr lang="fr-FR" dirty="0" smtClean="0"/>
              <a:t>Travail sur le grand cahier quand les élèves ont intégré les connaissances. </a:t>
            </a:r>
          </a:p>
          <a:p>
            <a:r>
              <a:rPr lang="fr-FR" b="1" i="1" dirty="0">
                <a:solidFill>
                  <a:schemeClr val="accent4">
                    <a:lumMod val="75000"/>
                  </a:schemeClr>
                </a:solidFill>
              </a:rPr>
              <a:t>Projet autour de l’écriture </a:t>
            </a:r>
            <a:r>
              <a:rPr lang="fr-FR" dirty="0"/>
              <a:t>: visite de l’exposition sur Clairvaux à l’</a:t>
            </a:r>
            <a:r>
              <a:rPr lang="fr-FR" dirty="0" err="1"/>
              <a:t>Hotel-Dieu</a:t>
            </a:r>
            <a:r>
              <a:rPr lang="fr-FR" dirty="0"/>
              <a:t> mercredi 9 </a:t>
            </a:r>
            <a:r>
              <a:rPr lang="fr-FR" dirty="0" smtClean="0"/>
              <a:t>septembre, atelier de fouilles archéologiques et travail sur la naissance de l’écriture.</a:t>
            </a:r>
            <a:endParaRPr lang="fr-FR" dirty="0"/>
          </a:p>
          <a:p>
            <a:endParaRPr lang="fr-FR" dirty="0"/>
          </a:p>
        </p:txBody>
      </p:sp>
      <p:pic>
        <p:nvPicPr>
          <p:cNvPr id="5" name="Image 4"/>
          <p:cNvPicPr>
            <a:picLocks noChangeAspect="1"/>
          </p:cNvPicPr>
          <p:nvPr/>
        </p:nvPicPr>
        <p:blipFill rotWithShape="1">
          <a:blip r:embed="rId2"/>
          <a:srcRect l="21034" r="20400"/>
          <a:stretch/>
        </p:blipFill>
        <p:spPr>
          <a:xfrm>
            <a:off x="7713952" y="5111956"/>
            <a:ext cx="1110528" cy="1234576"/>
          </a:xfrm>
          <a:prstGeom prst="rect">
            <a:avLst/>
          </a:prstGeom>
        </p:spPr>
      </p:pic>
    </p:spTree>
    <p:extLst>
      <p:ext uri="{BB962C8B-B14F-4D97-AF65-F5344CB8AC3E}">
        <p14:creationId xmlns:p14="http://schemas.microsoft.com/office/powerpoint/2010/main" val="1153286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Pratiques artistiques et histoire de l’art. </a:t>
            </a:r>
            <a:endParaRPr lang="fr-FR" dirty="0"/>
          </a:p>
        </p:txBody>
      </p:sp>
      <p:sp>
        <p:nvSpPr>
          <p:cNvPr id="3" name="Espace réservé du contenu 2"/>
          <p:cNvSpPr>
            <a:spLocks noGrp="1"/>
          </p:cNvSpPr>
          <p:nvPr>
            <p:ph idx="1"/>
          </p:nvPr>
        </p:nvSpPr>
        <p:spPr/>
        <p:txBody>
          <a:bodyPr/>
          <a:lstStyle/>
          <a:p>
            <a:r>
              <a:rPr lang="fr-FR" b="1" dirty="0" smtClean="0"/>
              <a:t>Arts visuels </a:t>
            </a:r>
            <a:r>
              <a:rPr lang="fr-FR" dirty="0" smtClean="0"/>
              <a:t>: découvertes d’œuvre du patrimoine, en lien avec le reste du programme, et travail plastique. Privilégier le lien avec les œuvres réelles (sorties au musée.. ). Création d’un cahier d’histoire des arts pour le cycle. </a:t>
            </a:r>
          </a:p>
          <a:p>
            <a:r>
              <a:rPr lang="fr-FR" b="1" dirty="0" smtClean="0"/>
              <a:t>Education musicale </a:t>
            </a:r>
            <a:r>
              <a:rPr lang="fr-FR" dirty="0" smtClean="0"/>
              <a:t>: chants, écoutes et productions, là encore en lien avec le reste du programme. Paroles des chants dans le cahier bleu. Trace de l’écoute dans la pochette d’histoire des arts. </a:t>
            </a:r>
          </a:p>
          <a:p>
            <a:r>
              <a:rPr lang="fr-FR" b="1" i="1" dirty="0" smtClean="0">
                <a:solidFill>
                  <a:srgbClr val="73734D"/>
                </a:solidFill>
              </a:rPr>
              <a:t>Projet théâtre </a:t>
            </a:r>
            <a:r>
              <a:rPr lang="fr-FR" dirty="0" smtClean="0"/>
              <a:t>: nous reconduisons le projet cette année : la classe présentera une petite pièce de théâtre. </a:t>
            </a:r>
            <a:endParaRPr lang="fr-FR" dirty="0"/>
          </a:p>
        </p:txBody>
      </p:sp>
    </p:spTree>
    <p:extLst>
      <p:ext uri="{BB962C8B-B14F-4D97-AF65-F5344CB8AC3E}">
        <p14:creationId xmlns:p14="http://schemas.microsoft.com/office/powerpoint/2010/main" val="2969324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0" y="3124200"/>
            <a:ext cx="5638800" cy="1698510"/>
          </a:xfrm>
        </p:spPr>
        <p:txBody>
          <a:bodyPr>
            <a:normAutofit/>
          </a:bodyPr>
          <a:lstStyle/>
          <a:p>
            <a:r>
              <a:rPr lang="fr-FR" sz="4000" dirty="0" smtClean="0"/>
              <a:t>Bienvenue à l’école </a:t>
            </a:r>
            <a:r>
              <a:rPr lang="fr-FR" sz="4000" dirty="0" smtClean="0"/>
              <a:t>élémentaire</a:t>
            </a:r>
            <a:endParaRPr lang="fr-FR" sz="4000" dirty="0"/>
          </a:p>
        </p:txBody>
      </p:sp>
    </p:spTree>
    <p:extLst>
      <p:ext uri="{BB962C8B-B14F-4D97-AF65-F5344CB8AC3E}">
        <p14:creationId xmlns:p14="http://schemas.microsoft.com/office/powerpoint/2010/main" val="3169063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6. L’éducation physique et sportive</a:t>
            </a:r>
            <a:endParaRPr lang="fr-FR" dirty="0"/>
          </a:p>
        </p:txBody>
      </p:sp>
      <p:sp>
        <p:nvSpPr>
          <p:cNvPr id="3" name="Espace réservé du contenu 2"/>
          <p:cNvSpPr>
            <a:spLocks noGrp="1"/>
          </p:cNvSpPr>
          <p:nvPr>
            <p:ph idx="1"/>
          </p:nvPr>
        </p:nvSpPr>
        <p:spPr/>
        <p:txBody>
          <a:bodyPr/>
          <a:lstStyle/>
          <a:p>
            <a:r>
              <a:rPr lang="fr-FR" dirty="0" smtClean="0"/>
              <a:t>Utilisation du préau et de la cour en priorité : vêtements confortables et chaussures adaptées le mardi et le jeudi. </a:t>
            </a:r>
          </a:p>
          <a:p>
            <a:r>
              <a:rPr lang="fr-FR" b="1" i="1" dirty="0" smtClean="0">
                <a:solidFill>
                  <a:srgbClr val="73734D"/>
                </a:solidFill>
              </a:rPr>
              <a:t>Projet cross </a:t>
            </a:r>
            <a:r>
              <a:rPr lang="fr-FR" dirty="0" smtClean="0"/>
              <a:t>: participation au cross inter-écoles</a:t>
            </a:r>
            <a:r>
              <a:rPr lang="fr-FR" dirty="0"/>
              <a:t>. </a:t>
            </a:r>
            <a:endParaRPr lang="fr-FR" dirty="0" smtClean="0"/>
          </a:p>
          <a:p>
            <a:r>
              <a:rPr lang="fr-FR" b="1" i="1" dirty="0" smtClean="0">
                <a:solidFill>
                  <a:srgbClr val="73734D"/>
                </a:solidFill>
              </a:rPr>
              <a:t>Projet escalade </a:t>
            </a:r>
            <a:r>
              <a:rPr lang="fr-FR" dirty="0" smtClean="0"/>
              <a:t>: cycle </a:t>
            </a:r>
            <a:r>
              <a:rPr lang="fr-FR" dirty="0"/>
              <a:t>au </a:t>
            </a:r>
            <a:r>
              <a:rPr lang="fr-FR" dirty="0" smtClean="0"/>
              <a:t>gymnase</a:t>
            </a:r>
            <a:r>
              <a:rPr lang="fr-FR" dirty="0"/>
              <a:t> </a:t>
            </a:r>
            <a:r>
              <a:rPr lang="fr-FR" dirty="0" smtClean="0"/>
              <a:t>avec Sylvie Corre, au premier trimestre. </a:t>
            </a:r>
          </a:p>
          <a:p>
            <a:r>
              <a:rPr lang="fr-FR" dirty="0" smtClean="0"/>
              <a:t>Relaxation.</a:t>
            </a:r>
          </a:p>
          <a:p>
            <a:r>
              <a:rPr lang="fr-FR" dirty="0" smtClean="0"/>
              <a:t>Jeux pour apprendre, utiliser la mémoire du corps et le besoin de bouger des enfants pour apprendre. </a:t>
            </a:r>
          </a:p>
          <a:p>
            <a:endParaRPr lang="fr-FR" dirty="0"/>
          </a:p>
        </p:txBody>
      </p:sp>
    </p:spTree>
    <p:extLst>
      <p:ext uri="{BB962C8B-B14F-4D97-AF65-F5344CB8AC3E}">
        <p14:creationId xmlns:p14="http://schemas.microsoft.com/office/powerpoint/2010/main" val="3022987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7. L’éducation civique et morale</a:t>
            </a:r>
            <a:endParaRPr lang="fr-FR" dirty="0"/>
          </a:p>
        </p:txBody>
      </p:sp>
      <p:sp>
        <p:nvSpPr>
          <p:cNvPr id="3" name="Espace réservé du contenu 2"/>
          <p:cNvSpPr>
            <a:spLocks noGrp="1"/>
          </p:cNvSpPr>
          <p:nvPr>
            <p:ph idx="1"/>
          </p:nvPr>
        </p:nvSpPr>
        <p:spPr/>
        <p:txBody>
          <a:bodyPr/>
          <a:lstStyle/>
          <a:p>
            <a:r>
              <a:rPr lang="fr-FR" dirty="0" smtClean="0"/>
              <a:t>Travail sur les règles de vie, en classe et dans la société, la vie en collectivité. </a:t>
            </a:r>
          </a:p>
          <a:p>
            <a:pPr marL="0" indent="0">
              <a:buNone/>
            </a:pPr>
            <a:r>
              <a:rPr lang="fr-FR" b="1" i="1" dirty="0" smtClean="0">
                <a:solidFill>
                  <a:srgbClr val="73734D"/>
                </a:solidFill>
              </a:rPr>
              <a:t>Projet ludothèque </a:t>
            </a:r>
            <a:r>
              <a:rPr lang="fr-FR" dirty="0" smtClean="0"/>
              <a:t>: vivre ensemble, respecter les règles</a:t>
            </a:r>
            <a:r>
              <a:rPr lang="fr-FR" dirty="0"/>
              <a:t> </a:t>
            </a:r>
            <a:r>
              <a:rPr lang="fr-FR" dirty="0" smtClean="0"/>
              <a:t>: 4 séances les mardis fin novembre, début décembre. </a:t>
            </a:r>
          </a:p>
          <a:p>
            <a:r>
              <a:rPr lang="fr-FR" dirty="0" smtClean="0"/>
              <a:t>Les symboles de la République.</a:t>
            </a:r>
          </a:p>
          <a:p>
            <a:r>
              <a:rPr lang="fr-FR" dirty="0" smtClean="0"/>
              <a:t>Le vendredi, débat et bilan de la semaine. </a:t>
            </a:r>
          </a:p>
          <a:p>
            <a:r>
              <a:rPr lang="fr-FR" dirty="0" smtClean="0"/>
              <a:t>Les ceintures de comportement : évoluer dans son comportement d’élève, apprendre à appliquer les règles de l’école. </a:t>
            </a:r>
          </a:p>
        </p:txBody>
      </p:sp>
    </p:spTree>
    <p:extLst>
      <p:ext uri="{BB962C8B-B14F-4D97-AF65-F5344CB8AC3E}">
        <p14:creationId xmlns:p14="http://schemas.microsoft.com/office/powerpoint/2010/main" val="3260062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8. Le plan de travail.</a:t>
            </a:r>
            <a:endParaRPr lang="fr-FR" dirty="0"/>
          </a:p>
        </p:txBody>
      </p:sp>
      <p:sp>
        <p:nvSpPr>
          <p:cNvPr id="3" name="Espace réservé du contenu 2"/>
          <p:cNvSpPr>
            <a:spLocks noGrp="1"/>
          </p:cNvSpPr>
          <p:nvPr>
            <p:ph idx="1"/>
          </p:nvPr>
        </p:nvSpPr>
        <p:spPr/>
        <p:txBody>
          <a:bodyPr/>
          <a:lstStyle/>
          <a:p>
            <a:r>
              <a:rPr lang="fr-FR" dirty="0" smtClean="0"/>
              <a:t>Etre autonome dans son travail, savoir ce qu’on doit apprendre. </a:t>
            </a:r>
          </a:p>
          <a:p>
            <a:r>
              <a:rPr lang="fr-FR" dirty="0" smtClean="0"/>
              <a:t>Faire du travail adapté à ses besoins. </a:t>
            </a:r>
          </a:p>
          <a:p>
            <a:r>
              <a:rPr lang="fr-FR" dirty="0" smtClean="0"/>
              <a:t>Signature des parents.</a:t>
            </a:r>
            <a:endParaRPr lang="fr-FR" dirty="0"/>
          </a:p>
        </p:txBody>
      </p:sp>
      <p:pic>
        <p:nvPicPr>
          <p:cNvPr id="4" name="Image 3"/>
          <p:cNvPicPr>
            <a:picLocks noChangeAspect="1"/>
          </p:cNvPicPr>
          <p:nvPr/>
        </p:nvPicPr>
        <p:blipFill>
          <a:blip r:embed="rId2"/>
          <a:stretch>
            <a:fillRect/>
          </a:stretch>
        </p:blipFill>
        <p:spPr>
          <a:xfrm>
            <a:off x="3940534" y="3528016"/>
            <a:ext cx="4475121" cy="30658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9328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4D4D73"/>
                </a:solidFill>
              </a:rPr>
              <a:t>Concrètement : les devoirs CP</a:t>
            </a:r>
            <a:endParaRPr lang="fr-FR" dirty="0">
              <a:solidFill>
                <a:srgbClr val="4D4D73"/>
              </a:solidFill>
            </a:endParaRPr>
          </a:p>
        </p:txBody>
      </p:sp>
      <p:sp>
        <p:nvSpPr>
          <p:cNvPr id="3" name="Espace réservé du contenu 2"/>
          <p:cNvSpPr>
            <a:spLocks noGrp="1"/>
          </p:cNvSpPr>
          <p:nvPr>
            <p:ph idx="1"/>
          </p:nvPr>
        </p:nvSpPr>
        <p:spPr>
          <a:xfrm>
            <a:off x="498474" y="1330404"/>
            <a:ext cx="7556313" cy="5019246"/>
          </a:xfrm>
        </p:spPr>
        <p:txBody>
          <a:bodyPr>
            <a:normAutofit/>
          </a:bodyPr>
          <a:lstStyle/>
          <a:p>
            <a:r>
              <a:rPr lang="fr-FR" dirty="0" smtClean="0"/>
              <a:t>La lecture de la fiche de lecture : </a:t>
            </a:r>
            <a:endParaRPr lang="fr-FR" dirty="0"/>
          </a:p>
          <a:p>
            <a:endParaRPr lang="fr-FR" dirty="0" smtClean="0"/>
          </a:p>
          <a:p>
            <a:endParaRPr lang="fr-FR" dirty="0"/>
          </a:p>
          <a:p>
            <a:endParaRPr lang="fr-FR" dirty="0" smtClean="0"/>
          </a:p>
          <a:p>
            <a:endParaRPr lang="fr-FR" dirty="0" smtClean="0"/>
          </a:p>
          <a:p>
            <a:pPr marL="0" indent="0">
              <a:buNone/>
            </a:pPr>
            <a:endParaRPr lang="fr-FR" dirty="0" smtClean="0"/>
          </a:p>
          <a:p>
            <a:r>
              <a:rPr lang="fr-FR" dirty="0" smtClean="0"/>
              <a:t>La lecture de la fiche du son : </a:t>
            </a:r>
            <a:endParaRPr lang="fr-FR" dirty="0"/>
          </a:p>
        </p:txBody>
      </p:sp>
      <p:pic>
        <p:nvPicPr>
          <p:cNvPr id="12" name="Image 1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969405" y="1773444"/>
            <a:ext cx="3679079" cy="2548759"/>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967688" y="4543938"/>
            <a:ext cx="2913380" cy="2113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4241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800" decel="100000"/>
                                        <p:tgtEl>
                                          <p:spTgt spid="3">
                                            <p:txEl>
                                              <p:pRg st="6" end="6"/>
                                            </p:txEl>
                                          </p:spTgt>
                                        </p:tgtEl>
                                      </p:cBhvr>
                                    </p:animEffect>
                                    <p:anim calcmode="lin" valueType="num">
                                      <p:cBhvr>
                                        <p:cTn id="1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98474" y="1600200"/>
            <a:ext cx="7556313" cy="4525963"/>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fr-FR" sz="2400" dirty="0" smtClean="0"/>
              <a:t>Les mots à apprendre : dictée le jeudi. </a:t>
            </a:r>
          </a:p>
          <a:p>
            <a:r>
              <a:rPr lang="fr-FR" sz="2400" dirty="0" smtClean="0"/>
              <a:t>Les poésies à réviser.</a:t>
            </a:r>
          </a:p>
          <a:p>
            <a:r>
              <a:rPr lang="fr-FR" sz="2400" dirty="0" smtClean="0"/>
              <a:t>En mathématiques : lecture de nombres, tables… </a:t>
            </a:r>
          </a:p>
          <a:p>
            <a:r>
              <a:rPr lang="fr-FR" sz="2400" dirty="0" smtClean="0"/>
              <a:t>Quelques leçons à revoir.</a:t>
            </a:r>
          </a:p>
          <a:p>
            <a:r>
              <a:rPr lang="fr-FR" sz="2400" dirty="0" smtClean="0"/>
              <a:t>Les devoirs sont notés et doivent être faits dans le cahier violet (CP) ou le cahier de textes (CE1</a:t>
            </a:r>
            <a:r>
              <a:rPr lang="fr-FR" sz="2400" dirty="0" smtClean="0"/>
              <a:t>).</a:t>
            </a:r>
          </a:p>
          <a:p>
            <a:r>
              <a:rPr lang="fr-FR" sz="2400" dirty="0" smtClean="0"/>
              <a:t>Devoirs donnés du mardi au jeudi. </a:t>
            </a:r>
            <a:endParaRPr lang="fr-FR" sz="2400" dirty="0" smtClean="0"/>
          </a:p>
        </p:txBody>
      </p:sp>
      <p:sp>
        <p:nvSpPr>
          <p:cNvPr id="3" name="Titre 1"/>
          <p:cNvSpPr txBox="1">
            <a:spLocks/>
          </p:cNvSpPr>
          <p:nvPr/>
        </p:nvSpPr>
        <p:spPr>
          <a:xfrm>
            <a:off x="498474" y="484094"/>
            <a:ext cx="7556313" cy="111610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fr-FR" dirty="0" smtClean="0">
                <a:solidFill>
                  <a:srgbClr val="4D4D73"/>
                </a:solidFill>
              </a:rPr>
              <a:t>Concrètement : les devoirs</a:t>
            </a:r>
            <a:endParaRPr lang="fr-FR" dirty="0">
              <a:solidFill>
                <a:srgbClr val="4D4D73"/>
              </a:solidFill>
            </a:endParaRPr>
          </a:p>
        </p:txBody>
      </p:sp>
      <p:pic>
        <p:nvPicPr>
          <p:cNvPr id="6" name="Image 5"/>
          <p:cNvPicPr>
            <a:picLocks noChangeAspect="1"/>
          </p:cNvPicPr>
          <p:nvPr/>
        </p:nvPicPr>
        <p:blipFill rotWithShape="1">
          <a:blip r:embed="rId2"/>
          <a:srcRect l="10473" r="12986"/>
          <a:stretch/>
        </p:blipFill>
        <p:spPr>
          <a:xfrm rot="359414">
            <a:off x="7899743" y="3664780"/>
            <a:ext cx="1244257" cy="1625600"/>
          </a:xfrm>
          <a:prstGeom prst="rect">
            <a:avLst/>
          </a:prstGeom>
        </p:spPr>
      </p:pic>
      <p:sp>
        <p:nvSpPr>
          <p:cNvPr id="7" name="ZoneTexte 6"/>
          <p:cNvSpPr txBox="1"/>
          <p:nvPr/>
        </p:nvSpPr>
        <p:spPr>
          <a:xfrm>
            <a:off x="498474" y="5740995"/>
            <a:ext cx="7993697" cy="830997"/>
          </a:xfrm>
          <a:prstGeom prst="rect">
            <a:avLst/>
          </a:prstGeom>
          <a:noFill/>
        </p:spPr>
        <p:txBody>
          <a:bodyPr wrap="square" rtlCol="0">
            <a:spAutoFit/>
          </a:bodyPr>
          <a:lstStyle/>
          <a:p>
            <a:r>
              <a:rPr lang="fr-FR" sz="2400" dirty="0" smtClean="0">
                <a:solidFill>
                  <a:schemeClr val="tx2">
                    <a:lumMod val="75000"/>
                    <a:lumOff val="25000"/>
                  </a:schemeClr>
                </a:solidFill>
              </a:rPr>
              <a:t>Dédramatiser les devoirs : ils doivent aider les élèves, et pas l’inverse. Ne pas hésiter à venir en parler… </a:t>
            </a:r>
            <a:endParaRPr lang="fr-FR" sz="2400" dirty="0">
              <a:solidFill>
                <a:schemeClr val="tx2">
                  <a:lumMod val="75000"/>
                  <a:lumOff val="25000"/>
                </a:schemeClr>
              </a:solidFill>
            </a:endParaRPr>
          </a:p>
        </p:txBody>
      </p:sp>
      <p:pic>
        <p:nvPicPr>
          <p:cNvPr id="4" name="Image 3"/>
          <p:cNvPicPr>
            <a:picLocks noChangeAspect="1"/>
          </p:cNvPicPr>
          <p:nvPr/>
        </p:nvPicPr>
        <p:blipFill>
          <a:blip r:embed="rId3"/>
          <a:stretch>
            <a:fillRect/>
          </a:stretch>
        </p:blipFill>
        <p:spPr>
          <a:xfrm rot="440846">
            <a:off x="6589903" y="576780"/>
            <a:ext cx="1585726" cy="2121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5996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anim calcmode="lin" valueType="num">
                                      <p:cBhvr>
                                        <p:cTn id="1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1000"/>
                                        <p:tgtEl>
                                          <p:spTgt spid="2">
                                            <p:txEl>
                                              <p:pRg st="3" end="3"/>
                                            </p:txEl>
                                          </p:spTgt>
                                        </p:tgtEl>
                                      </p:cBhvr>
                                    </p:animEffect>
                                    <p:anim calcmode="lin" valueType="num">
                                      <p:cBhvr>
                                        <p:cTn id="3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1000"/>
                                        <p:tgtEl>
                                          <p:spTgt spid="2">
                                            <p:txEl>
                                              <p:pRg st="4" end="4"/>
                                            </p:txEl>
                                          </p:spTgt>
                                        </p:tgtEl>
                                      </p:cBhvr>
                                    </p:animEffect>
                                    <p:anim calcmode="lin" valueType="num">
                                      <p:cBhvr>
                                        <p:cTn id="4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Effect transition="in" filter="fade">
                                      <p:cBhvr>
                                        <p:cTn id="51" dur="1000"/>
                                        <p:tgtEl>
                                          <p:spTgt spid="2">
                                            <p:txEl>
                                              <p:pRg st="5" end="5"/>
                                            </p:txEl>
                                          </p:spTgt>
                                        </p:tgtEl>
                                      </p:cBhvr>
                                    </p:animEffect>
                                    <p:anim calcmode="lin" valueType="num">
                                      <p:cBhvr>
                                        <p:cTn id="5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800" decel="100000"/>
                                        <p:tgtEl>
                                          <p:spTgt spid="6"/>
                                        </p:tgtEl>
                                      </p:cBhvr>
                                    </p:animEffect>
                                    <p:anim calcmode="lin" valueType="num">
                                      <p:cBhvr>
                                        <p:cTn id="59" dur="800" decel="100000" fill="hold"/>
                                        <p:tgtEl>
                                          <p:spTgt spid="6"/>
                                        </p:tgtEl>
                                        <p:attrNameLst>
                                          <p:attrName>style.rotation</p:attrName>
                                        </p:attrNameLst>
                                      </p:cBhvr>
                                      <p:tavLst>
                                        <p:tav tm="0">
                                          <p:val>
                                            <p:fltVal val="-90"/>
                                          </p:val>
                                        </p:tav>
                                        <p:tav tm="100000">
                                          <p:val>
                                            <p:fltVal val="0"/>
                                          </p:val>
                                        </p:tav>
                                      </p:tavLst>
                                    </p:anim>
                                    <p:anim calcmode="lin" valueType="num">
                                      <p:cBhvr>
                                        <p:cTn id="60" dur="800" decel="100000" fill="hold"/>
                                        <p:tgtEl>
                                          <p:spTgt spid="6"/>
                                        </p:tgtEl>
                                        <p:attrNameLst>
                                          <p:attrName>ppt_x</p:attrName>
                                        </p:attrNameLst>
                                      </p:cBhvr>
                                      <p:tavLst>
                                        <p:tav tm="0">
                                          <p:val>
                                            <p:strVal val="#ppt_x+0.4"/>
                                          </p:val>
                                        </p:tav>
                                        <p:tav tm="100000">
                                          <p:val>
                                            <p:strVal val="#ppt_x-0.05"/>
                                          </p:val>
                                        </p:tav>
                                      </p:tavLst>
                                    </p:anim>
                                    <p:anim calcmode="lin" valueType="num">
                                      <p:cBhvr>
                                        <p:cTn id="61" dur="800" decel="100000" fill="hold"/>
                                        <p:tgtEl>
                                          <p:spTgt spid="6"/>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4D4D73"/>
                </a:solidFill>
              </a:rPr>
              <a:t>L’aide aux élèves en difficulté</a:t>
            </a:r>
            <a:endParaRPr lang="fr-FR" dirty="0">
              <a:solidFill>
                <a:srgbClr val="4D4D73"/>
              </a:solidFill>
            </a:endParaRPr>
          </a:p>
        </p:txBody>
      </p:sp>
      <p:sp>
        <p:nvSpPr>
          <p:cNvPr id="3" name="Espace réservé du contenu 2"/>
          <p:cNvSpPr>
            <a:spLocks noGrp="1"/>
          </p:cNvSpPr>
          <p:nvPr>
            <p:ph idx="1"/>
          </p:nvPr>
        </p:nvSpPr>
        <p:spPr/>
        <p:txBody>
          <a:bodyPr>
            <a:normAutofit fontScale="92500"/>
          </a:bodyPr>
          <a:lstStyle/>
          <a:p>
            <a:r>
              <a:rPr lang="fr-FR" sz="2400" dirty="0" smtClean="0"/>
              <a:t>L’aide dans la classe : le travail est différencié, tous les élèves ne font pas toujours le même travail. </a:t>
            </a:r>
          </a:p>
          <a:p>
            <a:r>
              <a:rPr lang="fr-FR" sz="2400" dirty="0" smtClean="0"/>
              <a:t>Les APC : surtout le mardi, par petits groupes. </a:t>
            </a:r>
          </a:p>
          <a:p>
            <a:r>
              <a:rPr lang="fr-FR" sz="2400" dirty="0" smtClean="0"/>
              <a:t>Le RASED : les maitresses viennent chercher les élèves qui en ont besoin dans la classe. </a:t>
            </a:r>
          </a:p>
          <a:p>
            <a:r>
              <a:rPr lang="fr-FR" sz="2400" dirty="0" smtClean="0"/>
              <a:t>Le maitre surnuméraire : pas seulement pour les difficultés. </a:t>
            </a:r>
          </a:p>
          <a:p>
            <a:r>
              <a:rPr lang="fr-FR" sz="2400" dirty="0" smtClean="0"/>
              <a:t>Les intervenants extérieurs : orthophonistes, CMP… : nous vous sollicitons si nous le jugeons nécessaire.</a:t>
            </a:r>
            <a:endParaRPr lang="fr-FR" sz="2400" dirty="0"/>
          </a:p>
        </p:txBody>
      </p:sp>
    </p:spTree>
    <p:extLst>
      <p:ext uri="{BB962C8B-B14F-4D97-AF65-F5344CB8AC3E}">
        <p14:creationId xmlns:p14="http://schemas.microsoft.com/office/powerpoint/2010/main" val="3450255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4D4D73"/>
                </a:solidFill>
              </a:rPr>
              <a:t>L’évaluation</a:t>
            </a:r>
            <a:endParaRPr lang="fr-FR" dirty="0">
              <a:solidFill>
                <a:srgbClr val="4D4D73"/>
              </a:solidFill>
            </a:endParaRPr>
          </a:p>
        </p:txBody>
      </p:sp>
      <p:sp>
        <p:nvSpPr>
          <p:cNvPr id="3" name="Espace réservé du contenu 2"/>
          <p:cNvSpPr>
            <a:spLocks noGrp="1"/>
          </p:cNvSpPr>
          <p:nvPr>
            <p:ph idx="1"/>
          </p:nvPr>
        </p:nvSpPr>
        <p:spPr>
          <a:xfrm>
            <a:off x="498474" y="1330404"/>
            <a:ext cx="7556313" cy="5255158"/>
          </a:xfrm>
        </p:spPr>
        <p:txBody>
          <a:bodyPr>
            <a:normAutofit/>
          </a:bodyPr>
          <a:lstStyle/>
          <a:p>
            <a:r>
              <a:rPr lang="fr-FR" dirty="0" smtClean="0"/>
              <a:t>Evaluation par compétences : </a:t>
            </a:r>
          </a:p>
          <a:p>
            <a:endParaRPr lang="fr-FR" dirty="0" smtClean="0"/>
          </a:p>
          <a:p>
            <a:endParaRPr lang="fr-FR" dirty="0"/>
          </a:p>
          <a:p>
            <a:endParaRPr lang="fr-FR" dirty="0" smtClean="0"/>
          </a:p>
          <a:p>
            <a:endParaRPr lang="fr-FR" dirty="0"/>
          </a:p>
          <a:p>
            <a:endParaRPr lang="fr-FR" dirty="0" smtClean="0"/>
          </a:p>
          <a:p>
            <a:r>
              <a:rPr lang="fr-FR" dirty="0" smtClean="0"/>
              <a:t>Associer les enfants pour qu’ils sachent ce qu’on attend d’eux : le cahier de progrès et le porte-folio. </a:t>
            </a:r>
          </a:p>
          <a:p>
            <a:r>
              <a:rPr lang="fr-FR" dirty="0" smtClean="0"/>
              <a:t>Réunions pour vous remettre le bulletin et l’expliquer, en fin de trimestre.</a:t>
            </a:r>
            <a:endParaRPr lang="fr-FR" dirty="0"/>
          </a:p>
        </p:txBody>
      </p:sp>
      <p:pic>
        <p:nvPicPr>
          <p:cNvPr id="4" name="Image 3" descr="Echel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1715718"/>
            <a:ext cx="3616381" cy="2790249"/>
          </a:xfrm>
          <a:prstGeom prst="rect">
            <a:avLst/>
          </a:prstGeom>
        </p:spPr>
      </p:pic>
    </p:spTree>
    <p:extLst>
      <p:ext uri="{BB962C8B-B14F-4D97-AF65-F5344CB8AC3E}">
        <p14:creationId xmlns:p14="http://schemas.microsoft.com/office/powerpoint/2010/main" val="1614704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4D4D73"/>
                </a:solidFill>
              </a:rPr>
              <a:t>La vie de la classe</a:t>
            </a:r>
            <a:endParaRPr lang="fr-FR" dirty="0">
              <a:solidFill>
                <a:srgbClr val="4D4D73"/>
              </a:solidFill>
            </a:endParaRPr>
          </a:p>
        </p:txBody>
      </p:sp>
      <p:sp>
        <p:nvSpPr>
          <p:cNvPr id="3" name="Espace réservé du contenu 2"/>
          <p:cNvSpPr>
            <a:spLocks noGrp="1"/>
          </p:cNvSpPr>
          <p:nvPr>
            <p:ph idx="1"/>
          </p:nvPr>
        </p:nvSpPr>
        <p:spPr/>
        <p:txBody>
          <a:bodyPr>
            <a:noAutofit/>
          </a:bodyPr>
          <a:lstStyle/>
          <a:p>
            <a:r>
              <a:rPr lang="fr-FR" sz="2400" dirty="0" smtClean="0"/>
              <a:t>Nécessité de boire : les élèves peuvent avoir une petite bouteille d’eau individuelle. </a:t>
            </a:r>
          </a:p>
          <a:p>
            <a:r>
              <a:rPr lang="fr-FR" sz="2400" dirty="0" smtClean="0"/>
              <a:t>Les anniversaires : on peut les fêter à l’école : merci de prévenir et d’apporter un </a:t>
            </a:r>
            <a:r>
              <a:rPr lang="fr-FR" sz="2400" b="1" dirty="0" smtClean="0"/>
              <a:t>gâteau facile à partager. </a:t>
            </a:r>
          </a:p>
          <a:p>
            <a:r>
              <a:rPr lang="fr-FR" sz="2400" dirty="0" smtClean="0"/>
              <a:t>Les médicaments : ils doivent être confiés aux adultes avec leur ordonnance. </a:t>
            </a:r>
          </a:p>
          <a:p>
            <a:r>
              <a:rPr lang="fr-FR" sz="2400" dirty="0" smtClean="0"/>
              <a:t>Penser à </a:t>
            </a:r>
            <a:r>
              <a:rPr lang="fr-FR" sz="2400" b="1" dirty="0" smtClean="0"/>
              <a:t>marquer le matériel et les vêtements </a:t>
            </a:r>
            <a:r>
              <a:rPr lang="fr-FR" sz="2400" dirty="0" smtClean="0"/>
              <a:t>de vos enfants.</a:t>
            </a:r>
            <a:endParaRPr lang="fr-FR" sz="2400" dirty="0"/>
          </a:p>
        </p:txBody>
      </p:sp>
      <p:pic>
        <p:nvPicPr>
          <p:cNvPr id="4" name="Image 3"/>
          <p:cNvPicPr>
            <a:picLocks noChangeAspect="1"/>
          </p:cNvPicPr>
          <p:nvPr/>
        </p:nvPicPr>
        <p:blipFill>
          <a:blip r:embed="rId2"/>
          <a:stretch>
            <a:fillRect/>
          </a:stretch>
        </p:blipFill>
        <p:spPr>
          <a:xfrm>
            <a:off x="7905383" y="1981200"/>
            <a:ext cx="667569" cy="1051701"/>
          </a:xfrm>
          <a:prstGeom prst="rect">
            <a:avLst/>
          </a:prstGeom>
        </p:spPr>
      </p:pic>
    </p:spTree>
    <p:extLst>
      <p:ext uri="{BB962C8B-B14F-4D97-AF65-F5344CB8AC3E}">
        <p14:creationId xmlns:p14="http://schemas.microsoft.com/office/powerpoint/2010/main" val="2323043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4D4D73"/>
                </a:solidFill>
              </a:rPr>
              <a:t>Pour accompagner votre enfant…</a:t>
            </a:r>
            <a:endParaRPr lang="fr-FR" dirty="0">
              <a:solidFill>
                <a:srgbClr val="4D4D73"/>
              </a:solidFill>
            </a:endParaRPr>
          </a:p>
        </p:txBody>
      </p:sp>
      <p:sp>
        <p:nvSpPr>
          <p:cNvPr id="3" name="Espace réservé du contenu 2"/>
          <p:cNvSpPr>
            <a:spLocks noGrp="1"/>
          </p:cNvSpPr>
          <p:nvPr>
            <p:ph idx="1"/>
          </p:nvPr>
        </p:nvSpPr>
        <p:spPr>
          <a:xfrm>
            <a:off x="498474" y="1348472"/>
            <a:ext cx="7810690" cy="5143010"/>
          </a:xfrm>
        </p:spPr>
        <p:txBody>
          <a:bodyPr>
            <a:normAutofit/>
          </a:bodyPr>
          <a:lstStyle/>
          <a:p>
            <a:r>
              <a:rPr lang="fr-FR" sz="2400" dirty="0" smtClean="0"/>
              <a:t>Voter et même vous présenter aux élections de parents d’élèves, </a:t>
            </a:r>
            <a:r>
              <a:rPr lang="fr-FR" sz="2400" dirty="0" smtClean="0"/>
              <a:t>le…..</a:t>
            </a:r>
            <a:endParaRPr lang="fr-FR" sz="2400" dirty="0" smtClean="0"/>
          </a:p>
          <a:p>
            <a:r>
              <a:rPr lang="fr-FR" sz="2400" dirty="0" smtClean="0"/>
              <a:t>Participer à la </a:t>
            </a:r>
            <a:r>
              <a:rPr lang="fr-FR" sz="2400" i="1" dirty="0" smtClean="0"/>
              <a:t>Malette des parents.</a:t>
            </a:r>
          </a:p>
          <a:p>
            <a:r>
              <a:rPr lang="fr-FR" sz="2400" dirty="0" smtClean="0"/>
              <a:t>Accompagner la classe lors des sorties.</a:t>
            </a:r>
          </a:p>
          <a:p>
            <a:r>
              <a:rPr lang="fr-FR" sz="2400" dirty="0" smtClean="0"/>
              <a:t>Consulter le site Internet de l’école : </a:t>
            </a:r>
          </a:p>
          <a:p>
            <a:pPr marL="0" indent="0">
              <a:buNone/>
            </a:pPr>
            <a:r>
              <a:rPr lang="fr-FR" sz="2400" u="sng" dirty="0">
                <a:hlinkClick r:id="rId2"/>
              </a:rPr>
              <a:t>http://sepia.ac-</a:t>
            </a:r>
            <a:r>
              <a:rPr lang="fr-FR" sz="2400" u="sng" dirty="0" smtClean="0">
                <a:hlinkClick r:id="rId2"/>
              </a:rPr>
              <a:t>reims.fr</a:t>
            </a:r>
            <a:r>
              <a:rPr lang="fr-FR" sz="2400" u="sng" smtClean="0"/>
              <a:t>….</a:t>
            </a:r>
            <a:endParaRPr lang="fr-FR" sz="2400" dirty="0" smtClean="0"/>
          </a:p>
          <a:p>
            <a:r>
              <a:rPr lang="fr-FR" sz="2400" dirty="0" smtClean="0"/>
              <a:t>Veiller au sommeil des enfants.</a:t>
            </a:r>
          </a:p>
          <a:p>
            <a:r>
              <a:rPr lang="fr-FR" sz="2400" dirty="0" smtClean="0"/>
              <a:t>Lire et faire lire, par exemple les livres prêtés. </a:t>
            </a:r>
          </a:p>
          <a:p>
            <a:endParaRPr lang="fr-FR" dirty="0"/>
          </a:p>
        </p:txBody>
      </p:sp>
    </p:spTree>
    <p:extLst>
      <p:ext uri="{BB962C8B-B14F-4D97-AF65-F5344CB8AC3E}">
        <p14:creationId xmlns:p14="http://schemas.microsoft.com/office/powerpoint/2010/main" val="927931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Merci de votre présence</a:t>
            </a:r>
            <a:endParaRPr lang="fr-FR" sz="4000"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127398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dirty="0" smtClean="0">
                <a:solidFill>
                  <a:schemeClr val="accent6">
                    <a:lumMod val="75000"/>
                  </a:schemeClr>
                </a:solidFill>
                <a:effectLst>
                  <a:outerShdw blurRad="50800" dist="38100" dir="2700000" algn="tl" rotWithShape="0">
                    <a:srgbClr val="000000">
                      <a:alpha val="43000"/>
                    </a:srgbClr>
                  </a:outerShdw>
                </a:effectLst>
              </a:rPr>
              <a:t>L’école</a:t>
            </a:r>
            <a:endParaRPr lang="fr-FR" sz="5400" dirty="0">
              <a:solidFill>
                <a:schemeClr val="accent6">
                  <a:lumMod val="75000"/>
                </a:schemeClr>
              </a:solidFill>
              <a:effectLst>
                <a:outerShdw blurRad="50800" dist="38100" dir="2700000" algn="tl" rotWithShape="0">
                  <a:srgbClr val="000000">
                    <a:alpha val="43000"/>
                  </a:srgbClr>
                </a:outerShdw>
              </a:effectLst>
            </a:endParaRPr>
          </a:p>
        </p:txBody>
      </p:sp>
      <p:sp>
        <p:nvSpPr>
          <p:cNvPr id="3" name="Espace réservé du contenu 2"/>
          <p:cNvSpPr>
            <a:spLocks noGrp="1"/>
          </p:cNvSpPr>
          <p:nvPr>
            <p:ph idx="1"/>
          </p:nvPr>
        </p:nvSpPr>
        <p:spPr>
          <a:xfrm>
            <a:off x="498474" y="1600200"/>
            <a:ext cx="7556313" cy="4940300"/>
          </a:xfrm>
        </p:spPr>
        <p:txBody>
          <a:bodyPr>
            <a:normAutofit fontScale="85000" lnSpcReduction="10000"/>
          </a:bodyPr>
          <a:lstStyle/>
          <a:p>
            <a:r>
              <a:rPr lang="fr-FR" sz="2400" dirty="0" smtClean="0"/>
              <a:t>2 classes de CP</a:t>
            </a:r>
          </a:p>
          <a:p>
            <a:r>
              <a:rPr lang="fr-FR" sz="2400" dirty="0" smtClean="0"/>
              <a:t>1 classe de CP/CE1</a:t>
            </a:r>
          </a:p>
          <a:p>
            <a:r>
              <a:rPr lang="fr-FR" sz="2400" dirty="0"/>
              <a:t>1</a:t>
            </a:r>
            <a:r>
              <a:rPr lang="fr-FR" sz="2400" dirty="0" smtClean="0"/>
              <a:t> classe </a:t>
            </a:r>
            <a:r>
              <a:rPr lang="fr-FR" sz="2400" dirty="0"/>
              <a:t>de </a:t>
            </a:r>
            <a:r>
              <a:rPr lang="fr-FR" sz="2400" dirty="0" smtClean="0"/>
              <a:t>CE1</a:t>
            </a:r>
          </a:p>
          <a:p>
            <a:r>
              <a:rPr lang="fr-FR" sz="2400" dirty="0" smtClean="0"/>
              <a:t>1 classe de CE1/CE2</a:t>
            </a:r>
            <a:endParaRPr lang="fr-FR" sz="2400" dirty="0"/>
          </a:p>
          <a:p>
            <a:r>
              <a:rPr lang="fr-FR" sz="2400" dirty="0" smtClean="0"/>
              <a:t>5 </a:t>
            </a:r>
            <a:r>
              <a:rPr lang="fr-FR" sz="2400" dirty="0"/>
              <a:t>classes de </a:t>
            </a:r>
            <a:r>
              <a:rPr lang="fr-FR" sz="2400" dirty="0" smtClean="0"/>
              <a:t>Cycle 3 : CE2, CE2/CM1 et 3 CM1/CM2</a:t>
            </a:r>
          </a:p>
          <a:p>
            <a:r>
              <a:rPr lang="fr-FR" sz="2400" dirty="0" smtClean="0"/>
              <a:t>1 classe d’ULIS ECOLE (enfants présentant un handicap)</a:t>
            </a:r>
            <a:endParaRPr lang="fr-FR" sz="2400" dirty="0"/>
          </a:p>
          <a:p>
            <a:r>
              <a:rPr lang="fr-FR" sz="2400" dirty="0" smtClean="0"/>
              <a:t>1 RASED (aide aux élèves en difficulté) : 2 maitresses et une psychologue</a:t>
            </a:r>
            <a:endParaRPr lang="fr-FR" sz="2400" dirty="0"/>
          </a:p>
          <a:p>
            <a:r>
              <a:rPr lang="fr-FR" sz="2400" dirty="0" smtClean="0"/>
              <a:t>1 UP2A (aide aux enfants arrivant en France)</a:t>
            </a:r>
          </a:p>
          <a:p>
            <a:r>
              <a:rPr lang="fr-FR" sz="2400" dirty="0" smtClean="0"/>
              <a:t>1 maitre surnuméraire « Plus de maitres que de classes ».</a:t>
            </a:r>
            <a:endParaRPr lang="fr-FR" sz="2400" dirty="0"/>
          </a:p>
          <a:p>
            <a:endParaRPr lang="fr-FR" dirty="0"/>
          </a:p>
        </p:txBody>
      </p:sp>
    </p:spTree>
    <p:extLst>
      <p:ext uri="{BB962C8B-B14F-4D97-AF65-F5344CB8AC3E}">
        <p14:creationId xmlns:p14="http://schemas.microsoft.com/office/powerpoint/2010/main" val="2040308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solidFill>
                  <a:srgbClr val="7A7901"/>
                </a:solidFill>
                <a:effectLst>
                  <a:outerShdw blurRad="50800" dist="38100" dir="2700000" algn="tl" rotWithShape="0">
                    <a:srgbClr val="000000">
                      <a:alpha val="43000"/>
                    </a:srgbClr>
                  </a:outerShdw>
                </a:effectLst>
              </a:rPr>
              <a:t>La classe</a:t>
            </a:r>
            <a:endParaRPr lang="fr-FR" sz="4800" dirty="0">
              <a:solidFill>
                <a:srgbClr val="7A7901"/>
              </a:solidFill>
              <a:effectLst>
                <a:outerShdw blurRad="50800" dist="38100" dir="2700000" algn="tl" rotWithShape="0">
                  <a:srgbClr val="000000">
                    <a:alpha val="43000"/>
                  </a:srgbClr>
                </a:outerShdw>
              </a:effectLst>
            </a:endParaRPr>
          </a:p>
        </p:txBody>
      </p:sp>
      <p:sp>
        <p:nvSpPr>
          <p:cNvPr id="3" name="Espace réservé du contenu 2"/>
          <p:cNvSpPr>
            <a:spLocks noGrp="1"/>
          </p:cNvSpPr>
          <p:nvPr>
            <p:ph idx="1"/>
          </p:nvPr>
        </p:nvSpPr>
        <p:spPr>
          <a:xfrm>
            <a:off x="498474" y="1421112"/>
            <a:ext cx="8171277" cy="5094838"/>
          </a:xfrm>
        </p:spPr>
        <p:txBody>
          <a:bodyPr>
            <a:normAutofit/>
          </a:bodyPr>
          <a:lstStyle/>
          <a:p>
            <a:pPr marL="0" indent="0">
              <a:buNone/>
            </a:pPr>
            <a:r>
              <a:rPr lang="fr-FR" sz="2600" u="sng" dirty="0" smtClean="0"/>
              <a:t>2 enseignantes : </a:t>
            </a:r>
          </a:p>
          <a:p>
            <a:r>
              <a:rPr lang="fr-FR" sz="2600" dirty="0" smtClean="0"/>
              <a:t>…,, </a:t>
            </a:r>
            <a:r>
              <a:rPr lang="fr-FR" sz="2600" dirty="0" smtClean="0"/>
              <a:t>le lundi</a:t>
            </a:r>
            <a:r>
              <a:rPr lang="fr-FR" sz="2600" dirty="0"/>
              <a:t>, jeudi, vendredi et 3 mercredi/</a:t>
            </a:r>
            <a:r>
              <a:rPr lang="fr-FR" sz="2600" dirty="0" smtClean="0"/>
              <a:t>4</a:t>
            </a:r>
          </a:p>
          <a:p>
            <a:r>
              <a:rPr lang="fr-FR" sz="2600" dirty="0" smtClean="0"/>
              <a:t>…, </a:t>
            </a:r>
            <a:r>
              <a:rPr lang="fr-FR" sz="2600" dirty="0" smtClean="0"/>
              <a:t>modulatrice, le mardi et 1 mercredi sur 4.</a:t>
            </a:r>
          </a:p>
          <a:p>
            <a:pPr marL="0" indent="0">
              <a:buNone/>
            </a:pPr>
            <a:endParaRPr lang="fr-FR" sz="2600" dirty="0"/>
          </a:p>
          <a:p>
            <a:pPr marL="0" indent="0">
              <a:buNone/>
            </a:pPr>
            <a:r>
              <a:rPr lang="fr-FR" sz="2600" u="sng" dirty="0" smtClean="0"/>
              <a:t>23 élèves : </a:t>
            </a:r>
          </a:p>
          <a:p>
            <a:pPr>
              <a:buFont typeface="Wingdings" charset="2"/>
              <a:buChar char="Ø"/>
            </a:pPr>
            <a:r>
              <a:rPr lang="fr-FR" sz="2600" dirty="0" smtClean="0"/>
              <a:t>10 garçons</a:t>
            </a:r>
            <a:r>
              <a:rPr lang="fr-FR" sz="2600" dirty="0" smtClean="0"/>
              <a:t>, 13 filles</a:t>
            </a:r>
          </a:p>
          <a:p>
            <a:pPr>
              <a:buFont typeface="Wingdings" charset="2"/>
              <a:buChar char="Ø"/>
            </a:pPr>
            <a:r>
              <a:rPr lang="fr-FR" sz="2600" dirty="0" smtClean="0"/>
              <a:t>12 CP, 11 CE1</a:t>
            </a:r>
          </a:p>
          <a:p>
            <a:pPr marL="0" indent="0">
              <a:buNone/>
            </a:pPr>
            <a:endParaRPr lang="fr-FR" dirty="0"/>
          </a:p>
        </p:txBody>
      </p:sp>
    </p:spTree>
    <p:extLst>
      <p:ext uri="{BB962C8B-B14F-4D97-AF65-F5344CB8AC3E}">
        <p14:creationId xmlns:p14="http://schemas.microsoft.com/office/powerpoint/2010/main" val="933575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554" y="2571750"/>
            <a:ext cx="3278557" cy="1827650"/>
          </a:xfrm>
        </p:spPr>
        <p:txBody>
          <a:bodyPr>
            <a:noAutofit/>
          </a:bodyPr>
          <a:lstStyle/>
          <a:p>
            <a:r>
              <a:rPr lang="fr-FR" sz="3600" dirty="0" smtClean="0"/>
              <a:t>Informations </a:t>
            </a:r>
            <a:r>
              <a:rPr lang="fr-FR" sz="3600" spc="-150" dirty="0" smtClean="0"/>
              <a:t>administratives</a:t>
            </a:r>
            <a:endParaRPr lang="fr-FR" sz="3600" spc="-150" dirty="0"/>
          </a:p>
        </p:txBody>
      </p:sp>
      <p:sp>
        <p:nvSpPr>
          <p:cNvPr id="3" name="Espace réservé du contenu 2"/>
          <p:cNvSpPr>
            <a:spLocks noGrp="1"/>
          </p:cNvSpPr>
          <p:nvPr>
            <p:ph idx="1"/>
          </p:nvPr>
        </p:nvSpPr>
        <p:spPr>
          <a:xfrm>
            <a:off x="4168775" y="544256"/>
            <a:ext cx="4597399" cy="5581907"/>
          </a:xfrm>
        </p:spPr>
        <p:txBody>
          <a:bodyPr>
            <a:normAutofit/>
          </a:bodyPr>
          <a:lstStyle/>
          <a:p>
            <a:r>
              <a:rPr lang="fr-FR" dirty="0" smtClean="0"/>
              <a:t>Directeur : </a:t>
            </a:r>
          </a:p>
          <a:p>
            <a:r>
              <a:rPr lang="fr-FR" dirty="0" smtClean="0"/>
              <a:t>Horaires : 9H – 12H / 14H – 16H15</a:t>
            </a:r>
          </a:p>
          <a:p>
            <a:r>
              <a:rPr lang="fr-FR" dirty="0" smtClean="0"/>
              <a:t>Sortie libre</a:t>
            </a:r>
          </a:p>
          <a:p>
            <a:r>
              <a:rPr lang="fr-FR" dirty="0" smtClean="0"/>
              <a:t>Cantine, études et périscolaire : inscriptions et changements en mairie et information à la maitresse</a:t>
            </a:r>
            <a:endParaRPr lang="fr-FR" dirty="0"/>
          </a:p>
          <a:p>
            <a:r>
              <a:rPr lang="fr-FR" dirty="0" smtClean="0"/>
              <a:t>Absence : justificatif sur papier libre</a:t>
            </a:r>
          </a:p>
          <a:p>
            <a:r>
              <a:rPr lang="fr-FR" dirty="0" smtClean="0"/>
              <a:t>Coopérative scolaire : sert à financer les sorties, les livres de bibliothèque… </a:t>
            </a:r>
          </a:p>
          <a:p>
            <a:r>
              <a:rPr lang="fr-FR" dirty="0" smtClean="0"/>
              <a:t>Assurance scolaire : obligatoire pour toutes les sorties. </a:t>
            </a:r>
          </a:p>
          <a:p>
            <a:r>
              <a:rPr lang="fr-FR" dirty="0" smtClean="0"/>
              <a:t>Rôle du cahier de liaison (vert) : il doit être toujours dans le cartable. </a:t>
            </a:r>
          </a:p>
        </p:txBody>
      </p:sp>
      <p:pic>
        <p:nvPicPr>
          <p:cNvPr id="4" name="Image 3"/>
          <p:cNvPicPr>
            <a:picLocks noChangeAspect="1"/>
          </p:cNvPicPr>
          <p:nvPr/>
        </p:nvPicPr>
        <p:blipFill>
          <a:blip r:embed="rId2"/>
          <a:stretch>
            <a:fillRect/>
          </a:stretch>
        </p:blipFill>
        <p:spPr>
          <a:xfrm rot="544784">
            <a:off x="7999764" y="5696663"/>
            <a:ext cx="643038" cy="1087756"/>
          </a:xfrm>
          <a:prstGeom prst="rect">
            <a:avLst/>
          </a:prstGeom>
        </p:spPr>
      </p:pic>
    </p:spTree>
    <p:extLst>
      <p:ext uri="{BB962C8B-B14F-4D97-AF65-F5344CB8AC3E}">
        <p14:creationId xmlns:p14="http://schemas.microsoft.com/office/powerpoint/2010/main" val="2289295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smtClean="0"/>
              <a:t>Organisation de la classe</a:t>
            </a:r>
            <a:endParaRPr lang="fr-FR" sz="4400"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4095976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cours double… </a:t>
            </a:r>
            <a:endParaRPr lang="fr-FR" dirty="0"/>
          </a:p>
        </p:txBody>
      </p:sp>
      <p:sp>
        <p:nvSpPr>
          <p:cNvPr id="3" name="Espace réservé du contenu 2"/>
          <p:cNvSpPr>
            <a:spLocks noGrp="1"/>
          </p:cNvSpPr>
          <p:nvPr>
            <p:ph idx="1"/>
          </p:nvPr>
        </p:nvSpPr>
        <p:spPr>
          <a:xfrm>
            <a:off x="498474" y="1600200"/>
            <a:ext cx="7556313" cy="4525963"/>
          </a:xfrm>
        </p:spPr>
        <p:txBody>
          <a:bodyPr/>
          <a:lstStyle/>
          <a:p>
            <a:r>
              <a:rPr lang="fr-FR" dirty="0" smtClean="0"/>
              <a:t>Des niveaux bien identifiés avec des exigences différentes… </a:t>
            </a:r>
          </a:p>
          <a:p>
            <a:r>
              <a:rPr lang="fr-FR" dirty="0" smtClean="0"/>
              <a:t>La continuité des apprentissage assurée pour les CE1 qui étaient avec moi au CP.</a:t>
            </a:r>
          </a:p>
          <a:p>
            <a:r>
              <a:rPr lang="fr-FR" dirty="0" smtClean="0"/>
              <a:t>Une grande autonomie, les élèves devant plus prendre en charge leurs apprentissages. </a:t>
            </a:r>
          </a:p>
          <a:p>
            <a:r>
              <a:rPr lang="fr-FR" dirty="0" smtClean="0"/>
              <a:t>Des interactions, du tutorat, une plus grande richesse dans la classe… Les plus jeunes grandissent en regardant les plus grands, les plus avancés tirent avantage à aider les autres. </a:t>
            </a:r>
          </a:p>
          <a:p>
            <a:r>
              <a:rPr lang="fr-FR" dirty="0" smtClean="0"/>
              <a:t>Des petits groupes de travail, moins de dispersion. </a:t>
            </a:r>
          </a:p>
          <a:p>
            <a:r>
              <a:rPr lang="fr-FR" b="1" dirty="0" smtClean="0">
                <a:solidFill>
                  <a:schemeClr val="accent3">
                    <a:lumMod val="75000"/>
                  </a:schemeClr>
                </a:solidFill>
              </a:rPr>
              <a:t>La chance de pouvoir faire une vraie classe de cycle. </a:t>
            </a:r>
            <a:endParaRPr lang="fr-FR" b="1" dirty="0">
              <a:solidFill>
                <a:schemeClr val="accent3">
                  <a:lumMod val="75000"/>
                </a:schemeClr>
              </a:solidFill>
            </a:endParaRPr>
          </a:p>
        </p:txBody>
      </p:sp>
    </p:spTree>
    <p:extLst>
      <p:ext uri="{BB962C8B-B14F-4D97-AF65-F5344CB8AC3E}">
        <p14:creationId xmlns:p14="http://schemas.microsoft.com/office/powerpoint/2010/main" val="2557150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75000"/>
                  </a:schemeClr>
                </a:solidFill>
              </a:rPr>
              <a:t>L’emploi du temps</a:t>
            </a:r>
            <a:endParaRPr lang="fr-FR" dirty="0">
              <a:solidFill>
                <a:schemeClr val="accent3">
                  <a:lumMod val="75000"/>
                </a:schemeClr>
              </a:solidFill>
            </a:endParaRPr>
          </a:p>
        </p:txBody>
      </p:sp>
      <p:pic>
        <p:nvPicPr>
          <p:cNvPr id="5" name="Imag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98474" y="2072805"/>
            <a:ext cx="8353253" cy="4276329"/>
          </a:xfrm>
          <a:prstGeom prst="rect">
            <a:avLst/>
          </a:prstGeom>
        </p:spPr>
      </p:pic>
    </p:spTree>
    <p:extLst>
      <p:ext uri="{BB962C8B-B14F-4D97-AF65-F5344CB8AC3E}">
        <p14:creationId xmlns:p14="http://schemas.microsoft.com/office/powerpoint/2010/main" val="3020406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t>Ce que nous allons apprendre</a:t>
            </a:r>
            <a:endParaRPr lang="fr-FR" sz="5400"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414391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Avantage.thmx</Template>
  <TotalTime>2192</TotalTime>
  <Words>1595</Words>
  <Application>Microsoft Macintosh PowerPoint</Application>
  <PresentationFormat>Présentation à l'écran (4:3)</PresentationFormat>
  <Paragraphs>165</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Avantage</vt:lpstr>
      <vt:lpstr>Réunion de parents</vt:lpstr>
      <vt:lpstr>Bienvenue à l’école élémentaire</vt:lpstr>
      <vt:lpstr>L’école</vt:lpstr>
      <vt:lpstr>La classe</vt:lpstr>
      <vt:lpstr>Informations administratives</vt:lpstr>
      <vt:lpstr>Organisation de la classe</vt:lpstr>
      <vt:lpstr>Un cours double… </vt:lpstr>
      <vt:lpstr>L’emploi du temps</vt:lpstr>
      <vt:lpstr>Ce que nous allons apprendre</vt:lpstr>
      <vt:lpstr>1. Apprendre à lire et à écrire</vt:lpstr>
      <vt:lpstr>Présentation PowerPoint</vt:lpstr>
      <vt:lpstr>La démarche d’apprentissage</vt:lpstr>
      <vt:lpstr>Les compléments</vt:lpstr>
      <vt:lpstr>Les documents des élèves</vt:lpstr>
      <vt:lpstr>Le français</vt:lpstr>
      <vt:lpstr>2. Les mathématiques</vt:lpstr>
      <vt:lpstr>3. L’anglais</vt:lpstr>
      <vt:lpstr>4. La découverte du monde</vt:lpstr>
      <vt:lpstr>5. Pratiques artistiques et histoire de l’art. </vt:lpstr>
      <vt:lpstr>6. L’éducation physique et sportive</vt:lpstr>
      <vt:lpstr>7. L’éducation civique et morale</vt:lpstr>
      <vt:lpstr>8. Le plan de travail.</vt:lpstr>
      <vt:lpstr>Concrètement : les devoirs CP</vt:lpstr>
      <vt:lpstr>Présentation PowerPoint</vt:lpstr>
      <vt:lpstr>L’aide aux élèves en difficulté</vt:lpstr>
      <vt:lpstr>L’évaluation</vt:lpstr>
      <vt:lpstr>La vie de la classe</vt:lpstr>
      <vt:lpstr>Pour accompagner votre enfant…</vt:lpstr>
      <vt:lpstr>Merci de votre présence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parents</dc:title>
  <dc:creator>Marie Gabriel</dc:creator>
  <cp:lastModifiedBy>Marie Gabriel</cp:lastModifiedBy>
  <cp:revision>35</cp:revision>
  <dcterms:created xsi:type="dcterms:W3CDTF">2014-09-07T09:48:12Z</dcterms:created>
  <dcterms:modified xsi:type="dcterms:W3CDTF">2015-09-11T16:50:22Z</dcterms:modified>
</cp:coreProperties>
</file>