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8" r:id="rId14"/>
    <p:sldId id="269" r:id="rId15"/>
    <p:sldId id="271" r:id="rId16"/>
    <p:sldId id="267" r:id="rId17"/>
    <p:sldId id="270" r:id="rId18"/>
    <p:sldId id="278" r:id="rId19"/>
    <p:sldId id="272" r:id="rId20"/>
    <p:sldId id="273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5" r:id="rId30"/>
    <p:sldId id="290" r:id="rId31"/>
    <p:sldId id="291" r:id="rId32"/>
    <p:sldId id="286" r:id="rId33"/>
    <p:sldId id="287" r:id="rId34"/>
    <p:sldId id="288" r:id="rId35"/>
    <p:sldId id="284" r:id="rId36"/>
    <p:sldId id="289" r:id="rId3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08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28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37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03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8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44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30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96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50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3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0354-F6FF-1F43-83BF-860D29381B63}" type="datetimeFigureOut">
              <a:rPr lang="fr-FR" smtClean="0"/>
              <a:t>10/05/2015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7AB1-7ECB-6849-99A9-41AA2E2B03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52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9.xml"/><Relationship Id="rId5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10843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Les additions à trous</a:t>
            </a:r>
            <a:endParaRPr lang="fr-FR" sz="6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à coins arrondis 2">
            <a:hlinkClick r:id="" action="ppaction://hlinkshowjump?jump=nextslide"/>
          </p:cNvPr>
          <p:cNvSpPr/>
          <p:nvPr/>
        </p:nvSpPr>
        <p:spPr>
          <a:xfrm>
            <a:off x="1402512" y="3735200"/>
            <a:ext cx="2343646" cy="846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hlinkClick r:id="rId2" action="ppaction://hlinksldjump"/>
              </a:rPr>
              <a:t>Le jeu de piste</a:t>
            </a:r>
            <a:endParaRPr lang="fr-FR" sz="2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402512" y="4988746"/>
            <a:ext cx="2343646" cy="846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hlinkClick r:id="rId3" action="ppaction://hlinksldjump"/>
              </a:rPr>
              <a:t>La boite rouge</a:t>
            </a:r>
            <a:endParaRPr lang="fr-FR" sz="24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367795" y="3749581"/>
            <a:ext cx="2343646" cy="846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hlinkClick r:id="rId4" action="ppaction://hlinksldjump"/>
              </a:rPr>
              <a:t>L’écriture mathématique</a:t>
            </a:r>
            <a:endParaRPr lang="fr-FR" sz="2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367795" y="4956380"/>
            <a:ext cx="2343646" cy="8466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hlinkClick r:id="rId5" action="ppaction://hlinksldjump"/>
              </a:rPr>
              <a:t>Entrainement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251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4898977" y="4993627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0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27 +    = 30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5861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33344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9861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8254E-7 -7.12303E-7 L -0.32228 -0.0178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3" y="-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1271"/>
            <a:ext cx="8229600" cy="1143000"/>
          </a:xfrm>
        </p:spPr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27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74571" y="1723476"/>
            <a:ext cx="3599999" cy="27301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5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" name="Cube 8"/>
          <p:cNvSpPr/>
          <p:nvPr/>
        </p:nvSpPr>
        <p:spPr>
          <a:xfrm>
            <a:off x="1315467" y="3181670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/>
          <p:nvPr/>
        </p:nvSpPr>
        <p:spPr>
          <a:xfrm>
            <a:off x="1770274" y="3386478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2255319" y="3567897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3854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/>
              <a:t>3 + …..  = 5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284362" y="2897848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1800511" y="2642837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865517" y="4831066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2</a:t>
            </a:r>
            <a:endParaRPr lang="fr-FR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89693" y="1723475"/>
            <a:ext cx="3599999" cy="2738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4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0" name="Cube 9"/>
          <p:cNvSpPr/>
          <p:nvPr/>
        </p:nvSpPr>
        <p:spPr>
          <a:xfrm>
            <a:off x="2086362" y="3552773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3854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/>
              <a:t>2</a:t>
            </a:r>
            <a:r>
              <a:rPr lang="fr-FR" sz="6600" dirty="0" smtClean="0"/>
              <a:t> + …..  = 4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154291" y="2855914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865517" y="4831066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2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1342593" y="3242141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ube 17"/>
          <p:cNvSpPr/>
          <p:nvPr/>
        </p:nvSpPr>
        <p:spPr>
          <a:xfrm>
            <a:off x="1436427" y="2612305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0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89693" y="1723475"/>
            <a:ext cx="3599999" cy="2738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9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" name="Cube 8"/>
          <p:cNvSpPr/>
          <p:nvPr/>
        </p:nvSpPr>
        <p:spPr>
          <a:xfrm>
            <a:off x="1436427" y="3242142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ube 9"/>
          <p:cNvSpPr/>
          <p:nvPr/>
        </p:nvSpPr>
        <p:spPr>
          <a:xfrm>
            <a:off x="1891234" y="3446950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2376279" y="3628369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3854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/>
              <a:t>4</a:t>
            </a:r>
            <a:r>
              <a:rPr lang="fr-FR" sz="6600" dirty="0" smtClean="0"/>
              <a:t> + …..  = 9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392834" y="2998532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1770271" y="2748663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865517" y="4831066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5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979947" y="3049028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ube 17"/>
          <p:cNvSpPr/>
          <p:nvPr/>
        </p:nvSpPr>
        <p:spPr>
          <a:xfrm>
            <a:off x="1238427" y="2530164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ube 15"/>
          <p:cNvSpPr/>
          <p:nvPr/>
        </p:nvSpPr>
        <p:spPr>
          <a:xfrm>
            <a:off x="1874677" y="2137092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ube 18"/>
          <p:cNvSpPr/>
          <p:nvPr/>
        </p:nvSpPr>
        <p:spPr>
          <a:xfrm>
            <a:off x="2392834" y="2296337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89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8" grpId="0" animBg="1"/>
      <p:bldP spid="16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89693" y="1723475"/>
            <a:ext cx="3599999" cy="2738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 smtClean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10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" name="Cube 8"/>
          <p:cNvSpPr/>
          <p:nvPr/>
        </p:nvSpPr>
        <p:spPr>
          <a:xfrm>
            <a:off x="1436427" y="3242142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ube 9"/>
          <p:cNvSpPr/>
          <p:nvPr/>
        </p:nvSpPr>
        <p:spPr>
          <a:xfrm>
            <a:off x="1891234" y="3446950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2376279" y="3628369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428310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/>
              <a:t>6</a:t>
            </a:r>
            <a:r>
              <a:rPr lang="fr-FR" sz="6600" dirty="0" smtClean="0"/>
              <a:t> + …..  = 10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383220" y="2174175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3023819" y="2378978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865517" y="4831066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4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979947" y="3049028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ube 17"/>
          <p:cNvSpPr/>
          <p:nvPr/>
        </p:nvSpPr>
        <p:spPr>
          <a:xfrm>
            <a:off x="1238427" y="2530164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ube 15"/>
          <p:cNvSpPr/>
          <p:nvPr/>
        </p:nvSpPr>
        <p:spPr>
          <a:xfrm>
            <a:off x="1832427" y="1976209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ube 18"/>
          <p:cNvSpPr/>
          <p:nvPr/>
        </p:nvSpPr>
        <p:spPr>
          <a:xfrm>
            <a:off x="2380348" y="2958319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Cube 19"/>
          <p:cNvSpPr/>
          <p:nvPr/>
        </p:nvSpPr>
        <p:spPr>
          <a:xfrm>
            <a:off x="1832427" y="2765205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08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8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89693" y="1723475"/>
            <a:ext cx="3599999" cy="2738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8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" name="Cube 8"/>
          <p:cNvSpPr/>
          <p:nvPr/>
        </p:nvSpPr>
        <p:spPr>
          <a:xfrm>
            <a:off x="1436427" y="3242142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ube 9"/>
          <p:cNvSpPr/>
          <p:nvPr/>
        </p:nvSpPr>
        <p:spPr>
          <a:xfrm>
            <a:off x="1891234" y="3446950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2376279" y="3628369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3854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/>
              <a:t>….. + 4  = 8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284362" y="2897848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1770271" y="2748663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635002" y="4846184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4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979947" y="3049028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ube 17"/>
          <p:cNvSpPr/>
          <p:nvPr/>
        </p:nvSpPr>
        <p:spPr>
          <a:xfrm>
            <a:off x="1238427" y="2530164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ube 18"/>
          <p:cNvSpPr/>
          <p:nvPr/>
        </p:nvSpPr>
        <p:spPr>
          <a:xfrm>
            <a:off x="1945240" y="2138516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65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boite rouge</a:t>
            </a:r>
            <a:endParaRPr lang="fr-FR" dirty="0"/>
          </a:p>
        </p:txBody>
      </p:sp>
      <p:pic>
        <p:nvPicPr>
          <p:cNvPr id="4" name="Image 3" descr="ANd9GcT_bvXI_4BZ6JT7pmoHT9jAseKkv3rw3CPsYXnWENKauxJdyHzZ7Q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6" b="12932"/>
          <a:stretch>
            <a:fillRect/>
          </a:stretch>
        </p:blipFill>
        <p:spPr bwMode="auto">
          <a:xfrm>
            <a:off x="589693" y="1723475"/>
            <a:ext cx="3599999" cy="27384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e 39"/>
          <p:cNvGrpSpPr>
            <a:grpSpLocks/>
          </p:cNvGrpSpPr>
          <p:nvPr/>
        </p:nvGrpSpPr>
        <p:grpSpPr bwMode="auto">
          <a:xfrm>
            <a:off x="4003357" y="2524743"/>
            <a:ext cx="2316927" cy="952446"/>
            <a:chOff x="1100328" y="1074705"/>
            <a:chExt cx="19858" cy="900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111186" y="1074705"/>
              <a:ext cx="9000" cy="9000"/>
            </a:xfrm>
            <a:prstGeom prst="rect">
              <a:avLst/>
            </a:prstGeom>
            <a:solidFill>
              <a:srgbClr val="D9D9D9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ct val="118000"/>
                </a:lnSpc>
                <a:spcAft>
                  <a:spcPts val="0"/>
                </a:spcAft>
              </a:pPr>
              <a:r>
                <a:rPr lang="fr-FR" sz="4000" b="1" kern="1400" dirty="0">
                  <a:solidFill>
                    <a:srgbClr val="000000"/>
                  </a:solidFill>
                  <a:latin typeface="Cursive standard"/>
                  <a:ea typeface="Times New Roman"/>
                  <a:cs typeface="Times New Roman"/>
                </a:rPr>
                <a:t>7</a:t>
              </a:r>
              <a:endParaRPr lang="fr-FR" sz="2000" kern="14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7" name="AutoShape 18"/>
            <p:cNvCxnSpPr>
              <a:cxnSpLocks noChangeShapeType="1"/>
            </p:cNvCxnSpPr>
            <p:nvPr/>
          </p:nvCxnSpPr>
          <p:spPr bwMode="auto">
            <a:xfrm>
              <a:off x="1100328" y="1079182"/>
              <a:ext cx="10668" cy="0"/>
            </a:xfrm>
            <a:prstGeom prst="straightConnector1">
              <a:avLst/>
            </a:prstGeom>
            <a:noFill/>
            <a:ln w="38100">
              <a:solidFill>
                <a:schemeClr val="dk1">
                  <a:lumMod val="0"/>
                  <a:lumOff val="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9" name="Cube 8"/>
          <p:cNvSpPr/>
          <p:nvPr/>
        </p:nvSpPr>
        <p:spPr>
          <a:xfrm>
            <a:off x="1436427" y="3242142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Cube 9"/>
          <p:cNvSpPr/>
          <p:nvPr/>
        </p:nvSpPr>
        <p:spPr>
          <a:xfrm>
            <a:off x="1891234" y="3446950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2376279" y="3628369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52291" y="4891538"/>
            <a:ext cx="3854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/>
              <a:t>….. + 3  = 7</a:t>
            </a:r>
            <a:endParaRPr lang="fr-FR" sz="6600" dirty="0"/>
          </a:p>
        </p:txBody>
      </p:sp>
      <p:sp>
        <p:nvSpPr>
          <p:cNvPr id="13" name="Cube 12"/>
          <p:cNvSpPr/>
          <p:nvPr/>
        </p:nvSpPr>
        <p:spPr>
          <a:xfrm>
            <a:off x="2392834" y="2998532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1770271" y="2748663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610532" y="4824304"/>
            <a:ext cx="6136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FF0000"/>
                </a:solidFill>
              </a:rPr>
              <a:t>4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979947" y="3049028"/>
            <a:ext cx="396000" cy="386227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Cube 17"/>
          <p:cNvSpPr/>
          <p:nvPr/>
        </p:nvSpPr>
        <p:spPr>
          <a:xfrm>
            <a:off x="1238427" y="2530164"/>
            <a:ext cx="396000" cy="386227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31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1271"/>
            <a:ext cx="8229600" cy="1143000"/>
          </a:xfrm>
        </p:spPr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93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4 + …… = 9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9" name="Forme libre 18"/>
          <p:cNvSpPr/>
          <p:nvPr/>
        </p:nvSpPr>
        <p:spPr>
          <a:xfrm>
            <a:off x="756011" y="5111306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1254976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800138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329348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2928324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7106539" y="472481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539089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6005152" y="458081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Cube 31"/>
          <p:cNvSpPr>
            <a:spLocks noChangeAspect="1"/>
          </p:cNvSpPr>
          <p:nvPr/>
        </p:nvSpPr>
        <p:spPr>
          <a:xfrm>
            <a:off x="6167963" y="4148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602315" y="4601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Cube 33"/>
          <p:cNvSpPr>
            <a:spLocks noChangeAspect="1"/>
          </p:cNvSpPr>
          <p:nvPr/>
        </p:nvSpPr>
        <p:spPr>
          <a:xfrm>
            <a:off x="5755819" y="4292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ube 34"/>
          <p:cNvSpPr>
            <a:spLocks noChangeAspect="1"/>
          </p:cNvSpPr>
          <p:nvPr/>
        </p:nvSpPr>
        <p:spPr>
          <a:xfrm>
            <a:off x="7683903" y="4238520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592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latin typeface="Script Ecole 2"/>
                <a:cs typeface="Script Ecole 2"/>
              </a:rPr>
              <a:t>4 + 5 = </a:t>
            </a:r>
            <a:r>
              <a:rPr lang="fr-FR" sz="2400" dirty="0" smtClean="0">
                <a:solidFill>
                  <a:srgbClr val="953735"/>
                </a:solidFill>
                <a:latin typeface="Script Ecole 2"/>
                <a:cs typeface="Script Ecole 2"/>
              </a:rPr>
              <a:t>9</a:t>
            </a:r>
            <a:endParaRPr lang="fr-FR" sz="2400" dirty="0">
              <a:solidFill>
                <a:srgbClr val="953735"/>
              </a:solidFill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30353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619933" y="2358440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3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605416" y="3976090"/>
            <a:ext cx="142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1 + 3 = 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992966" y="397609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4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6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94 -0.00231 " pathEditMode="relative" ptsTypes="AA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4" y="1617655"/>
            <a:ext cx="5364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6 + …… = 10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00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0" name="Forme libre 19"/>
          <p:cNvSpPr/>
          <p:nvPr/>
        </p:nvSpPr>
        <p:spPr>
          <a:xfrm>
            <a:off x="1254976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800138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329348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2928324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7254182" y="464279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391446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6005152" y="458081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Cube 31"/>
          <p:cNvSpPr>
            <a:spLocks noChangeAspect="1"/>
          </p:cNvSpPr>
          <p:nvPr/>
        </p:nvSpPr>
        <p:spPr>
          <a:xfrm>
            <a:off x="6167963" y="4148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682722" y="458514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Cube 34"/>
          <p:cNvSpPr>
            <a:spLocks noChangeAspect="1"/>
          </p:cNvSpPr>
          <p:nvPr/>
        </p:nvSpPr>
        <p:spPr>
          <a:xfrm>
            <a:off x="7683903" y="4238520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5696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+ 4 =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  <a:latin typeface="Script Ecole 2"/>
                <a:cs typeface="Script Ecole 2"/>
              </a:rPr>
              <a:t>10</a:t>
            </a:r>
            <a:endParaRPr lang="fr-FR" sz="2400" dirty="0">
              <a:solidFill>
                <a:schemeClr val="accent2">
                  <a:lumMod val="75000"/>
                </a:schemeClr>
              </a:solidFill>
              <a:latin typeface="Script Ecole 2"/>
              <a:cs typeface="Script Ecole 2"/>
            </a:endParaRPr>
          </a:p>
        </p:txBody>
      </p:sp>
      <p:sp>
        <p:nvSpPr>
          <p:cNvPr id="39" name="Cube 38"/>
          <p:cNvSpPr>
            <a:spLocks noChangeAspect="1"/>
          </p:cNvSpPr>
          <p:nvPr/>
        </p:nvSpPr>
        <p:spPr>
          <a:xfrm>
            <a:off x="5662112" y="4338928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ube 39"/>
          <p:cNvSpPr>
            <a:spLocks noChangeAspect="1"/>
          </p:cNvSpPr>
          <p:nvPr/>
        </p:nvSpPr>
        <p:spPr>
          <a:xfrm>
            <a:off x="6834375" y="4736328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25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4" y="1617655"/>
            <a:ext cx="5364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/>
              <a:t>5</a:t>
            </a:r>
            <a:r>
              <a:rPr lang="fr-FR" sz="8000" dirty="0" smtClean="0"/>
              <a:t> + …… = 8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3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00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0" name="Forme libre 19"/>
          <p:cNvSpPr/>
          <p:nvPr/>
        </p:nvSpPr>
        <p:spPr>
          <a:xfrm>
            <a:off x="786394" y="5104289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323173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1858223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7254182" y="464279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391446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6005152" y="458081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668673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Cube 31"/>
          <p:cNvSpPr>
            <a:spLocks noChangeAspect="1"/>
          </p:cNvSpPr>
          <p:nvPr/>
        </p:nvSpPr>
        <p:spPr>
          <a:xfrm>
            <a:off x="6167963" y="4148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682722" y="458514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Cube 34"/>
          <p:cNvSpPr>
            <a:spLocks noChangeAspect="1"/>
          </p:cNvSpPr>
          <p:nvPr/>
        </p:nvSpPr>
        <p:spPr>
          <a:xfrm>
            <a:off x="7228656" y="4125935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02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latin typeface="Script Ecole 2"/>
                <a:cs typeface="Script Ecole 2"/>
              </a:rPr>
              <a:t>5 + 3 =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Script Ecole 2"/>
                <a:cs typeface="Script Ecole 2"/>
              </a:rPr>
              <a:t>8</a:t>
            </a:r>
          </a:p>
        </p:txBody>
      </p:sp>
      <p:sp>
        <p:nvSpPr>
          <p:cNvPr id="40" name="Cube 39"/>
          <p:cNvSpPr>
            <a:spLocks noChangeAspect="1"/>
          </p:cNvSpPr>
          <p:nvPr/>
        </p:nvSpPr>
        <p:spPr>
          <a:xfrm>
            <a:off x="6834375" y="4736328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30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7" grpId="0"/>
      <p:bldP spid="38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4 + …… = 8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9" name="Forme libre 18"/>
          <p:cNvSpPr/>
          <p:nvPr/>
        </p:nvSpPr>
        <p:spPr>
          <a:xfrm>
            <a:off x="756011" y="5111306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1254976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800138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329348" y="5104290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7106539" y="472481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539089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6005152" y="458081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Cube 31"/>
          <p:cNvSpPr>
            <a:spLocks noChangeAspect="1"/>
          </p:cNvSpPr>
          <p:nvPr/>
        </p:nvSpPr>
        <p:spPr>
          <a:xfrm>
            <a:off x="6167963" y="4148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602315" y="4601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Cube 34"/>
          <p:cNvSpPr>
            <a:spLocks noChangeAspect="1"/>
          </p:cNvSpPr>
          <p:nvPr/>
        </p:nvSpPr>
        <p:spPr>
          <a:xfrm>
            <a:off x="7683903" y="4238520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02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latin typeface="Script Ecole 2"/>
                <a:cs typeface="Script Ecole 2"/>
              </a:rPr>
              <a:t>4 + 4 = </a:t>
            </a:r>
            <a:r>
              <a:rPr lang="fr-FR" sz="2400" dirty="0">
                <a:solidFill>
                  <a:srgbClr val="953735"/>
                </a:solidFill>
                <a:latin typeface="Script Ecole 2"/>
                <a:cs typeface="Script Ecole 2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6572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/>
              <a:t>6</a:t>
            </a:r>
            <a:r>
              <a:rPr lang="fr-FR" sz="8000" dirty="0" smtClean="0"/>
              <a:t> + …… = 9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0" name="Forme libre 19"/>
          <p:cNvSpPr/>
          <p:nvPr/>
        </p:nvSpPr>
        <p:spPr>
          <a:xfrm>
            <a:off x="1844814" y="5108551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2393273" y="5097593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858558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6913536" y="472481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539089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5872677" y="4457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Cube 31"/>
          <p:cNvSpPr>
            <a:spLocks noChangeAspect="1"/>
          </p:cNvSpPr>
          <p:nvPr/>
        </p:nvSpPr>
        <p:spPr>
          <a:xfrm>
            <a:off x="6167963" y="4148817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759577" y="4405700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592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+ 3 = </a:t>
            </a:r>
            <a:r>
              <a:rPr lang="fr-FR" sz="2400" dirty="0" smtClean="0">
                <a:solidFill>
                  <a:srgbClr val="953735"/>
                </a:solidFill>
                <a:latin typeface="Script Ecole 2"/>
                <a:cs typeface="Script Ecole 2"/>
              </a:rPr>
              <a:t>9</a:t>
            </a:r>
            <a:endParaRPr lang="fr-FR" sz="2400" dirty="0">
              <a:solidFill>
                <a:srgbClr val="953735"/>
              </a:solidFill>
              <a:latin typeface="Script Ecole 2"/>
              <a:cs typeface="Script Ecole 2"/>
            </a:endParaRPr>
          </a:p>
        </p:txBody>
      </p:sp>
      <p:sp>
        <p:nvSpPr>
          <p:cNvPr id="34" name="Cube 33"/>
          <p:cNvSpPr>
            <a:spLocks noChangeAspect="1"/>
          </p:cNvSpPr>
          <p:nvPr/>
        </p:nvSpPr>
        <p:spPr>
          <a:xfrm>
            <a:off x="6167963" y="468814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ube 38"/>
          <p:cNvSpPr>
            <a:spLocks noChangeAspect="1"/>
          </p:cNvSpPr>
          <p:nvPr/>
        </p:nvSpPr>
        <p:spPr>
          <a:xfrm>
            <a:off x="7328203" y="4601812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32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/>
      <p:bldP spid="38" grpId="0" animBg="1"/>
      <p:bldP spid="34" grpId="0" animBg="1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+ 2 = 9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1" name="Forme libre 20"/>
          <p:cNvSpPr/>
          <p:nvPr/>
        </p:nvSpPr>
        <p:spPr>
          <a:xfrm>
            <a:off x="2393273" y="5097593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858558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8" name="Cube 27"/>
          <p:cNvSpPr>
            <a:spLocks noChangeAspect="1"/>
          </p:cNvSpPr>
          <p:nvPr/>
        </p:nvSpPr>
        <p:spPr>
          <a:xfrm>
            <a:off x="6913536" y="4724815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539089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5872677" y="4457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759577" y="4405700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592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latin typeface="Script Ecole 2"/>
                <a:cs typeface="Script Ecole 2"/>
              </a:rPr>
              <a:t>7 + 2 = </a:t>
            </a:r>
            <a:r>
              <a:rPr lang="fr-FR" sz="2400" dirty="0" smtClean="0">
                <a:solidFill>
                  <a:srgbClr val="953735"/>
                </a:solidFill>
                <a:latin typeface="Script Ecole 2"/>
                <a:cs typeface="Script Ecole 2"/>
              </a:rPr>
              <a:t>9</a:t>
            </a:r>
            <a:endParaRPr lang="fr-FR" sz="2400" dirty="0">
              <a:solidFill>
                <a:srgbClr val="953735"/>
              </a:solidFill>
              <a:latin typeface="Script Ecole 2"/>
              <a:cs typeface="Script Ecole 2"/>
            </a:endParaRPr>
          </a:p>
        </p:txBody>
      </p:sp>
      <p:sp>
        <p:nvSpPr>
          <p:cNvPr id="34" name="Cube 33"/>
          <p:cNvSpPr>
            <a:spLocks noChangeAspect="1"/>
          </p:cNvSpPr>
          <p:nvPr/>
        </p:nvSpPr>
        <p:spPr>
          <a:xfrm>
            <a:off x="6167963" y="4688146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Cube 38"/>
          <p:cNvSpPr>
            <a:spLocks noChangeAspect="1"/>
          </p:cNvSpPr>
          <p:nvPr/>
        </p:nvSpPr>
        <p:spPr>
          <a:xfrm>
            <a:off x="7328203" y="4601812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Cube 34"/>
          <p:cNvSpPr>
            <a:spLocks noChangeAspect="1"/>
          </p:cNvSpPr>
          <p:nvPr/>
        </p:nvSpPr>
        <p:spPr>
          <a:xfrm>
            <a:off x="6285319" y="4261700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13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4" grpId="0" animBg="1"/>
      <p:bldP spid="25" grpId="0"/>
      <p:bldP spid="26" grpId="0"/>
      <p:bldP spid="28" grpId="0" animBg="1"/>
      <p:bldP spid="29" grpId="0" animBg="1"/>
      <p:bldP spid="30" grpId="0" animBg="1"/>
      <p:bldP spid="31" grpId="0" animBg="1"/>
      <p:bldP spid="33" grpId="0" animBg="1"/>
      <p:bldP spid="36" grpId="0" animBg="1"/>
      <p:bldP spid="37" grpId="0"/>
      <p:bldP spid="38" grpId="0" animBg="1"/>
      <p:bldP spid="34" grpId="0" animBg="1"/>
      <p:bldP spid="39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+ 3 = 7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1" name="Forme libre 20"/>
          <p:cNvSpPr/>
          <p:nvPr/>
        </p:nvSpPr>
        <p:spPr>
          <a:xfrm>
            <a:off x="1323173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1830377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539089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5872677" y="4457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759577" y="4405700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02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>
                <a:latin typeface="Script Ecole 2"/>
                <a:cs typeface="Script Ecole 2"/>
              </a:rPr>
              <a:t>4</a:t>
            </a:r>
            <a:r>
              <a:rPr lang="fr-FR" sz="2400" dirty="0" smtClean="0">
                <a:latin typeface="Script Ecole 2"/>
                <a:cs typeface="Script Ecole 2"/>
              </a:rPr>
              <a:t> + 3 = </a:t>
            </a:r>
            <a:r>
              <a:rPr lang="fr-FR" sz="2400" dirty="0">
                <a:solidFill>
                  <a:srgbClr val="953735"/>
                </a:solidFill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39" name="Cube 38"/>
          <p:cNvSpPr>
            <a:spLocks noChangeAspect="1"/>
          </p:cNvSpPr>
          <p:nvPr/>
        </p:nvSpPr>
        <p:spPr>
          <a:xfrm>
            <a:off x="7328203" y="4601812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788123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ube 39"/>
          <p:cNvSpPr>
            <a:spLocks noChangeAspect="1"/>
          </p:cNvSpPr>
          <p:nvPr/>
        </p:nvSpPr>
        <p:spPr>
          <a:xfrm>
            <a:off x="6243803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69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4" grpId="0" animBg="1"/>
      <p:bldP spid="25" grpId="0"/>
      <p:bldP spid="26" grpId="0"/>
      <p:bldP spid="29" grpId="0" animBg="1"/>
      <p:bldP spid="30" grpId="0" animBg="1"/>
      <p:bldP spid="31" grpId="0" animBg="1"/>
      <p:bldP spid="33" grpId="0" animBg="1"/>
      <p:bldP spid="36" grpId="0" animBg="1"/>
      <p:bldP spid="37" grpId="0"/>
      <p:bldP spid="38" grpId="0" animBg="1"/>
      <p:bldP spid="39" grpId="0" animBg="1"/>
      <p:bldP spid="32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L’écriture mathématique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+ 3 = 8 </a:t>
            </a:r>
            <a:endParaRPr lang="fr-FR" sz="8000" dirty="0"/>
          </a:p>
        </p:txBody>
      </p:sp>
      <p:sp>
        <p:nvSpPr>
          <p:cNvPr id="7" name="ZoneTexte 6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8" name="Flèche droite rayée 7"/>
          <p:cNvSpPr/>
          <p:nvPr/>
        </p:nvSpPr>
        <p:spPr>
          <a:xfrm>
            <a:off x="216467" y="5064601"/>
            <a:ext cx="4078889" cy="90709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76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527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877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192929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65787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2828" y="5279300"/>
            <a:ext cx="540739" cy="49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normAutofit fontScale="77500" lnSpcReduction="20000"/>
          </a:bodyPr>
          <a:lstStyle/>
          <a:p>
            <a:pPr algn="ctr">
              <a:lnSpc>
                <a:spcPct val="70000"/>
              </a:lnSpc>
            </a:pP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fr-FR" sz="8000" dirty="0" smtClean="0"/>
              <a:t> </a:t>
            </a:r>
            <a:endParaRPr lang="fr-FR" sz="8000" dirty="0"/>
          </a:p>
        </p:txBody>
      </p:sp>
      <p:sp>
        <p:nvSpPr>
          <p:cNvPr id="21" name="Forme libre 20"/>
          <p:cNvSpPr/>
          <p:nvPr/>
        </p:nvSpPr>
        <p:spPr>
          <a:xfrm>
            <a:off x="1852383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359587" y="5112658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639871" y="3969597"/>
            <a:ext cx="2646052" cy="11417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56011" y="3969596"/>
            <a:ext cx="254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Sur la bande numérique :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55819" y="3456794"/>
            <a:ext cx="223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l’aide d’un schéma : </a:t>
            </a:r>
            <a:endParaRPr lang="fr-FR" dirty="0"/>
          </a:p>
        </p:txBody>
      </p:sp>
      <p:sp>
        <p:nvSpPr>
          <p:cNvPr id="29" name="Cube 28"/>
          <p:cNvSpPr>
            <a:spLocks noChangeAspect="1"/>
          </p:cNvSpPr>
          <p:nvPr/>
        </p:nvSpPr>
        <p:spPr>
          <a:xfrm>
            <a:off x="6807695" y="4718061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ube 29"/>
          <p:cNvSpPr>
            <a:spLocks noChangeAspect="1"/>
          </p:cNvSpPr>
          <p:nvPr/>
        </p:nvSpPr>
        <p:spPr>
          <a:xfrm>
            <a:off x="5872677" y="44578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Cube 30"/>
          <p:cNvSpPr>
            <a:spLocks noChangeAspect="1"/>
          </p:cNvSpPr>
          <p:nvPr/>
        </p:nvSpPr>
        <p:spPr>
          <a:xfrm>
            <a:off x="7208822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Cube 32"/>
          <p:cNvSpPr>
            <a:spLocks noChangeAspect="1"/>
          </p:cNvSpPr>
          <p:nvPr/>
        </p:nvSpPr>
        <p:spPr>
          <a:xfrm>
            <a:off x="7759577" y="4405700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Cube 35"/>
          <p:cNvSpPr>
            <a:spLocks noChangeAspect="1"/>
          </p:cNvSpPr>
          <p:nvPr/>
        </p:nvSpPr>
        <p:spPr>
          <a:xfrm>
            <a:off x="6686732" y="4094521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8219" y="5467075"/>
            <a:ext cx="219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connais l’addition : 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315559" y="5971694"/>
            <a:ext cx="14102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>
                <a:latin typeface="Script Ecole 2"/>
                <a:cs typeface="Script Ecole 2"/>
              </a:rPr>
              <a:t>5 + 3 = </a:t>
            </a:r>
            <a:r>
              <a:rPr lang="fr-FR" sz="2400" dirty="0" smtClean="0">
                <a:solidFill>
                  <a:srgbClr val="953735"/>
                </a:solidFill>
                <a:latin typeface="Script Ecole 2"/>
                <a:cs typeface="Script Ecole 2"/>
              </a:rPr>
              <a:t>8</a:t>
            </a:r>
            <a:endParaRPr lang="fr-FR" sz="2400" dirty="0">
              <a:solidFill>
                <a:srgbClr val="953735"/>
              </a:solidFill>
              <a:latin typeface="Script Ecole 2"/>
              <a:cs typeface="Script Ecole 2"/>
            </a:endParaRPr>
          </a:p>
        </p:txBody>
      </p:sp>
      <p:sp>
        <p:nvSpPr>
          <p:cNvPr id="39" name="Cube 38"/>
          <p:cNvSpPr>
            <a:spLocks noChangeAspect="1"/>
          </p:cNvSpPr>
          <p:nvPr/>
        </p:nvSpPr>
        <p:spPr>
          <a:xfrm>
            <a:off x="7328203" y="4601812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1317333" y="5111307"/>
            <a:ext cx="529210" cy="181707"/>
          </a:xfrm>
          <a:custGeom>
            <a:avLst/>
            <a:gdLst>
              <a:gd name="connsiteX0" fmla="*/ 0 w 529210"/>
              <a:gd name="connsiteY0" fmla="*/ 181707 h 181707"/>
              <a:gd name="connsiteX1" fmla="*/ 257045 w 529210"/>
              <a:gd name="connsiteY1" fmla="*/ 288 h 181707"/>
              <a:gd name="connsiteX2" fmla="*/ 529210 w 529210"/>
              <a:gd name="connsiteY2" fmla="*/ 136352 h 18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210" h="181707">
                <a:moveTo>
                  <a:pt x="0" y="181707"/>
                </a:moveTo>
                <a:cubicBezTo>
                  <a:pt x="84421" y="94777"/>
                  <a:pt x="168843" y="7847"/>
                  <a:pt x="257045" y="288"/>
                </a:cubicBezTo>
                <a:cubicBezTo>
                  <a:pt x="345247" y="-7271"/>
                  <a:pt x="529210" y="136352"/>
                  <a:pt x="529210" y="13635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ube 39"/>
          <p:cNvSpPr>
            <a:spLocks noChangeAspect="1"/>
          </p:cNvSpPr>
          <p:nvPr/>
        </p:nvSpPr>
        <p:spPr>
          <a:xfrm>
            <a:off x="6243803" y="4133699"/>
            <a:ext cx="295286" cy="287999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be 26"/>
          <p:cNvSpPr>
            <a:spLocks noChangeAspect="1"/>
          </p:cNvSpPr>
          <p:nvPr/>
        </p:nvSpPr>
        <p:spPr>
          <a:xfrm>
            <a:off x="6320363" y="4668913"/>
            <a:ext cx="295286" cy="28799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80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4" grpId="0" animBg="1"/>
      <p:bldP spid="25" grpId="0"/>
      <p:bldP spid="26" grpId="0"/>
      <p:bldP spid="29" grpId="0" animBg="1"/>
      <p:bldP spid="30" grpId="0" animBg="1"/>
      <p:bldP spid="31" grpId="0" animBg="1"/>
      <p:bldP spid="33" grpId="0" animBg="1"/>
      <p:bldP spid="36" grpId="0" animBg="1"/>
      <p:bldP spid="37" grpId="0"/>
      <p:bldP spid="38" grpId="0" animBg="1"/>
      <p:bldP spid="39" grpId="0" animBg="1"/>
      <p:bldP spid="32" grpId="0" animBg="1"/>
      <p:bldP spid="40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1271"/>
            <a:ext cx="8229600" cy="1143000"/>
          </a:xfrm>
        </p:spPr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07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4 + …… = 9 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899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/>
              <a:t>4</a:t>
            </a:r>
            <a:r>
              <a:rPr lang="fr-FR" sz="8000" dirty="0" smtClean="0"/>
              <a:t> + …… = 6 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36149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3190382" y="2358440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605416" y="3976090"/>
            <a:ext cx="1993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4</a:t>
            </a:r>
            <a:r>
              <a:rPr lang="fr-FR" sz="3600" dirty="0" smtClean="0"/>
              <a:t> + 2 +2 = 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8512726" y="3976090"/>
            <a:ext cx="438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" name="Cube 8"/>
          <p:cNvSpPr/>
          <p:nvPr/>
        </p:nvSpPr>
        <p:spPr>
          <a:xfrm>
            <a:off x="7318224" y="3039979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0515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0378E-6 1.67438E-6 L 0.18674 -0.002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3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74 -0.00232 L 0.23481 -0.00232 C 0.25686 -0.00232 0.28393 0.03446 0.28393 0.06452 L 0.28393 0.13182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9" y="6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3" animBg="1"/>
      <p:bldP spid="6" grpId="0" animBg="1"/>
      <p:bldP spid="7" grpId="0"/>
      <p:bldP spid="8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2 + …… = 4 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422304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/>
              <a:t>3</a:t>
            </a:r>
            <a:r>
              <a:rPr lang="fr-FR" sz="8000" dirty="0" smtClean="0"/>
              <a:t> + …… = 7 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53443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+ 3 = 8 </a:t>
            </a:r>
            <a:endParaRPr lang="fr-FR" sz="8000" dirty="0"/>
          </a:p>
        </p:txBody>
      </p:sp>
      <p:sp>
        <p:nvSpPr>
          <p:cNvPr id="6" name="ZoneTexte 5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5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2408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+ 3 = 6 </a:t>
            </a:r>
            <a:endParaRPr lang="fr-FR" sz="8000" dirty="0"/>
          </a:p>
        </p:txBody>
      </p:sp>
      <p:sp>
        <p:nvSpPr>
          <p:cNvPr id="6" name="ZoneTexte 5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3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65850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+ 5 = 9 </a:t>
            </a:r>
            <a:endParaRPr lang="fr-FR" sz="8000" dirty="0"/>
          </a:p>
        </p:txBody>
      </p:sp>
      <p:sp>
        <p:nvSpPr>
          <p:cNvPr id="6" name="ZoneTexte 5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rgbClr val="FF0000"/>
                </a:solidFill>
              </a:rPr>
              <a:t>4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3617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/>
              <a:t>6</a:t>
            </a:r>
            <a:r>
              <a:rPr lang="fr-FR" sz="8000" dirty="0" smtClean="0"/>
              <a:t> + …… = 8 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4098796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240572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Entrainement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37805" y="1617655"/>
            <a:ext cx="4596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/>
              <a:t>…… + 3 = 5 </a:t>
            </a:r>
            <a:endParaRPr lang="fr-FR" sz="8000" dirty="0"/>
          </a:p>
        </p:txBody>
      </p:sp>
      <p:sp>
        <p:nvSpPr>
          <p:cNvPr id="6" name="ZoneTexte 5"/>
          <p:cNvSpPr txBox="1"/>
          <p:nvPr/>
        </p:nvSpPr>
        <p:spPr>
          <a:xfrm>
            <a:off x="2587590" y="1572301"/>
            <a:ext cx="800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rgbClr val="FF0000"/>
                </a:solidFill>
              </a:rPr>
              <a:t>2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72667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5745713" y="3265533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5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41496" y="3976090"/>
            <a:ext cx="142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8 + 5 = 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8182232" y="3960972"/>
            <a:ext cx="78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13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386E-6 -5.73543E-7 L -1.27386E-6 0.18617 C -1.27386E-6 0.26966 -0.04425 0.37257 -0.08001 0.37257 L -0.15984 0.37257 " pathEditMode="relative" rAng="0" ptsTypes="FfFF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1" y="18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4037120" y="5825128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1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13 +    = 16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4349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3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52770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3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1649E-6 -0.00069 L -0.27941 0.00162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1496910" y="5825128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0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16 +    = 20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5861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33344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2542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585E-6 -4.80111E-6 L -0.04859 -4.80111E-6 C -0.07046 -4.80111E-6 -0.09719 -0.10083 -0.09719 -0.18177 L -0.09719 -0.36308 " pathEditMode="relative" rAng="0" ptsTypes="FfFF">
                                      <p:cBhvr>
                                        <p:cTn id="24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59" y="-18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589693" y="3239914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0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20 +    = 21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5861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33344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1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0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203E-8 -0.00046 L 0.09424 0.001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1466670" y="3239914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0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21 +    = 25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5861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333344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156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7799E-6 2.23867E-6 L 0.37036 0.002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1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jeu de piste</a:t>
            </a:r>
            <a:endParaRPr lang="fr-FR" dirty="0"/>
          </a:p>
        </p:txBody>
      </p:sp>
      <p:pic>
        <p:nvPicPr>
          <p:cNvPr id="4" name="Image 3" descr="jeu de l'oi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8783"/>
            <a:ext cx="6026785" cy="43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ylindre 4"/>
          <p:cNvSpPr/>
          <p:nvPr/>
        </p:nvSpPr>
        <p:spPr>
          <a:xfrm>
            <a:off x="4898977" y="3239914"/>
            <a:ext cx="574571" cy="211655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ube 5"/>
          <p:cNvSpPr/>
          <p:nvPr/>
        </p:nvSpPr>
        <p:spPr>
          <a:xfrm>
            <a:off x="7318224" y="2237496"/>
            <a:ext cx="650173" cy="65008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?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592450" y="3976090"/>
            <a:ext cx="229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25 +    = 27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7458610" y="3976090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33344" y="2286602"/>
            <a:ext cx="44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2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7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8254E-7 -2.96022E-7 L 0.00017 0.2599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531</Words>
  <Application>Microsoft Macintosh PowerPoint</Application>
  <PresentationFormat>Présentation à l'écran (4:3)</PresentationFormat>
  <Paragraphs>205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Les additions à trous</vt:lpstr>
      <vt:lpstr>Le jeu de piste</vt:lpstr>
      <vt:lpstr>Le jeu de piste</vt:lpstr>
      <vt:lpstr>Le jeu de piste</vt:lpstr>
      <vt:lpstr>Le jeu de piste</vt:lpstr>
      <vt:lpstr>Le jeu de piste</vt:lpstr>
      <vt:lpstr>Le jeu de piste</vt:lpstr>
      <vt:lpstr>Le jeu de piste</vt:lpstr>
      <vt:lpstr>Le jeu de piste</vt:lpstr>
      <vt:lpstr>Le jeu de piste</vt:lpstr>
      <vt:lpstr>FIN</vt:lpstr>
      <vt:lpstr>La boite rouge</vt:lpstr>
      <vt:lpstr>La boite rouge</vt:lpstr>
      <vt:lpstr>La boite rouge</vt:lpstr>
      <vt:lpstr>La boite rouge</vt:lpstr>
      <vt:lpstr>La boite rouge</vt:lpstr>
      <vt:lpstr>La boite rouge</vt:lpstr>
      <vt:lpstr>FIN</vt:lpstr>
      <vt:lpstr>L’écriture mathématique</vt:lpstr>
      <vt:lpstr>L’écriture mathématique</vt:lpstr>
      <vt:lpstr>L’écriture mathématique</vt:lpstr>
      <vt:lpstr>L’écriture mathématique</vt:lpstr>
      <vt:lpstr>L’écriture mathématique</vt:lpstr>
      <vt:lpstr>L’écriture mathématique</vt:lpstr>
      <vt:lpstr>L’écriture mathématique</vt:lpstr>
      <vt:lpstr>L’écriture mathématique</vt:lpstr>
      <vt:lpstr>FIN</vt:lpstr>
      <vt:lpstr>Entrainement</vt:lpstr>
      <vt:lpstr>Entrainement</vt:lpstr>
      <vt:lpstr>Entrainement</vt:lpstr>
      <vt:lpstr>Entrainement</vt:lpstr>
      <vt:lpstr>Entrainement</vt:lpstr>
      <vt:lpstr>Entrainement</vt:lpstr>
      <vt:lpstr>Entrainement</vt:lpstr>
      <vt:lpstr>Entrainement</vt:lpstr>
      <vt:lpstr>Entrainement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additions à trous</dc:title>
  <dc:creator>Marie Gabriel</dc:creator>
  <cp:lastModifiedBy>Marie Gabriel</cp:lastModifiedBy>
  <cp:revision>13</cp:revision>
  <dcterms:created xsi:type="dcterms:W3CDTF">2015-05-10T19:08:04Z</dcterms:created>
  <dcterms:modified xsi:type="dcterms:W3CDTF">2015-05-10T20:54:14Z</dcterms:modified>
</cp:coreProperties>
</file>