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8" autoAdjust="0"/>
  </p:normalViewPr>
  <p:slideViewPr>
    <p:cSldViewPr snapToGrid="0" snapToObjects="1" showGuides="1">
      <p:cViewPr>
        <p:scale>
          <a:sx n="100" d="100"/>
          <a:sy n="100" d="100"/>
        </p:scale>
        <p:origin x="-1056" y="3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23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64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79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6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9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11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5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56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7CEFC-EE94-354E-9A16-2DC6526422C2}" type="datetimeFigureOut">
              <a:rPr lang="fr-FR" smtClean="0"/>
              <a:t>01/03/16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EA52-BBBD-6E44-8BB2-94BB7E2E3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 smtClean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La multiplication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 smtClean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Calcul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0381" y="1143000"/>
            <a:ext cx="6661877" cy="594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1600" dirty="0" smtClean="0">
                <a:latin typeface="Comic Sans MS"/>
                <a:cs typeface="Comic Sans MS"/>
              </a:rPr>
              <a:t>On utilise la </a:t>
            </a:r>
            <a:r>
              <a:rPr lang="fr-FR" sz="1600" b="1" dirty="0" smtClean="0">
                <a:latin typeface="Comic Sans MS"/>
                <a:cs typeface="Comic Sans MS"/>
              </a:rPr>
              <a:t>multiplication</a:t>
            </a:r>
            <a:r>
              <a:rPr lang="fr-FR" sz="1600" dirty="0" smtClean="0">
                <a:latin typeface="Comic Sans MS"/>
                <a:cs typeface="Comic Sans MS"/>
              </a:rPr>
              <a:t> pour compter plus vite : </a:t>
            </a:r>
          </a:p>
          <a:p>
            <a:pPr marL="342900" indent="-342900">
              <a:buAutoNum type="arabicPeriod"/>
            </a:pPr>
            <a:endParaRPr lang="fr-FR" sz="1600" dirty="0">
              <a:latin typeface="Comic Sans MS"/>
              <a:cs typeface="Comic Sans MS"/>
            </a:endParaRPr>
          </a:p>
          <a:p>
            <a:pPr marL="342900" indent="-342900">
              <a:buAutoNum type="arabicPeriod"/>
            </a:pPr>
            <a:endParaRPr lang="fr-FR" sz="1600" dirty="0" smtClean="0">
              <a:latin typeface="Comic Sans MS"/>
              <a:cs typeface="Comic Sans MS"/>
            </a:endParaRPr>
          </a:p>
          <a:p>
            <a:pPr marL="342900" indent="-342900">
              <a:buAutoNum type="arabicPeriod"/>
            </a:pPr>
            <a:endParaRPr lang="fr-FR" sz="1600" dirty="0" smtClean="0">
              <a:latin typeface="Comic Sans MS"/>
              <a:cs typeface="Comic Sans MS"/>
            </a:endParaRPr>
          </a:p>
          <a:p>
            <a:endParaRPr lang="fr-FR" sz="1600" dirty="0">
              <a:latin typeface="Comic Sans MS"/>
              <a:cs typeface="Comic Sans MS"/>
            </a:endParaRPr>
          </a:p>
          <a:p>
            <a:r>
              <a:rPr lang="fr-FR" sz="1400" dirty="0" smtClean="0">
                <a:latin typeface="Comic Sans MS"/>
                <a:cs typeface="Comic Sans MS"/>
              </a:rPr>
              <a:t>A la place de :              </a:t>
            </a:r>
            <a:r>
              <a:rPr lang="fr-FR" sz="1600" dirty="0" smtClean="0">
                <a:latin typeface="Comic Sans MS"/>
                <a:cs typeface="Comic Sans MS"/>
              </a:rPr>
              <a:t>4 </a:t>
            </a:r>
            <a:r>
              <a:rPr lang="fr-F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lang="fr-FR" sz="1600" dirty="0" smtClean="0">
                <a:latin typeface="Comic Sans MS"/>
                <a:cs typeface="Comic Sans MS"/>
              </a:rPr>
              <a:t> 4 </a:t>
            </a:r>
            <a:r>
              <a:rPr lang="fr-F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lang="fr-FR" sz="1600" dirty="0" smtClean="0">
                <a:latin typeface="Comic Sans MS"/>
                <a:cs typeface="Comic Sans MS"/>
              </a:rPr>
              <a:t> 4 </a:t>
            </a:r>
            <a:r>
              <a:rPr lang="fr-F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lang="fr-FR" sz="1600" dirty="0" smtClean="0">
                <a:latin typeface="Comic Sans MS"/>
                <a:cs typeface="Comic Sans MS"/>
              </a:rPr>
              <a:t> 4 </a:t>
            </a:r>
            <a:r>
              <a:rPr lang="fr-F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lang="fr-FR" sz="1600" dirty="0" smtClean="0">
                <a:latin typeface="Comic Sans MS"/>
                <a:cs typeface="Comic Sans MS"/>
              </a:rPr>
              <a:t> 4 </a:t>
            </a:r>
            <a:r>
              <a:rPr lang="fr-F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+</a:t>
            </a:r>
            <a:r>
              <a:rPr lang="fr-FR" sz="1600" dirty="0" smtClean="0">
                <a:latin typeface="Comic Sans MS"/>
                <a:cs typeface="Comic Sans MS"/>
              </a:rPr>
              <a:t> 4 </a:t>
            </a:r>
            <a:r>
              <a:rPr lang="fr-FR" sz="1600" dirty="0" smtClean="0">
                <a:solidFill>
                  <a:srgbClr val="FF0000"/>
                </a:solidFill>
                <a:latin typeface="Comic Sans MS"/>
                <a:cs typeface="Comic Sans MS"/>
              </a:rPr>
              <a:t>=</a:t>
            </a:r>
            <a:r>
              <a:rPr lang="fr-FR" sz="1600" dirty="0" smtClean="0">
                <a:latin typeface="Comic Sans MS"/>
                <a:cs typeface="Comic Sans MS"/>
              </a:rPr>
              <a:t> 24</a:t>
            </a:r>
          </a:p>
          <a:p>
            <a:endParaRPr lang="fr-FR" sz="1600" dirty="0">
              <a:latin typeface="Comic Sans MS"/>
              <a:cs typeface="Comic Sans MS"/>
            </a:endParaRPr>
          </a:p>
          <a:p>
            <a:r>
              <a:rPr lang="fr-FR" sz="1400" dirty="0" smtClean="0">
                <a:latin typeface="Comic Sans MS"/>
                <a:cs typeface="Comic Sans MS"/>
              </a:rPr>
              <a:t>On peut écrire : 	      </a:t>
            </a:r>
            <a:r>
              <a:rPr lang="fr-FR" sz="2800" b="1" dirty="0" smtClean="0">
                <a:latin typeface="Comic Sans MS"/>
                <a:cs typeface="Comic Sans MS"/>
              </a:rPr>
              <a:t>6 </a:t>
            </a:r>
            <a:r>
              <a:rPr lang="fr-FR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fr-FR" sz="2800" b="1" dirty="0" smtClean="0">
                <a:latin typeface="Comic Sans MS"/>
                <a:cs typeface="Comic Sans MS"/>
              </a:rPr>
              <a:t> 4 </a:t>
            </a:r>
            <a:r>
              <a:rPr lang="fr-FR" sz="28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=</a:t>
            </a:r>
            <a:r>
              <a:rPr lang="fr-FR" sz="2800" b="1" dirty="0" smtClean="0">
                <a:latin typeface="Comic Sans MS"/>
                <a:cs typeface="Comic Sans MS"/>
              </a:rPr>
              <a:t> 24</a:t>
            </a:r>
          </a:p>
          <a:p>
            <a:endParaRPr lang="fr-FR" sz="1600" dirty="0" smtClean="0">
              <a:latin typeface="Comic Sans MS"/>
              <a:cs typeface="Comic Sans MS"/>
            </a:endParaRPr>
          </a:p>
          <a:p>
            <a:endParaRPr lang="fr-FR" sz="1600" dirty="0">
              <a:latin typeface="Comic Sans MS"/>
              <a:cs typeface="Comic Sans MS"/>
            </a:endParaRPr>
          </a:p>
          <a:p>
            <a:r>
              <a:rPr lang="fr-FR" sz="1600" dirty="0" smtClean="0">
                <a:latin typeface="Comic Sans MS"/>
                <a:cs typeface="Comic Sans MS"/>
              </a:rPr>
              <a:t>2. On peut changer </a:t>
            </a:r>
            <a:r>
              <a:rPr lang="fr-FR" sz="1600" b="1" dirty="0" smtClean="0">
                <a:latin typeface="Comic Sans MS"/>
                <a:cs typeface="Comic Sans MS"/>
              </a:rPr>
              <a:t>l’ordre des nombres </a:t>
            </a:r>
            <a:r>
              <a:rPr lang="fr-FR" sz="1600" dirty="0" smtClean="0">
                <a:latin typeface="Comic Sans MS"/>
                <a:cs typeface="Comic Sans MS"/>
              </a:rPr>
              <a:t>dans une multiplication sans changer le résultat : </a:t>
            </a:r>
          </a:p>
          <a:p>
            <a:endParaRPr lang="fr-FR" sz="1600" dirty="0">
              <a:latin typeface="Comic Sans MS"/>
              <a:cs typeface="Comic Sans MS"/>
            </a:endParaRPr>
          </a:p>
          <a:p>
            <a:endParaRPr lang="fr-FR" sz="1600" dirty="0" smtClean="0">
              <a:latin typeface="Comic Sans MS"/>
              <a:cs typeface="Comic Sans MS"/>
            </a:endParaRPr>
          </a:p>
          <a:p>
            <a:endParaRPr lang="fr-FR" sz="1600" dirty="0" smtClean="0">
              <a:latin typeface="Comic Sans MS"/>
              <a:cs typeface="Comic Sans MS"/>
            </a:endParaRPr>
          </a:p>
          <a:p>
            <a:endParaRPr lang="fr-FR" sz="1600" dirty="0">
              <a:latin typeface="Comic Sans MS"/>
              <a:cs typeface="Comic Sans MS"/>
            </a:endParaRPr>
          </a:p>
          <a:p>
            <a:endParaRPr lang="fr-FR" sz="1600" dirty="0" smtClean="0">
              <a:latin typeface="Comic Sans MS"/>
              <a:cs typeface="Comic Sans MS"/>
            </a:endParaRPr>
          </a:p>
          <a:p>
            <a:endParaRPr lang="fr-FR" sz="1600" dirty="0" smtClean="0">
              <a:latin typeface="Comic Sans MS"/>
              <a:cs typeface="Comic Sans MS"/>
            </a:endParaRPr>
          </a:p>
          <a:p>
            <a:endParaRPr lang="fr-FR" sz="1600" dirty="0">
              <a:latin typeface="Comic Sans MS"/>
              <a:cs typeface="Comic Sans MS"/>
            </a:endParaRPr>
          </a:p>
          <a:p>
            <a:endParaRPr lang="fr-FR" sz="1600" dirty="0">
              <a:latin typeface="Comic Sans MS"/>
              <a:cs typeface="Comic Sans MS"/>
            </a:endParaRPr>
          </a:p>
          <a:p>
            <a:r>
              <a:rPr lang="fr-FR" sz="1600" dirty="0" smtClean="0">
                <a:latin typeface="Comic Sans MS"/>
                <a:cs typeface="Comic Sans MS"/>
              </a:rPr>
              <a:t>3. On peut représenter facilement une </a:t>
            </a:r>
            <a:r>
              <a:rPr lang="fr-FR" sz="1600" dirty="0">
                <a:latin typeface="Comic Sans MS"/>
                <a:cs typeface="Comic Sans MS"/>
              </a:rPr>
              <a:t>m</a:t>
            </a:r>
            <a:r>
              <a:rPr lang="fr-FR" sz="1600" dirty="0" smtClean="0">
                <a:latin typeface="Comic Sans MS"/>
                <a:cs typeface="Comic Sans MS"/>
              </a:rPr>
              <a:t>ultiplication par un </a:t>
            </a:r>
            <a:r>
              <a:rPr lang="fr-FR" sz="1600" b="1" dirty="0" smtClean="0">
                <a:latin typeface="Comic Sans MS"/>
                <a:cs typeface="Comic Sans MS"/>
              </a:rPr>
              <a:t>rectangle</a:t>
            </a:r>
            <a:r>
              <a:rPr lang="fr-FR" sz="1600" dirty="0" smtClean="0">
                <a:latin typeface="Comic Sans MS"/>
                <a:cs typeface="Comic Sans MS"/>
              </a:rPr>
              <a:t> : </a:t>
            </a:r>
          </a:p>
          <a:p>
            <a:endParaRPr lang="fr-FR" sz="1600" dirty="0">
              <a:latin typeface="Comic Sans MS"/>
              <a:cs typeface="Comic Sans M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399818"/>
            <a:ext cx="2755900" cy="148456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3200"/>
            <a:ext cx="6858000" cy="903954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86207" y="6905390"/>
            <a:ext cx="3026329" cy="3000610"/>
          </a:xfrm>
          <a:prstGeom prst="rect">
            <a:avLst/>
          </a:prstGeom>
        </p:spPr>
      </p:pic>
      <p:sp>
        <p:nvSpPr>
          <p:cNvPr id="38" name="ZoneTexte 37"/>
          <p:cNvSpPr txBox="1"/>
          <p:nvPr/>
        </p:nvSpPr>
        <p:spPr>
          <a:xfrm>
            <a:off x="1011930" y="7519519"/>
            <a:ext cx="7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6 x 4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39" name="Légende encadrée 1 38"/>
          <p:cNvSpPr/>
          <p:nvPr/>
        </p:nvSpPr>
        <p:spPr>
          <a:xfrm>
            <a:off x="2366434" y="7353300"/>
            <a:ext cx="1341966" cy="927100"/>
          </a:xfrm>
          <a:prstGeom prst="borderCallout1">
            <a:avLst>
              <a:gd name="adj1" fmla="val 22860"/>
              <a:gd name="adj2" fmla="val 184"/>
              <a:gd name="adj3" fmla="val 39897"/>
              <a:gd name="adj4" fmla="val -44958"/>
            </a:avLst>
          </a:prstGeom>
          <a:noFill/>
          <a:ln w="127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6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che exerc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Fiche exercice.potx</Template>
  <TotalTime>88</TotalTime>
  <Words>37</Words>
  <Application>Microsoft Macintosh PowerPoint</Application>
  <PresentationFormat>Format 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Fiche exercice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5</cp:revision>
  <dcterms:created xsi:type="dcterms:W3CDTF">2015-09-08T07:25:30Z</dcterms:created>
  <dcterms:modified xsi:type="dcterms:W3CDTF">2016-03-01T22:18:48Z</dcterms:modified>
</cp:coreProperties>
</file>