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14"/>
  </p:normalViewPr>
  <p:slideViewPr>
    <p:cSldViewPr snapToGrid="0" snapToObjects="1">
      <p:cViewPr>
        <p:scale>
          <a:sx n="154" d="100"/>
          <a:sy n="154" d="100"/>
        </p:scale>
        <p:origin x="10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86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99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4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6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6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0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73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9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05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42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53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264E-5C59-034B-99BF-570A9689AC0C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0136-CAC0-5045-B0B8-EA587B77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62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>
            <a:spLocks/>
          </p:cNvSpPr>
          <p:nvPr/>
        </p:nvSpPr>
        <p:spPr>
          <a:xfrm>
            <a:off x="2286000" y="107950"/>
            <a:ext cx="2274570" cy="374650"/>
          </a:xfrm>
          <a:prstGeom prst="round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Multiplier par 10, 100</a:t>
            </a:r>
            <a:endParaRPr lang="fr-FR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3" name="Carré corné 2"/>
          <p:cNvSpPr>
            <a:spLocks/>
          </p:cNvSpPr>
          <p:nvPr/>
        </p:nvSpPr>
        <p:spPr>
          <a:xfrm rot="314074">
            <a:off x="5927725" y="144397"/>
            <a:ext cx="815340" cy="35814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Calcul</a:t>
            </a:r>
            <a:endParaRPr lang="fr-FR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6143" y="811463"/>
            <a:ext cx="66502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Script Ecole 2"/>
                <a:cs typeface="Script Ecole 2"/>
              </a:rPr>
              <a:t>Je </a:t>
            </a:r>
            <a:r>
              <a:rPr lang="fr-FR" sz="1400" b="1" dirty="0">
                <a:latin typeface="Script Ecole 2"/>
                <a:cs typeface="Script Ecole 2"/>
              </a:rPr>
              <a:t>comprends :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7 x 10, c’est la même chose que 7 dizaines : </a:t>
            </a: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		donc 7 x 10 = 70</a:t>
            </a:r>
          </a:p>
          <a:p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 x 100, c’est la même chose que 3 centaines : </a:t>
            </a: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		donc 3 x 100 = 300</a:t>
            </a:r>
          </a:p>
          <a:p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1013" y="1228438"/>
            <a:ext cx="105440" cy="82509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009" y="1228438"/>
            <a:ext cx="105440" cy="825092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005" y="1228438"/>
            <a:ext cx="105440" cy="82509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01" y="1228438"/>
            <a:ext cx="105440" cy="82509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2951" y="2587334"/>
            <a:ext cx="827446" cy="82890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865" y="2587334"/>
            <a:ext cx="827446" cy="82890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426" y="2587334"/>
            <a:ext cx="827446" cy="82890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997" y="1228438"/>
            <a:ext cx="105440" cy="82509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993" y="1228438"/>
            <a:ext cx="105440" cy="82509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987" y="1228438"/>
            <a:ext cx="105440" cy="825092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AFC0337-7BC5-424C-B6DD-8F7DDED46FA2}"/>
              </a:ext>
            </a:extLst>
          </p:cNvPr>
          <p:cNvSpPr/>
          <p:nvPr/>
        </p:nvSpPr>
        <p:spPr>
          <a:xfrm>
            <a:off x="244093" y="3939502"/>
            <a:ext cx="6434368" cy="1643007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40000"/>
              </a:lnSpc>
            </a:pPr>
            <a:r>
              <a:rPr lang="fr-FR" sz="1200" dirty="0">
                <a:latin typeface="Script Ecole 2"/>
                <a:cs typeface="Script Ecole 2"/>
              </a:rPr>
              <a:t>Je </a:t>
            </a:r>
            <a:r>
              <a:rPr lang="fr-FR" sz="1200" b="1" dirty="0">
                <a:latin typeface="Script Ecole 2"/>
                <a:cs typeface="Script Ecole 2"/>
              </a:rPr>
              <a:t>retiens : </a:t>
            </a:r>
            <a:endParaRPr lang="fr-FR" sz="1200" dirty="0">
              <a:latin typeface="Script Ecole 2"/>
              <a:cs typeface="Script Ecole 2"/>
            </a:endParaRPr>
          </a:p>
          <a:p>
            <a:pPr algn="ctr">
              <a:lnSpc>
                <a:spcPct val="140000"/>
              </a:lnSpc>
            </a:pPr>
            <a:r>
              <a:rPr lang="fr-FR" sz="1600" dirty="0">
                <a:latin typeface="Comic Sans MS"/>
                <a:cs typeface="Comic Sans MS"/>
              </a:rPr>
              <a:t>Pour multiplier un nombre par 10, j’ajoute un 0, </a:t>
            </a:r>
          </a:p>
          <a:p>
            <a:pPr algn="ctr">
              <a:lnSpc>
                <a:spcPct val="140000"/>
              </a:lnSpc>
            </a:pPr>
            <a:r>
              <a:rPr lang="fr-FR" sz="1600" dirty="0">
                <a:latin typeface="Comic Sans MS"/>
                <a:cs typeface="Comic Sans MS"/>
              </a:rPr>
              <a:t>car le chiffre des unités devient celui des dizaines. </a:t>
            </a:r>
          </a:p>
          <a:p>
            <a:pPr algn="ctr">
              <a:lnSpc>
                <a:spcPct val="140000"/>
              </a:lnSpc>
            </a:pPr>
            <a:r>
              <a:rPr lang="fr-FR" sz="1600" dirty="0">
                <a:latin typeface="Comic Sans MS"/>
                <a:cs typeface="Comic Sans MS"/>
              </a:rPr>
              <a:t>Pour multiplier par 100, j’ajoute deux zéros : 00,</a:t>
            </a:r>
          </a:p>
          <a:p>
            <a:pPr algn="ctr">
              <a:lnSpc>
                <a:spcPct val="140000"/>
              </a:lnSpc>
            </a:pPr>
            <a:r>
              <a:rPr lang="fr-FR" sz="1600" dirty="0">
                <a:latin typeface="Comic Sans MS"/>
                <a:cs typeface="Comic Sans MS"/>
              </a:rPr>
              <a:t>car le chiffre des unités devient celui des centaines.</a:t>
            </a:r>
          </a:p>
        </p:txBody>
      </p:sp>
    </p:spTree>
    <p:extLst>
      <p:ext uri="{BB962C8B-B14F-4D97-AF65-F5344CB8AC3E}">
        <p14:creationId xmlns:p14="http://schemas.microsoft.com/office/powerpoint/2010/main" val="261131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>
            <a:spLocks/>
          </p:cNvSpPr>
          <p:nvPr/>
        </p:nvSpPr>
        <p:spPr>
          <a:xfrm>
            <a:off x="2286000" y="107950"/>
            <a:ext cx="2274570" cy="374650"/>
          </a:xfrm>
          <a:prstGeom prst="round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Poser une multiplica</a:t>
            </a:r>
            <a:r>
              <a:rPr lang="fr-FR" sz="14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tion</a:t>
            </a:r>
            <a:endParaRPr lang="fr-FR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3" name="Carré corné 2"/>
          <p:cNvSpPr>
            <a:spLocks/>
          </p:cNvSpPr>
          <p:nvPr/>
        </p:nvSpPr>
        <p:spPr>
          <a:xfrm rot="314074">
            <a:off x="5927725" y="144397"/>
            <a:ext cx="815340" cy="35814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Calcul</a:t>
            </a:r>
            <a:endParaRPr lang="fr-FR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435" y="709578"/>
            <a:ext cx="6650268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omic Sans MS"/>
                <a:cs typeface="Comic Sans MS"/>
              </a:rPr>
              <a:t>Pour multiplier deux nombres : </a:t>
            </a:r>
          </a:p>
          <a:p>
            <a:endParaRPr lang="fr-FR" sz="1600" dirty="0">
              <a:solidFill>
                <a:srgbClr val="3366FF"/>
              </a:solidFill>
              <a:latin typeface="Comic Sans MS"/>
              <a:cs typeface="Comic Sans MS"/>
            </a:endParaRPr>
          </a:p>
          <a:p>
            <a:r>
              <a:rPr lang="fr-FR" sz="1600" dirty="0">
                <a:solidFill>
                  <a:srgbClr val="3366FF"/>
                </a:solidFill>
                <a:latin typeface="Comic Sans MS"/>
                <a:cs typeface="Comic Sans MS"/>
              </a:rPr>
              <a:t>	         2</a:t>
            </a:r>
            <a:r>
              <a:rPr lang="fr-FR" sz="1600" dirty="0">
                <a:solidFill>
                  <a:srgbClr val="008000"/>
                </a:solidFill>
                <a:latin typeface="Comic Sans MS"/>
                <a:cs typeface="Comic Sans MS"/>
              </a:rPr>
              <a:t>3</a:t>
            </a:r>
            <a:r>
              <a:rPr lang="fr-FR" sz="1600" dirty="0">
                <a:latin typeface="Comic Sans MS"/>
                <a:cs typeface="Comic Sans MS"/>
              </a:rPr>
              <a:t> x </a:t>
            </a:r>
            <a:r>
              <a:rPr lang="fr-FR" sz="1600" dirty="0">
                <a:solidFill>
                  <a:srgbClr val="008000"/>
                </a:solidFill>
                <a:latin typeface="Comic Sans MS"/>
                <a:cs typeface="Comic Sans MS"/>
              </a:rPr>
              <a:t>3			</a:t>
            </a:r>
            <a:r>
              <a:rPr lang="fr-FR" sz="1600" dirty="0">
                <a:solidFill>
                  <a:srgbClr val="3366FF"/>
                </a:solidFill>
                <a:latin typeface="Comic Sans MS"/>
                <a:cs typeface="Comic Sans MS"/>
              </a:rPr>
              <a:t>3</a:t>
            </a:r>
            <a:r>
              <a:rPr lang="fr-FR" sz="1600" dirty="0">
                <a:solidFill>
                  <a:srgbClr val="008000"/>
                </a:solidFill>
                <a:latin typeface="Comic Sans MS"/>
                <a:cs typeface="Comic Sans MS"/>
              </a:rPr>
              <a:t>8 </a:t>
            </a:r>
            <a:r>
              <a:rPr lang="fr-FR" sz="1600" dirty="0">
                <a:latin typeface="Comic Sans MS"/>
                <a:cs typeface="Comic Sans MS"/>
              </a:rPr>
              <a:t>x</a:t>
            </a:r>
            <a:r>
              <a:rPr lang="fr-FR" sz="1600" dirty="0">
                <a:solidFill>
                  <a:srgbClr val="008000"/>
                </a:solidFill>
                <a:latin typeface="Comic Sans MS"/>
                <a:cs typeface="Comic Sans MS"/>
              </a:rPr>
              <a:t> 3</a:t>
            </a:r>
          </a:p>
          <a:p>
            <a:endParaRPr lang="fr-FR" sz="1600" dirty="0">
              <a:latin typeface="Comic Sans MS"/>
              <a:cs typeface="Comic Sans MS"/>
            </a:endParaRPr>
          </a:p>
          <a:p>
            <a:pPr marL="342900" indent="-342900">
              <a:buAutoNum type="arabicPeriod"/>
            </a:pPr>
            <a:r>
              <a:rPr lang="fr-FR" sz="1400" u="sng" dirty="0">
                <a:latin typeface="Script Ecole 2"/>
                <a:cs typeface="Script Ecole 2"/>
              </a:rPr>
              <a:t>Je </a:t>
            </a:r>
            <a:r>
              <a:rPr lang="fr-FR" sz="1400" b="1" u="sng" dirty="0">
                <a:latin typeface="Script Ecole 2"/>
                <a:cs typeface="Script Ecole 2"/>
              </a:rPr>
              <a:t>pose la multiplication en colonnes </a:t>
            </a:r>
            <a:r>
              <a:rPr lang="fr-FR" sz="1400" u="sng" dirty="0">
                <a:latin typeface="Script Ecole 2"/>
                <a:cs typeface="Script Ecole 2"/>
              </a:rPr>
              <a:t>en alignant les dizaines et les unités :</a:t>
            </a: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u="sng" dirty="0">
                <a:latin typeface="Script Ecole 2"/>
                <a:cs typeface="Script Ecole 2"/>
              </a:rPr>
              <a:t>2. Je multiplie les </a:t>
            </a:r>
            <a:r>
              <a:rPr lang="fr-FR" sz="1400" b="1" u="sng" dirty="0">
                <a:solidFill>
                  <a:srgbClr val="008000"/>
                </a:solidFill>
                <a:latin typeface="Script Ecole 2"/>
                <a:cs typeface="Script Ecole 2"/>
              </a:rPr>
              <a:t>unités</a:t>
            </a:r>
            <a:r>
              <a:rPr lang="fr-FR" sz="1400" u="sng" dirty="0">
                <a:latin typeface="Script Ecole 2"/>
                <a:cs typeface="Script Ecole 2"/>
              </a:rPr>
              <a:t> en premier : </a:t>
            </a:r>
            <a:endParaRPr lang="fr-FR" sz="1400" dirty="0">
              <a:solidFill>
                <a:srgbClr val="008000"/>
              </a:solidFill>
              <a:latin typeface="Script Ecole 2"/>
              <a:cs typeface="Script Ecole 2"/>
            </a:endParaRPr>
          </a:p>
          <a:p>
            <a:r>
              <a:rPr lang="fr-FR" sz="1400" dirty="0">
                <a:solidFill>
                  <a:srgbClr val="008000"/>
                </a:solidFill>
                <a:latin typeface="Script Ecole 2"/>
                <a:cs typeface="Script Ecole 2"/>
              </a:rPr>
              <a:t>	     							       3 x 3 = 9			     8 x 3 = </a:t>
            </a:r>
            <a:r>
              <a:rPr lang="fr-FR" sz="1400" dirty="0">
                <a:solidFill>
                  <a:srgbClr val="3366FF"/>
                </a:solidFill>
                <a:latin typeface="Script Ecole 2"/>
                <a:cs typeface="Script Ecole 2"/>
              </a:rPr>
              <a:t>2</a:t>
            </a:r>
            <a:r>
              <a:rPr lang="fr-FR" sz="1400" dirty="0">
                <a:solidFill>
                  <a:srgbClr val="008000"/>
                </a:solidFill>
                <a:latin typeface="Script Ecole 2"/>
                <a:cs typeface="Script Ecole 2"/>
              </a:rPr>
              <a:t>4</a:t>
            </a:r>
          </a:p>
          <a:p>
            <a:r>
              <a:rPr lang="fr-FR" sz="1400" dirty="0">
                <a:solidFill>
                  <a:srgbClr val="008000"/>
                </a:solidFill>
                <a:latin typeface="Script Ecole 2"/>
                <a:cs typeface="Script Ecole 2"/>
              </a:rPr>
              <a:t>				</a:t>
            </a:r>
          </a:p>
          <a:p>
            <a:endParaRPr lang="fr-FR" sz="1400" dirty="0">
              <a:solidFill>
                <a:srgbClr val="008000"/>
              </a:solidFill>
              <a:latin typeface="Script Ecole 2"/>
              <a:cs typeface="Script Ecole 2"/>
            </a:endParaRPr>
          </a:p>
          <a:p>
            <a:r>
              <a:rPr lang="fr-FR" sz="1400" dirty="0">
                <a:solidFill>
                  <a:srgbClr val="008000"/>
                </a:solidFill>
                <a:latin typeface="Script Ecole 2"/>
                <a:cs typeface="Script Ecole 2"/>
              </a:rPr>
              <a:t>					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pPr marL="342900" indent="-342900">
              <a:buAutoNum type="arabicPeriod"/>
            </a:pP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u="sng" dirty="0">
                <a:latin typeface="Script Ecole 2"/>
                <a:cs typeface="Script Ecole 2"/>
              </a:rPr>
              <a:t>3. Puis, je multiplie les </a:t>
            </a:r>
            <a:r>
              <a:rPr lang="fr-FR" sz="1400" b="1" u="sng" dirty="0">
                <a:solidFill>
                  <a:srgbClr val="3366FF"/>
                </a:solidFill>
                <a:latin typeface="Script Ecole 2"/>
                <a:cs typeface="Script Ecole 2"/>
              </a:rPr>
              <a:t>dizaines</a:t>
            </a:r>
            <a:r>
              <a:rPr lang="fr-FR" sz="1400" dirty="0">
                <a:latin typeface="Script Ecole 2"/>
                <a:cs typeface="Script Ecole 2"/>
              </a:rPr>
              <a:t> (Attention de ne pas oublier de compter la retenue s’il y en a une) : </a:t>
            </a:r>
          </a:p>
          <a:p>
            <a:endParaRPr lang="fr-FR" sz="1400" dirty="0">
              <a:solidFill>
                <a:srgbClr val="3366FF"/>
              </a:solidFill>
              <a:latin typeface="Script Ecole 2"/>
              <a:cs typeface="Script Ecole 2"/>
            </a:endParaRPr>
          </a:p>
          <a:p>
            <a:r>
              <a:rPr lang="fr-FR" sz="1400" dirty="0">
                <a:solidFill>
                  <a:srgbClr val="3366FF"/>
                </a:solidFill>
                <a:latin typeface="Script Ecole 2"/>
                <a:cs typeface="Script Ecole 2"/>
              </a:rPr>
              <a:t>	        2 x 3 = 6				        	</a:t>
            </a:r>
          </a:p>
          <a:p>
            <a:endParaRPr lang="fr-FR" sz="1400" dirty="0">
              <a:solidFill>
                <a:srgbClr val="3366FF"/>
              </a:solidFill>
              <a:latin typeface="Script Ecole 2"/>
              <a:cs typeface="Script Ecole 2"/>
            </a:endParaRPr>
          </a:p>
          <a:p>
            <a:endParaRPr lang="fr-FR" sz="1400" dirty="0">
              <a:solidFill>
                <a:srgbClr val="3366FF"/>
              </a:solidFill>
              <a:latin typeface="Script Ecole 2"/>
              <a:cs typeface="Script Ecole 2"/>
            </a:endParaRPr>
          </a:p>
          <a:p>
            <a:endParaRPr lang="fr-FR" sz="1400" dirty="0">
              <a:solidFill>
                <a:srgbClr val="3366FF"/>
              </a:solidFill>
              <a:latin typeface="Script Ecole 2"/>
              <a:cs typeface="Script Ecole 2"/>
            </a:endParaRPr>
          </a:p>
          <a:p>
            <a:endParaRPr lang="fr-FR" sz="1400" dirty="0">
              <a:solidFill>
                <a:srgbClr val="3366FF"/>
              </a:solidFill>
              <a:latin typeface="Script Ecole 2"/>
              <a:cs typeface="Script Ecole 2"/>
            </a:endParaRPr>
          </a:p>
          <a:p>
            <a:endParaRPr lang="fr-FR" sz="1400" dirty="0">
              <a:solidFill>
                <a:srgbClr val="3366FF"/>
              </a:solidFill>
              <a:latin typeface="Script Ecole 2"/>
              <a:cs typeface="Script Ecole 2"/>
            </a:endParaRPr>
          </a:p>
          <a:p>
            <a:endParaRPr lang="fr-FR" sz="1400" dirty="0">
              <a:solidFill>
                <a:srgbClr val="3366FF"/>
              </a:solidFill>
              <a:latin typeface="Script Ecole 2"/>
              <a:cs typeface="Script Ecole 2"/>
            </a:endParaRPr>
          </a:p>
          <a:p>
            <a:endParaRPr lang="fr-FR" sz="1400" dirty="0">
              <a:solidFill>
                <a:srgbClr val="3366FF"/>
              </a:solidFill>
              <a:latin typeface="Script Ecole 2"/>
              <a:cs typeface="Script Ecole 2"/>
            </a:endParaRPr>
          </a:p>
          <a:p>
            <a:endParaRPr lang="fr-FR" sz="1400" dirty="0">
              <a:solidFill>
                <a:srgbClr val="3366FF"/>
              </a:solidFill>
              <a:latin typeface="Script Ecole 2"/>
              <a:cs typeface="Script Ecole 2"/>
            </a:endParaRPr>
          </a:p>
          <a:p>
            <a:r>
              <a:rPr lang="fr-FR" sz="1400" dirty="0">
                <a:solidFill>
                  <a:srgbClr val="3366FF"/>
                </a:solidFill>
                <a:latin typeface="Comic Sans MS"/>
                <a:cs typeface="Comic Sans MS"/>
              </a:rPr>
              <a:t>	</a:t>
            </a:r>
            <a:r>
              <a:rPr lang="fr-FR" sz="1600" dirty="0">
                <a:solidFill>
                  <a:srgbClr val="3366FF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      2</a:t>
            </a:r>
            <a:r>
              <a:rPr lang="fr-FR" sz="1600" dirty="0">
                <a:solidFill>
                  <a:srgbClr val="008000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3</a:t>
            </a:r>
            <a:r>
              <a:rPr lang="fr-FR" sz="1600" dirty="0"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 x </a:t>
            </a:r>
            <a:r>
              <a:rPr lang="fr-FR" sz="1600" dirty="0">
                <a:solidFill>
                  <a:srgbClr val="008000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3 </a:t>
            </a:r>
            <a:r>
              <a:rPr lang="fr-FR" sz="1600" dirty="0"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=</a:t>
            </a:r>
            <a:r>
              <a:rPr lang="fr-FR" sz="1600" dirty="0">
                <a:solidFill>
                  <a:srgbClr val="008000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 </a:t>
            </a:r>
            <a:r>
              <a:rPr lang="fr-FR" sz="1600" dirty="0">
                <a:solidFill>
                  <a:srgbClr val="3366FF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6</a:t>
            </a:r>
            <a:r>
              <a:rPr lang="fr-FR" sz="1600" dirty="0">
                <a:solidFill>
                  <a:srgbClr val="008000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9		</a:t>
            </a:r>
            <a:r>
              <a:rPr lang="fr-FR" sz="1600">
                <a:solidFill>
                  <a:srgbClr val="008000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            </a:t>
            </a:r>
            <a:r>
              <a:rPr lang="fr-FR" sz="1600" dirty="0">
                <a:solidFill>
                  <a:srgbClr val="3366FF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3</a:t>
            </a:r>
            <a:r>
              <a:rPr lang="fr-FR" sz="1600" dirty="0">
                <a:solidFill>
                  <a:srgbClr val="008000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8 </a:t>
            </a:r>
            <a:r>
              <a:rPr lang="fr-FR" sz="1600" dirty="0"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x</a:t>
            </a:r>
            <a:r>
              <a:rPr lang="fr-FR" sz="1600" dirty="0">
                <a:solidFill>
                  <a:srgbClr val="008000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 3 </a:t>
            </a:r>
            <a:r>
              <a:rPr lang="fr-FR" sz="1600" dirty="0">
                <a:solidFill>
                  <a:srgbClr val="000000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=</a:t>
            </a:r>
            <a:r>
              <a:rPr lang="fr-FR" sz="1600" dirty="0">
                <a:solidFill>
                  <a:srgbClr val="008000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 </a:t>
            </a:r>
            <a:r>
              <a:rPr lang="fr-FR" sz="1600" dirty="0">
                <a:solidFill>
                  <a:srgbClr val="FF0000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1</a:t>
            </a:r>
            <a:r>
              <a:rPr lang="fr-FR" sz="1600" dirty="0">
                <a:solidFill>
                  <a:srgbClr val="3366FF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1</a:t>
            </a:r>
            <a:r>
              <a:rPr lang="fr-FR" sz="1600" dirty="0">
                <a:solidFill>
                  <a:srgbClr val="008000"/>
                </a:solidFill>
                <a:latin typeface="Comic Sans MS" panose="030F0702030302020204" pitchFamily="66" charset="0"/>
                <a:ea typeface="Script Ecole 2" panose="02000400000000000000" pitchFamily="2" charset="77"/>
                <a:cs typeface="Comic Sans MS"/>
              </a:rPr>
              <a:t>4</a:t>
            </a:r>
            <a:endParaRPr lang="fr-FR" sz="1400" dirty="0">
              <a:solidFill>
                <a:srgbClr val="008000"/>
              </a:solidFill>
              <a:latin typeface="Comic Sans MS" panose="030F0702030302020204" pitchFamily="66" charset="0"/>
              <a:ea typeface="Script Ecole 2" panose="02000400000000000000" pitchFamily="2" charset="77"/>
              <a:cs typeface="Comic Sans MS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1309037" y="2032703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3366FF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1309037" y="5549627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3366FF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1309037" y="8228552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3366FF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4568704" y="2032703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3366FF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191000" y="4439402"/>
            <a:ext cx="2424430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008000"/>
                </a:solidFill>
                <a:latin typeface="Script Ecole 2"/>
                <a:cs typeface="Script Ecole 2"/>
              </a:rPr>
              <a:t>Il y a des </a:t>
            </a:r>
            <a:r>
              <a:rPr lang="fr-FR" sz="1100" dirty="0">
                <a:solidFill>
                  <a:srgbClr val="3366FF"/>
                </a:solidFill>
                <a:latin typeface="Script Ecole 2"/>
                <a:cs typeface="Script Ecole 2"/>
              </a:rPr>
              <a:t>dizaines</a:t>
            </a:r>
            <a:r>
              <a:rPr lang="fr-FR" sz="1100" dirty="0">
                <a:solidFill>
                  <a:srgbClr val="008000"/>
                </a:solidFill>
                <a:latin typeface="Script Ecole 2"/>
                <a:cs typeface="Script Ecole 2"/>
              </a:rPr>
              <a:t> dans </a:t>
            </a:r>
            <a:r>
              <a:rPr lang="fr-FR" sz="1100" dirty="0">
                <a:solidFill>
                  <a:srgbClr val="3366FF"/>
                </a:solidFill>
                <a:latin typeface="Script Ecole 2"/>
                <a:cs typeface="Script Ecole 2"/>
              </a:rPr>
              <a:t>2</a:t>
            </a:r>
            <a:r>
              <a:rPr lang="fr-FR" sz="1100" dirty="0">
                <a:solidFill>
                  <a:srgbClr val="008000"/>
                </a:solidFill>
                <a:latin typeface="Script Ecole 2"/>
                <a:cs typeface="Script Ecole 2"/>
              </a:rPr>
              <a:t>4 : je les mets sur le côté, en </a:t>
            </a:r>
            <a:r>
              <a:rPr lang="fr-FR" sz="1100" b="1" dirty="0">
                <a:solidFill>
                  <a:srgbClr val="008000"/>
                </a:solidFill>
                <a:latin typeface="Script Ecole 2"/>
                <a:cs typeface="Script Ecole 2"/>
              </a:rPr>
              <a:t>retenue</a:t>
            </a:r>
            <a:r>
              <a:rPr lang="fr-FR" sz="1100" dirty="0">
                <a:solidFill>
                  <a:srgbClr val="008000"/>
                </a:solidFill>
                <a:latin typeface="Script Ecole 2"/>
                <a:cs typeface="Script Ecole 2"/>
              </a:rPr>
              <a:t> : 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4568704" y="5208843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rgbClr val="3366FF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rgbClr val="0080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3366FF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/>
          </p:nvPr>
        </p:nvGraphicFramePr>
        <p:xfrm>
          <a:off x="4568704" y="7887768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rgbClr val="3366FF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rgbClr val="0080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3366FF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0000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80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753534" y="4439402"/>
            <a:ext cx="2424430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008000"/>
                </a:solidFill>
                <a:latin typeface="Script Ecole 2"/>
                <a:cs typeface="Script Ecole 2"/>
              </a:rPr>
              <a:t>Il n’y a pas de dizaine dans le résultat, je peux continuer. 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5988050" y="4870289"/>
            <a:ext cx="203200" cy="8860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441700" y="1206500"/>
            <a:ext cx="0" cy="4699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3454400" y="2032703"/>
            <a:ext cx="0" cy="15486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>
            <a:off x="3441700" y="4000930"/>
            <a:ext cx="12700" cy="27554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3441700" y="7370959"/>
            <a:ext cx="12700" cy="25350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5869876" y="5756386"/>
            <a:ext cx="216730" cy="218273"/>
          </a:xfrm>
          <a:prstGeom prst="ellipse">
            <a:avLst/>
          </a:prstGeom>
          <a:ln w="127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1100" dirty="0">
                <a:solidFill>
                  <a:srgbClr val="3366FF"/>
                </a:solidFill>
                <a:latin typeface="Script Ecole 2"/>
                <a:cs typeface="Script Ecole 2"/>
              </a:rPr>
              <a:t>2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741362" y="7260487"/>
            <a:ext cx="986443" cy="602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>
                <a:solidFill>
                  <a:srgbClr val="3366FF"/>
                </a:solidFill>
                <a:latin typeface="Script Ecole 2"/>
                <a:cs typeface="Script Ecole 2"/>
              </a:rPr>
              <a:t>3 x 3 = 9</a:t>
            </a:r>
          </a:p>
          <a:p>
            <a:pPr algn="ctr">
              <a:lnSpc>
                <a:spcPct val="120000"/>
              </a:lnSpc>
            </a:pPr>
            <a:r>
              <a:rPr lang="fr-FR" sz="1400" dirty="0">
                <a:solidFill>
                  <a:srgbClr val="3366FF"/>
                </a:solidFill>
                <a:latin typeface="Script Ecole 2"/>
                <a:cs typeface="Script Ecole 2"/>
              </a:rPr>
              <a:t>9 + 2 = 11</a:t>
            </a:r>
          </a:p>
        </p:txBody>
      </p:sp>
      <p:sp>
        <p:nvSpPr>
          <p:cNvPr id="25" name="Ellipse 24"/>
          <p:cNvSpPr/>
          <p:nvPr/>
        </p:nvSpPr>
        <p:spPr>
          <a:xfrm>
            <a:off x="5780976" y="8461486"/>
            <a:ext cx="216730" cy="218273"/>
          </a:xfrm>
          <a:prstGeom prst="ellipse">
            <a:avLst/>
          </a:prstGeom>
          <a:ln w="127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sz="1100" dirty="0">
                <a:solidFill>
                  <a:srgbClr val="3366FF"/>
                </a:solidFill>
                <a:latin typeface="Script Ecole 2"/>
                <a:cs typeface="Script Ecole 2"/>
              </a:rPr>
              <a:t>2</a:t>
            </a:r>
          </a:p>
        </p:txBody>
      </p:sp>
      <p:cxnSp>
        <p:nvCxnSpPr>
          <p:cNvPr id="26" name="Connecteur droit avec flèche 25"/>
          <p:cNvCxnSpPr>
            <a:stCxn id="25" idx="1"/>
          </p:cNvCxnSpPr>
          <p:nvPr/>
        </p:nvCxnSpPr>
        <p:spPr>
          <a:xfrm flipH="1" flipV="1">
            <a:off x="5202833" y="7818254"/>
            <a:ext cx="609882" cy="675197"/>
          </a:xfrm>
          <a:prstGeom prst="straightConnector1">
            <a:avLst/>
          </a:prstGeom>
          <a:ln w="127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861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160</Words>
  <Application>Microsoft Macintosh PowerPoint</Application>
  <PresentationFormat>Format A4 (210 x 297 mm)</PresentationFormat>
  <Paragraphs>106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ＭＳ 明朝</vt:lpstr>
      <vt:lpstr>Arial</vt:lpstr>
      <vt:lpstr>Calibri</vt:lpstr>
      <vt:lpstr>Calibri Light</vt:lpstr>
      <vt:lpstr>Cambria</vt:lpstr>
      <vt:lpstr>Comic Sans MS</vt:lpstr>
      <vt:lpstr>Script Ecole 2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1</cp:revision>
  <dcterms:created xsi:type="dcterms:W3CDTF">2018-08-19T20:21:53Z</dcterms:created>
  <dcterms:modified xsi:type="dcterms:W3CDTF">2018-08-19T20:31:33Z</dcterms:modified>
</cp:coreProperties>
</file>