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28" autoAdjust="0"/>
  </p:normalViewPr>
  <p:slideViewPr>
    <p:cSldViewPr snapToGrid="0" snapToObjects="1" showGuides="1">
      <p:cViewPr>
        <p:scale>
          <a:sx n="108" d="100"/>
          <a:sy n="108" d="100"/>
        </p:scale>
        <p:origin x="-1656" y="2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64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79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6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9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11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5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5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7CEFC-EE94-354E-9A16-2DC6526422C2}" type="datetimeFigureOut">
              <a:rPr lang="fr-FR" smtClean="0"/>
              <a:t>10/08/17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Problèmes de transformation 1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Résolution de problèmes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998" y="970095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Ce matin, Martin avait 17 billes. Ce soir, il en a 35. Combien a-t-il gagné de billes aujourd’hui ? 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r>
              <a:rPr lang="fr-FR" sz="2000" dirty="0">
                <a:latin typeface="Cursivestandard"/>
                <a:cs typeface="Cursivestandard"/>
              </a:rPr>
              <a:t>M</a:t>
            </a:r>
            <a:r>
              <a:rPr lang="fr-FR" sz="2000" dirty="0" smtClean="0">
                <a:latin typeface="Cursivestandard"/>
                <a:cs typeface="Cursivestandard"/>
              </a:rPr>
              <a:t>²artin ²a ²gagné </a:t>
            </a:r>
            <a:r>
              <a:rPr lang="fr-FR" sz="2000" dirty="0">
                <a:latin typeface="Cursivestandard"/>
                <a:cs typeface="Cursivestandard"/>
              </a:rPr>
              <a:t>…… </a:t>
            </a:r>
            <a:r>
              <a:rPr lang="fr-FR" sz="2000" dirty="0" smtClean="0">
                <a:latin typeface="Cursivestandard"/>
                <a:cs typeface="Cursivestandard"/>
              </a:rPr>
              <a:t>²bille$</a:t>
            </a:r>
            <a:r>
              <a:rPr lang="fr-FR" sz="2000" dirty="0">
                <a:latin typeface="Cursivestandard"/>
                <a:cs typeface="Cursivestandard"/>
              </a:rPr>
              <a:t>.</a:t>
            </a:r>
          </a:p>
          <a:p>
            <a:endParaRPr lang="fr-FR" sz="1400" dirty="0"/>
          </a:p>
        </p:txBody>
      </p:sp>
      <p:sp>
        <p:nvSpPr>
          <p:cNvPr id="7" name="Ellipse 6"/>
          <p:cNvSpPr/>
          <p:nvPr/>
        </p:nvSpPr>
        <p:spPr>
          <a:xfrm>
            <a:off x="72741" y="1064096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>
                <a:solidFill>
                  <a:srgbClr val="000000"/>
                </a:solidFill>
                <a:effectLst/>
                <a:latin typeface="Cursivestandard"/>
                <a:ea typeface="ＭＳ 明朝"/>
                <a:cs typeface="Times New Roman"/>
              </a:rPr>
              <a:t>1</a:t>
            </a:r>
            <a:endParaRPr lang="fr-FR" sz="1200">
              <a:effectLst/>
              <a:ea typeface="ＭＳ 明朝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98" y="3229423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Ce matin, Tom avait 20 bonbons. Ce soir, il lui en reste 12. Combien a-t-il mangé de bonbons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4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r>
              <a:rPr lang="fr-FR" sz="2000" dirty="0" smtClean="0">
                <a:latin typeface="Cursivestandard"/>
                <a:cs typeface="Cursivestandard"/>
              </a:rPr>
              <a:t>Tom ²a mangé </a:t>
            </a:r>
            <a:r>
              <a:rPr lang="fr-FR" sz="2000" dirty="0">
                <a:latin typeface="Cursivestandard"/>
                <a:cs typeface="Cursivestandard"/>
              </a:rPr>
              <a:t>…… </a:t>
            </a:r>
            <a:r>
              <a:rPr lang="fr-FR" sz="2000" dirty="0" smtClean="0">
                <a:latin typeface="Cursivestandard"/>
                <a:cs typeface="Cursivestandard"/>
              </a:rPr>
              <a:t>²bonbon$</a:t>
            </a:r>
            <a:r>
              <a:rPr lang="fr-FR" sz="2000" dirty="0">
                <a:latin typeface="Cursivestandard"/>
                <a:cs typeface="Cursivestandard"/>
              </a:rPr>
              <a:t>.</a:t>
            </a:r>
          </a:p>
          <a:p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354998" y="5488751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Sur le parking, il y avait 23 voitures. Il y en a 15 maintenant. Combien de voitures sont parties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354998" y="7748079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Papa avait 32 €. En sortant du magasin, il lui reste 21 €. Combien d’argent a-t-il dépensé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87576" y="3325539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2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1389" y="5586982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3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90382" y="7848424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4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4" name="Étoile à 5 branches 13"/>
          <p:cNvSpPr>
            <a:spLocks noChangeAspect="1"/>
          </p:cNvSpPr>
          <p:nvPr/>
        </p:nvSpPr>
        <p:spPr>
          <a:xfrm>
            <a:off x="4492392" y="309869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>
            <a:spLocks noChangeAspect="1"/>
          </p:cNvSpPr>
          <p:nvPr/>
        </p:nvSpPr>
        <p:spPr>
          <a:xfrm>
            <a:off x="4492392" y="528560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6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Problèmes de transformation 1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Résolution de problèmes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998" y="970095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Ce matin, Martin avait 7 billes. Ce soir, il en a 15. Combien a-t-il gagné de billes aujourd’hui ? 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r>
              <a:rPr lang="fr-FR" sz="2000" dirty="0">
                <a:latin typeface="Cursivestandard"/>
                <a:cs typeface="Cursivestandard"/>
              </a:rPr>
              <a:t>M</a:t>
            </a:r>
            <a:r>
              <a:rPr lang="fr-FR" sz="2000" dirty="0" smtClean="0">
                <a:latin typeface="Cursivestandard"/>
                <a:cs typeface="Cursivestandard"/>
              </a:rPr>
              <a:t>²artin ²a ²gagné </a:t>
            </a:r>
            <a:r>
              <a:rPr lang="fr-FR" sz="2000" dirty="0">
                <a:latin typeface="Cursivestandard"/>
                <a:cs typeface="Cursivestandard"/>
              </a:rPr>
              <a:t>…… </a:t>
            </a:r>
            <a:r>
              <a:rPr lang="fr-FR" sz="2000" dirty="0" smtClean="0">
                <a:latin typeface="Cursivestandard"/>
                <a:cs typeface="Cursivestandard"/>
              </a:rPr>
              <a:t>²bille$</a:t>
            </a:r>
            <a:r>
              <a:rPr lang="fr-FR" sz="2000" dirty="0">
                <a:latin typeface="Cursivestandard"/>
                <a:cs typeface="Cursivestandard"/>
              </a:rPr>
              <a:t>.</a:t>
            </a:r>
          </a:p>
          <a:p>
            <a:endParaRPr lang="fr-FR" sz="1400" dirty="0"/>
          </a:p>
        </p:txBody>
      </p:sp>
      <p:sp>
        <p:nvSpPr>
          <p:cNvPr id="7" name="Ellipse 6"/>
          <p:cNvSpPr/>
          <p:nvPr/>
        </p:nvSpPr>
        <p:spPr>
          <a:xfrm>
            <a:off x="72741" y="1064096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>
                <a:solidFill>
                  <a:srgbClr val="000000"/>
                </a:solidFill>
                <a:effectLst/>
                <a:latin typeface="Cursivestandard"/>
                <a:ea typeface="ＭＳ 明朝"/>
                <a:cs typeface="Times New Roman"/>
              </a:rPr>
              <a:t>1</a:t>
            </a:r>
            <a:endParaRPr lang="fr-FR" sz="1200">
              <a:effectLst/>
              <a:ea typeface="ＭＳ 明朝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98" y="3229423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Ce matin, Tom avait 10 bonbons. Ce soir, il lui en reste 2. Combien a-t-il mangé de bonbons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4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r>
              <a:rPr lang="fr-FR" sz="2000" dirty="0" smtClean="0">
                <a:latin typeface="Cursivestandard"/>
                <a:cs typeface="Cursivestandard"/>
              </a:rPr>
              <a:t>Tom ²a mangé </a:t>
            </a:r>
            <a:r>
              <a:rPr lang="fr-FR" sz="2000" dirty="0">
                <a:latin typeface="Cursivestandard"/>
                <a:cs typeface="Cursivestandard"/>
              </a:rPr>
              <a:t>…… </a:t>
            </a:r>
            <a:r>
              <a:rPr lang="fr-FR" sz="2000" dirty="0" smtClean="0">
                <a:latin typeface="Cursivestandard"/>
                <a:cs typeface="Cursivestandard"/>
              </a:rPr>
              <a:t>²bonbon$</a:t>
            </a:r>
            <a:r>
              <a:rPr lang="fr-FR" sz="2000" dirty="0">
                <a:latin typeface="Cursivestandard"/>
                <a:cs typeface="Cursivestandard"/>
              </a:rPr>
              <a:t>.</a:t>
            </a:r>
          </a:p>
          <a:p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354998" y="5488751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Sur le parking, il y avait 13 voitures. Il y en a 5 maintenant. Combien de voitures sont parties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354998" y="7748079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Papa avait 12 €. En sortant du magasin, il lui reste 1 €. Combien d’argent a-t-il dépensé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87576" y="3325539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2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1389" y="5586982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3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90382" y="7848424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4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4" name="Étoile à 5 branches 13"/>
          <p:cNvSpPr>
            <a:spLocks noChangeAspect="1"/>
          </p:cNvSpPr>
          <p:nvPr/>
        </p:nvSpPr>
        <p:spPr>
          <a:xfrm>
            <a:off x="4492392" y="433335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40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Problèmes de transformation 2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Résolution de problèmes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998" y="970095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Sarah a marqué 25 points à la première partie du jeu. Elle a 36 points à la fin de la partie. Combien a-t-elle gagné de points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7" name="Ellipse 6"/>
          <p:cNvSpPr/>
          <p:nvPr/>
        </p:nvSpPr>
        <p:spPr>
          <a:xfrm>
            <a:off x="72741" y="1064096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>
                <a:solidFill>
                  <a:srgbClr val="000000"/>
                </a:solidFill>
                <a:effectLst/>
                <a:latin typeface="Cursivestandard"/>
                <a:ea typeface="ＭＳ 明朝"/>
                <a:cs typeface="Times New Roman"/>
              </a:rPr>
              <a:t>1</a:t>
            </a:r>
            <a:endParaRPr lang="fr-FR" sz="1200">
              <a:effectLst/>
              <a:ea typeface="ＭＳ 明朝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98" y="3229423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Maman avait 42 €. Elle a trouvé un billet de 10 €. Combien a-t-elle d’argent maintenant ? 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4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354998" y="5488751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Pierre avait 25 images avant la récréation. A la fin, il ne lui reste que 17 images. Combien en a-t-il perdu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354998" y="7748079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Pierre avait 46 roses dans son bouquet. Il en a encore cueilli 12. Combien a-t-il de roses dans son bouquet maintenant ? 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87576" y="3325539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2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1389" y="5586982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3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90382" y="7848424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4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4" name="Étoile à 5 branches 13"/>
          <p:cNvSpPr>
            <a:spLocks noChangeAspect="1"/>
          </p:cNvSpPr>
          <p:nvPr/>
        </p:nvSpPr>
        <p:spPr>
          <a:xfrm>
            <a:off x="4492392" y="309869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>
            <a:spLocks noChangeAspect="1"/>
          </p:cNvSpPr>
          <p:nvPr/>
        </p:nvSpPr>
        <p:spPr>
          <a:xfrm>
            <a:off x="4492392" y="528560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56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Problèmes de transformation 2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Résolution de problèmes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998" y="970095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Sarah a marqué 5 points à la première partie du jeu. Elle a 16 points à la fin de la partie. Combien a-t-elle gagné de points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7" name="Ellipse 6"/>
          <p:cNvSpPr/>
          <p:nvPr/>
        </p:nvSpPr>
        <p:spPr>
          <a:xfrm>
            <a:off x="72741" y="1064096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>
                <a:solidFill>
                  <a:srgbClr val="000000"/>
                </a:solidFill>
                <a:effectLst/>
                <a:latin typeface="Cursivestandard"/>
                <a:ea typeface="ＭＳ 明朝"/>
                <a:cs typeface="Times New Roman"/>
              </a:rPr>
              <a:t>1</a:t>
            </a:r>
            <a:endParaRPr lang="fr-FR" sz="1200">
              <a:effectLst/>
              <a:ea typeface="ＭＳ 明朝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98" y="3229423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Maman avait 12 €. Elle a trouvé un billet de 10 €. Combien a-t-elle d’argent maintenant ? 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4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354998" y="5488751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Pierre avait 15 images avant la récréation. A la fin, il ne lui reste que 7 images. Combien en a-t-il perdu ?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354998" y="7748079"/>
            <a:ext cx="6330999" cy="2051999"/>
          </a:xfrm>
          <a:prstGeom prst="rect">
            <a:avLst/>
          </a:prstGeom>
          <a:ln w="9525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dirty="0" smtClean="0"/>
              <a:t>Pierre avait 6 roses dans son bouquet. Il en a encore cueilli 12. Combien a-t-il de roses dans son bouquet maintenant ?  </a:t>
            </a:r>
          </a:p>
          <a:p>
            <a:r>
              <a:rPr lang="fr-FR" sz="1000" i="1" dirty="0"/>
              <a:t>Je cherche : </a:t>
            </a:r>
            <a:endParaRPr lang="fr-FR" sz="1000" dirty="0"/>
          </a:p>
          <a:p>
            <a:r>
              <a:rPr lang="fr-FR" sz="14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 </a:t>
            </a:r>
            <a:endParaRPr lang="fr-FR" sz="1000" i="1" dirty="0" smtClean="0"/>
          </a:p>
          <a:p>
            <a:endParaRPr lang="fr-FR" sz="1000" dirty="0"/>
          </a:p>
          <a:p>
            <a:r>
              <a:rPr lang="fr-FR" sz="1000" i="1" dirty="0"/>
              <a:t> </a:t>
            </a:r>
            <a:endParaRPr lang="fr-FR" sz="1000" dirty="0"/>
          </a:p>
          <a:p>
            <a:r>
              <a:rPr lang="fr-FR" sz="1000" i="1" dirty="0"/>
              <a:t>Je note la solution : </a:t>
            </a:r>
            <a:endParaRPr lang="fr-FR" sz="1000" dirty="0"/>
          </a:p>
          <a:p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87576" y="3325539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2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1389" y="5586982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3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90382" y="7848424"/>
            <a:ext cx="330200" cy="3422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ursivestandard"/>
                <a:ea typeface="ＭＳ 明朝"/>
                <a:cs typeface="Times New Roman"/>
              </a:rPr>
              <a:t>4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4" name="Étoile à 5 branches 13"/>
          <p:cNvSpPr>
            <a:spLocks noChangeAspect="1"/>
          </p:cNvSpPr>
          <p:nvPr/>
        </p:nvSpPr>
        <p:spPr>
          <a:xfrm>
            <a:off x="4492392" y="439229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4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iche exerc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Fiche exercice.potx</Template>
  <TotalTime>54</TotalTime>
  <Words>510</Words>
  <Application>Microsoft Macintosh PowerPoint</Application>
  <PresentationFormat>Format A4 (210 x 297 mm)</PresentationFormat>
  <Paragraphs>164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Fiche exercice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5</cp:revision>
  <dcterms:created xsi:type="dcterms:W3CDTF">2015-09-08T07:25:30Z</dcterms:created>
  <dcterms:modified xsi:type="dcterms:W3CDTF">2017-08-10T20:38:01Z</dcterms:modified>
</cp:coreProperties>
</file>