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20"/>
  </p:notesMasterIdLst>
  <p:sldIdLst>
    <p:sldId id="256" r:id="rId2"/>
    <p:sldId id="264" r:id="rId3"/>
    <p:sldId id="262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57" r:id="rId15"/>
    <p:sldId id="258" r:id="rId16"/>
    <p:sldId id="259" r:id="rId17"/>
    <p:sldId id="260" r:id="rId18"/>
    <p:sldId id="261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83" autoAdjust="0"/>
  </p:normalViewPr>
  <p:slideViewPr>
    <p:cSldViewPr snapToGrid="0" snapToObjects="1" showGuides="1">
      <p:cViewPr>
        <p:scale>
          <a:sx n="100" d="100"/>
          <a:sy n="100" d="100"/>
        </p:scale>
        <p:origin x="-976" y="-72"/>
      </p:cViewPr>
      <p:guideLst>
        <p:guide orient="horz" pos="3268"/>
        <p:guide pos="2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1FBF9-974D-FA4E-9920-9E09497A46F7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590C-CEDE-B945-9DFC-6D84696772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45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Poser la question aux élèves. Noter les réponses dans</a:t>
            </a:r>
            <a:r>
              <a:rPr lang="fr-FR" baseline="0" dirty="0" smtClean="0"/>
              <a:t> un tableau à 2 colonnes, d’un côté les mots-nombres, de l’autre les mots-numéros, sans expliquer pourquoi. Demander à la fin de trouver les critères de tri.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590C-CEDE-B945-9DFC-6D846967725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505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Exercice : dire si</a:t>
            </a:r>
            <a:r>
              <a:rPr lang="fr-FR" baseline="0" dirty="0" smtClean="0"/>
              <a:t> les écritures chiffrées sont des nombres ou des numéros. Joueur de </a:t>
            </a:r>
            <a:r>
              <a:rPr lang="fr-FR" baseline="0" dirty="0" smtClean="0"/>
              <a:t>foot : numéro 10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590C-CEDE-B945-9DFC-6D846967725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973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7 : nombre de bougies anniversaire et d’années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590C-CEDE-B945-9DFC-6D846967725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998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bus numéro 81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590C-CEDE-B945-9DFC-6D846967725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7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Numéro de téléphone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590C-CEDE-B945-9DFC-6D846967725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691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Etiquette </a:t>
            </a:r>
            <a:r>
              <a:rPr lang="fr-FR" dirty="0" smtClean="0"/>
              <a:t>prix : nombre d’euros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590C-CEDE-B945-9DFC-6D846967725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593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6 : nombre de billes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590C-CEDE-B945-9DFC-6D846967725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202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Exercice </a:t>
            </a:r>
            <a:r>
              <a:rPr lang="fr-FR" dirty="0" smtClean="0"/>
              <a:t>imprimable</a:t>
            </a:r>
            <a:r>
              <a:rPr lang="fr-FR" baseline="0" dirty="0" smtClean="0"/>
              <a:t> CP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590C-CEDE-B945-9DFC-6D846967725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623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Exercice </a:t>
            </a:r>
            <a:r>
              <a:rPr lang="fr-FR" dirty="0" smtClean="0"/>
              <a:t>imprimable</a:t>
            </a:r>
            <a:r>
              <a:rPr lang="fr-FR" baseline="0" dirty="0" smtClean="0"/>
              <a:t> CE1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8590C-CEDE-B945-9DFC-6D846967725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62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D95B-03E6-F84D-80C5-E40649D0CF79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8F0-E773-184E-A460-49E7158DA4BA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D95B-03E6-F84D-80C5-E40649D0CF79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8F0-E773-184E-A460-49E7158DA4B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D95B-03E6-F84D-80C5-E40649D0CF79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8F0-E773-184E-A460-49E7158DA4B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D95B-03E6-F84D-80C5-E40649D0CF79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8F0-E773-184E-A460-49E7158DA4B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D95B-03E6-F84D-80C5-E40649D0CF79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8F0-E773-184E-A460-49E7158DA4BA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D95B-03E6-F84D-80C5-E40649D0CF79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8F0-E773-184E-A460-49E7158DA4B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D95B-03E6-F84D-80C5-E40649D0CF79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8F0-E773-184E-A460-49E7158DA4BA}" type="slidenum">
              <a:rPr lang="fr-FR" smtClean="0"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D95B-03E6-F84D-80C5-E40649D0CF79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8F0-E773-184E-A460-49E7158DA4B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D95B-03E6-F84D-80C5-E40649D0CF79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8F0-E773-184E-A460-49E7158DA4B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D95B-03E6-F84D-80C5-E40649D0CF79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8F0-E773-184E-A460-49E7158DA4BA}" type="slidenum">
              <a:rPr lang="fr-FR" smtClean="0"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6D95B-03E6-F84D-80C5-E40649D0CF79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E8F0-E773-184E-A460-49E7158DA4B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C6D95B-03E6-F84D-80C5-E40649D0CF79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7C0E8F0-E773-184E-A460-49E7158DA4BA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jpeg"/><Relationship Id="rId5" Type="http://schemas.microsoft.com/office/2007/relationships/hdphoto" Target="../media/hdphoto1.wdp"/><Relationship Id="rId6" Type="http://schemas.openxmlformats.org/officeDocument/2006/relationships/image" Target="../media/image17.jpeg"/><Relationship Id="rId7" Type="http://schemas.microsoft.com/office/2007/relationships/hdphoto" Target="../media/hdphoto2.wdp"/><Relationship Id="rId8" Type="http://schemas.openxmlformats.org/officeDocument/2006/relationships/image" Target="../media/image11.png"/><Relationship Id="rId9" Type="http://schemas.openxmlformats.org/officeDocument/2006/relationships/image" Target="../media/image18.jpeg"/><Relationship Id="rId10" Type="http://schemas.microsoft.com/office/2007/relationships/hdphoto" Target="../media/hdphoto3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7200" dirty="0" smtClean="0"/>
              <a:t>Le nombre de …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Approcher les concepts de chiffre et de nombre d’après Stella </a:t>
            </a:r>
            <a:r>
              <a:rPr lang="fr-FR" dirty="0" err="1" smtClean="0"/>
              <a:t>Baruk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9303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853" y="1426040"/>
            <a:ext cx="4067293" cy="394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907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145" y="1696603"/>
            <a:ext cx="3957275" cy="340129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785964" y="2574314"/>
            <a:ext cx="10677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0" b="1" dirty="0">
                <a:solidFill>
                  <a:schemeClr val="tx2">
                    <a:lumMod val="50000"/>
                  </a:schemeClr>
                </a:solidFill>
                <a:latin typeface="Cursivestandard"/>
                <a:cs typeface="Cursivestandard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31483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00419" y="1130300"/>
            <a:ext cx="2945854" cy="2121934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633531" y="2301765"/>
            <a:ext cx="1865569" cy="155054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842000" y="3979274"/>
            <a:ext cx="2945854" cy="253161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300419" y="593644"/>
            <a:ext cx="3883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Comic Sans MS"/>
                <a:cs typeface="Comic Sans MS"/>
              </a:rPr>
              <a:t>Entoure</a:t>
            </a:r>
            <a:r>
              <a:rPr lang="fr-FR" dirty="0" smtClean="0"/>
              <a:t> </a:t>
            </a:r>
            <a:r>
              <a:rPr lang="fr-FR" dirty="0">
                <a:latin typeface="Cursivestandard"/>
                <a:cs typeface="Cursivestandard"/>
              </a:rPr>
              <a:t>²</a:t>
            </a:r>
            <a:r>
              <a:rPr lang="fr-FR" dirty="0" smtClean="0">
                <a:latin typeface="Cursivestandard"/>
                <a:cs typeface="Cursivestandard"/>
              </a:rPr>
              <a:t>en ²rouge </a:t>
            </a:r>
            <a:r>
              <a:rPr lang="fr-FR" dirty="0">
                <a:latin typeface="Cursivestandard"/>
                <a:cs typeface="Cursivestandard"/>
              </a:rPr>
              <a:t>²</a:t>
            </a:r>
            <a:r>
              <a:rPr lang="fr-FR" dirty="0" smtClean="0">
                <a:latin typeface="Cursivestandard"/>
                <a:cs typeface="Cursivestandard"/>
              </a:rPr>
              <a:t>si </a:t>
            </a:r>
            <a:r>
              <a:rPr lang="fr-FR" dirty="0">
                <a:latin typeface="Cursivestandard"/>
                <a:cs typeface="Cursivestandard"/>
              </a:rPr>
              <a:t>²</a:t>
            </a:r>
            <a:r>
              <a:rPr lang="fr-FR" dirty="0" smtClean="0">
                <a:latin typeface="Cursivestandard"/>
                <a:cs typeface="Cursivestandard"/>
              </a:rPr>
              <a:t>c’est </a:t>
            </a:r>
            <a:r>
              <a:rPr lang="fr-FR" dirty="0">
                <a:latin typeface="Cursivestandard"/>
                <a:cs typeface="Cursivestandard"/>
              </a:rPr>
              <a:t>²</a:t>
            </a:r>
            <a:r>
              <a:rPr lang="fr-FR" dirty="0" smtClean="0">
                <a:latin typeface="Cursivestandard"/>
                <a:cs typeface="Cursivestandard"/>
              </a:rPr>
              <a:t>un nombre : </a:t>
            </a:r>
            <a:endParaRPr lang="fr-FR" dirty="0">
              <a:latin typeface="Cursivestandard"/>
              <a:cs typeface="Cursivestandard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049" y="749301"/>
            <a:ext cx="2019299" cy="2133600"/>
          </a:xfrm>
          <a:prstGeom prst="rect">
            <a:avLst/>
          </a:prstGeom>
          <a:ln w="28575" cmpd="sng">
            <a:solidFill>
              <a:srgbClr val="93A299"/>
            </a:solidFill>
            <a:prstDash val="sysDash"/>
          </a:ln>
        </p:spPr>
      </p:pic>
      <p:sp>
        <p:nvSpPr>
          <p:cNvPr id="5" name="Rectangle 4"/>
          <p:cNvSpPr/>
          <p:nvPr/>
        </p:nvSpPr>
        <p:spPr>
          <a:xfrm>
            <a:off x="7258051" y="2197102"/>
            <a:ext cx="215997" cy="28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/>
          <a:srcRect t="4348"/>
          <a:stretch/>
        </p:blipFill>
        <p:spPr>
          <a:xfrm>
            <a:off x="300419" y="3852306"/>
            <a:ext cx="3098800" cy="1519794"/>
          </a:xfrm>
          <a:prstGeom prst="rect">
            <a:avLst/>
          </a:prstGeom>
          <a:ln w="28575" cmpd="sng">
            <a:solidFill>
              <a:srgbClr val="93A299"/>
            </a:solidFill>
            <a:prstDash val="sysDash"/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419" y="1225551"/>
            <a:ext cx="2727524" cy="165735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088130" y="2882901"/>
            <a:ext cx="1219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5 enfants</a:t>
            </a:r>
            <a:endParaRPr lang="fr-FR" dirty="0">
              <a:latin typeface="Comic Sans MS"/>
              <a:cs typeface="Comic Sans MS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2499" y="3979275"/>
            <a:ext cx="1955800" cy="2531619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7474048" y="5372100"/>
            <a:ext cx="137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16 voitures</a:t>
            </a:r>
            <a:endParaRPr lang="fr-FR" dirty="0">
              <a:latin typeface="Comic Sans MS"/>
              <a:cs typeface="Comic Sans MS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6500" y="2301765"/>
            <a:ext cx="1524000" cy="116227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3945630" y="3425938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2 pommes</a:t>
            </a:r>
            <a:endParaRPr lang="fr-FR" dirty="0">
              <a:latin typeface="Comic Sans MS"/>
              <a:cs typeface="Comic Sans M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389248" y="5741432"/>
            <a:ext cx="2717210" cy="461665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/>
              <a:t>📞  </a:t>
            </a: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</a:rPr>
              <a:t>06 53 78 90 23</a:t>
            </a:r>
            <a:endParaRPr lang="fr-F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076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902556">
            <a:off x="709464" y="2018383"/>
            <a:ext cx="1042575" cy="1349525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15920"/>
              </p:ext>
            </p:extLst>
          </p:nvPr>
        </p:nvGraphicFramePr>
        <p:xfrm>
          <a:off x="389318" y="817082"/>
          <a:ext cx="8360982" cy="5902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1282"/>
                <a:gridCol w="5219700"/>
              </a:tblGrid>
              <a:tr h="38215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Cursivestandard"/>
                          <a:cs typeface="Cursivestandard"/>
                        </a:rPr>
                        <a:t>nombre</a:t>
                      </a:r>
                      <a:r>
                        <a:rPr lang="fr-FR" dirty="0" smtClean="0">
                          <a:latin typeface="Comic Sans MS"/>
                          <a:cs typeface="Comic Sans MS"/>
                        </a:rPr>
                        <a:t> ou </a:t>
                      </a:r>
                      <a:r>
                        <a:rPr lang="fr-FR" sz="2000" dirty="0" smtClean="0">
                          <a:latin typeface="Cursivestandard"/>
                          <a:cs typeface="Cursivestandard"/>
                        </a:rPr>
                        <a:t>numéro</a:t>
                      </a:r>
                      <a:r>
                        <a:rPr lang="fr-FR" dirty="0" smtClean="0">
                          <a:latin typeface="Cursivestandard"/>
                          <a:cs typeface="Cursivestandard"/>
                        </a:rPr>
                        <a:t> </a:t>
                      </a:r>
                      <a:r>
                        <a:rPr lang="fr-FR" dirty="0" smtClean="0">
                          <a:latin typeface="Comic Sans MS"/>
                          <a:cs typeface="Comic Sans MS"/>
                        </a:rPr>
                        <a:t>?</a:t>
                      </a:r>
                      <a:endParaRPr lang="fr-FR" dirty="0">
                        <a:latin typeface="Cursivestandard"/>
                        <a:cs typeface="Cursivestandard"/>
                      </a:endParaRPr>
                    </a:p>
                  </a:txBody>
                  <a:tcPr/>
                </a:tc>
              </a:tr>
              <a:tr h="91772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1772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1772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1772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1772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1772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51219" y="371910"/>
            <a:ext cx="4097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Comic Sans MS"/>
                <a:cs typeface="Comic Sans MS"/>
              </a:rPr>
              <a:t>Ecris</a:t>
            </a:r>
            <a:r>
              <a:rPr lang="fr-FR" dirty="0" smtClean="0"/>
              <a:t> </a:t>
            </a:r>
            <a:r>
              <a:rPr lang="fr-FR" dirty="0" smtClean="0">
                <a:latin typeface="Cursivestandard"/>
                <a:cs typeface="Cursivestandard"/>
              </a:rPr>
              <a:t>²si ²c’est </a:t>
            </a:r>
            <a:r>
              <a:rPr lang="fr-FR" dirty="0">
                <a:latin typeface="Cursivestandard"/>
                <a:cs typeface="Cursivestandard"/>
              </a:rPr>
              <a:t>²</a:t>
            </a:r>
            <a:r>
              <a:rPr lang="fr-FR" dirty="0" smtClean="0">
                <a:latin typeface="Cursivestandard"/>
                <a:cs typeface="Cursivestandard"/>
              </a:rPr>
              <a:t>un nombre </a:t>
            </a:r>
            <a:r>
              <a:rPr lang="fr-FR" dirty="0">
                <a:latin typeface="Cursivestandard"/>
                <a:cs typeface="Cursivestandard"/>
              </a:rPr>
              <a:t>²</a:t>
            </a:r>
            <a:r>
              <a:rPr lang="fr-FR" dirty="0" smtClean="0">
                <a:latin typeface="Cursivestandard"/>
                <a:cs typeface="Cursivestandard"/>
              </a:rPr>
              <a:t>ou </a:t>
            </a:r>
            <a:r>
              <a:rPr lang="fr-FR" dirty="0">
                <a:latin typeface="Cursivestandard"/>
                <a:cs typeface="Cursivestandard"/>
              </a:rPr>
              <a:t>²</a:t>
            </a:r>
            <a:r>
              <a:rPr lang="fr-FR" dirty="0" smtClean="0">
                <a:latin typeface="Cursivestandard"/>
                <a:cs typeface="Cursivestandard"/>
              </a:rPr>
              <a:t>un numéro : </a:t>
            </a:r>
            <a:endParaRPr lang="fr-FR" dirty="0">
              <a:latin typeface="Cursivestandard"/>
              <a:cs typeface="Cursivestandard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4348"/>
          <a:stretch/>
        </p:blipFill>
        <p:spPr>
          <a:xfrm>
            <a:off x="1306236" y="4027376"/>
            <a:ext cx="1508871" cy="740020"/>
          </a:xfrm>
          <a:prstGeom prst="rect">
            <a:avLst/>
          </a:prstGeom>
          <a:ln w="28575" cmpd="sng">
            <a:noFill/>
            <a:prstDash val="sysDash"/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9224" y="4887890"/>
            <a:ext cx="1441448" cy="87588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205486" y="5180568"/>
            <a:ext cx="1219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5 enfants</a:t>
            </a:r>
            <a:endParaRPr lang="fr-FR" dirty="0">
              <a:latin typeface="Comic Sans MS"/>
              <a:cs typeface="Comic Sans M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049382" y="2349500"/>
            <a:ext cx="137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16 voitures</a:t>
            </a:r>
            <a:endParaRPr lang="fr-FR" dirty="0">
              <a:latin typeface="Comic Sans MS"/>
              <a:cs typeface="Comic Sans M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060672" y="3287818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omic Sans MS"/>
                <a:cs typeface="Comic Sans MS"/>
              </a:rPr>
              <a:t>2 pommes</a:t>
            </a:r>
            <a:endParaRPr lang="fr-FR" dirty="0">
              <a:latin typeface="Comic Sans MS"/>
              <a:cs typeface="Comic Sans M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80114" y="5972264"/>
            <a:ext cx="2717210" cy="461665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400" dirty="0" smtClean="0"/>
              <a:t>📞  </a:t>
            </a:r>
            <a:r>
              <a:rPr lang="fr-FR" sz="2400" b="1" dirty="0" smtClean="0">
                <a:solidFill>
                  <a:schemeClr val="accent5">
                    <a:lumMod val="75000"/>
                  </a:schemeClr>
                </a:solidFill>
              </a:rPr>
              <a:t>06 53 78 90 23</a:t>
            </a:r>
            <a:endParaRPr lang="fr-F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8"/>
          <a:srcRect t="56069"/>
          <a:stretch/>
        </p:blipFill>
        <p:spPr>
          <a:xfrm>
            <a:off x="764429" y="1257300"/>
            <a:ext cx="1895107" cy="821857"/>
          </a:xfrm>
          <a:prstGeom prst="rect">
            <a:avLst/>
          </a:prstGeom>
          <a:ln w="28575" cmpd="sng">
            <a:noFill/>
            <a:prstDash val="sysDash"/>
          </a:ln>
        </p:spPr>
      </p:pic>
      <p:sp>
        <p:nvSpPr>
          <p:cNvPr id="5" name="Rectangle 4"/>
          <p:cNvSpPr/>
          <p:nvPr/>
        </p:nvSpPr>
        <p:spPr>
          <a:xfrm>
            <a:off x="1604862" y="1494481"/>
            <a:ext cx="216000" cy="2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4429" y="3059784"/>
            <a:ext cx="1151038" cy="87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15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mots pour évoquer…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67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8125"/>
            <a:ext cx="8229600" cy="6413499"/>
          </a:xfrm>
        </p:spPr>
        <p:txBody>
          <a:bodyPr>
            <a:normAutofit/>
          </a:bodyPr>
          <a:lstStyle/>
          <a:p>
            <a:r>
              <a:rPr lang="fr-FR" dirty="0" smtClean="0"/>
              <a:t>Les voitures s’arrêtent au feu rouge. </a:t>
            </a:r>
          </a:p>
          <a:p>
            <a:r>
              <a:rPr lang="fr-FR" dirty="0" smtClean="0"/>
              <a:t>Le pull de Valérie est rouge. </a:t>
            </a:r>
          </a:p>
          <a:p>
            <a:r>
              <a:rPr lang="fr-FR" dirty="0" smtClean="0"/>
              <a:t>Prends le crayon rouge pour colorier le feu. </a:t>
            </a:r>
          </a:p>
          <a:p>
            <a:endParaRPr lang="fr-FR" dirty="0" smtClean="0"/>
          </a:p>
          <a:p>
            <a:pPr marL="0" indent="0" algn="ctr">
              <a:buNone/>
            </a:pPr>
            <a:r>
              <a:rPr lang="fr-FR" i="1" dirty="0" smtClean="0"/>
              <a:t>Dans ces phrases, </a:t>
            </a:r>
            <a:r>
              <a:rPr lang="fr-FR" dirty="0" smtClean="0"/>
              <a:t>rouge</a:t>
            </a:r>
            <a:r>
              <a:rPr lang="fr-FR" i="1" dirty="0" smtClean="0"/>
              <a:t> </a:t>
            </a:r>
            <a:r>
              <a:rPr lang="fr-FR" i="1" dirty="0"/>
              <a:t>est un </a:t>
            </a:r>
            <a:r>
              <a:rPr lang="fr-FR" b="1" i="1" dirty="0"/>
              <a:t>mot</a:t>
            </a:r>
            <a:r>
              <a:rPr lang="fr-FR" i="1" dirty="0"/>
              <a:t> qui dit la couleur du feu, du pull de Valérie, du crayon</a:t>
            </a:r>
            <a:r>
              <a:rPr lang="fr-FR" i="1" dirty="0" smtClean="0"/>
              <a:t>…</a:t>
            </a:r>
            <a:endParaRPr lang="fr-FR" dirty="0" smtClean="0"/>
          </a:p>
          <a:p>
            <a:pPr marL="0" indent="0" algn="ctr">
              <a:buNone/>
            </a:pPr>
            <a:r>
              <a:rPr lang="fr-FR" sz="4800" i="1" dirty="0" smtClean="0"/>
              <a:t>rouge </a:t>
            </a:r>
            <a:endParaRPr lang="fr-FR" sz="4800" dirty="0"/>
          </a:p>
          <a:p>
            <a:pPr marL="0" indent="0" algn="ctr">
              <a:buNone/>
            </a:pPr>
            <a:r>
              <a:rPr lang="fr-FR" dirty="0" smtClean="0">
                <a:solidFill>
                  <a:srgbClr val="FF0000"/>
                </a:solidFill>
              </a:rPr>
              <a:t>C’est un mot qui évoque une couleur, on sait la reconnaître, on peut l’imaginer dans sa tête. Les mots permettent d’exprimer quelque chose. Ils peuvent être dits ou écrits. 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015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32606"/>
            <a:ext cx="8229600" cy="5792788"/>
          </a:xfrm>
        </p:spPr>
        <p:txBody>
          <a:bodyPr>
            <a:normAutofit/>
          </a:bodyPr>
          <a:lstStyle/>
          <a:p>
            <a:r>
              <a:rPr lang="fr-FR" dirty="0" smtClean="0"/>
              <a:t>Le lapin a quatre pattes. </a:t>
            </a:r>
          </a:p>
          <a:p>
            <a:r>
              <a:rPr lang="fr-FR" dirty="0" smtClean="0"/>
              <a:t>J’ai acheté quatre pommes. </a:t>
            </a:r>
          </a:p>
          <a:p>
            <a:r>
              <a:rPr lang="fr-FR" dirty="0" smtClean="0"/>
              <a:t>Il y a quatre personnes à l’arrêt du bus. </a:t>
            </a:r>
          </a:p>
          <a:p>
            <a:pPr marL="0" indent="0" algn="ctr">
              <a:buNone/>
            </a:pPr>
            <a:r>
              <a:rPr lang="fr-FR" sz="2800" i="1" dirty="0" smtClean="0"/>
              <a:t>Dans ces phrases, </a:t>
            </a:r>
            <a:r>
              <a:rPr lang="fr-FR" sz="2800" dirty="0" smtClean="0"/>
              <a:t>quatre</a:t>
            </a:r>
            <a:r>
              <a:rPr lang="fr-FR" sz="2800" i="1" dirty="0" smtClean="0"/>
              <a:t> </a:t>
            </a:r>
            <a:r>
              <a:rPr lang="fr-FR" sz="2800" i="1" dirty="0"/>
              <a:t>est un </a:t>
            </a:r>
            <a:r>
              <a:rPr lang="fr-FR" sz="2800" b="1" i="1" dirty="0"/>
              <a:t>mot</a:t>
            </a:r>
            <a:r>
              <a:rPr lang="fr-FR" sz="2800" i="1" dirty="0"/>
              <a:t> qui dit le nombre de pattes du lapin, le nombre de pommes ou le nombre de personnes</a:t>
            </a:r>
            <a:r>
              <a:rPr lang="fr-FR" sz="2800" i="1" dirty="0" smtClean="0"/>
              <a:t>.</a:t>
            </a:r>
            <a:endParaRPr lang="fr-FR" dirty="0" smtClean="0"/>
          </a:p>
          <a:p>
            <a:pPr marL="0" indent="0" algn="ctr">
              <a:buNone/>
            </a:pPr>
            <a:r>
              <a:rPr lang="fr-FR" sz="4800" i="1" dirty="0" smtClean="0"/>
              <a:t>quatre </a:t>
            </a:r>
            <a:endParaRPr lang="fr-FR" sz="4800" dirty="0"/>
          </a:p>
          <a:p>
            <a:r>
              <a:rPr lang="fr-FR" dirty="0">
                <a:solidFill>
                  <a:srgbClr val="FF0000"/>
                </a:solidFill>
              </a:rPr>
              <a:t>C’est un mot qui évoque une </a:t>
            </a:r>
            <a:r>
              <a:rPr lang="fr-FR" dirty="0" smtClean="0">
                <a:solidFill>
                  <a:srgbClr val="FF0000"/>
                </a:solidFill>
              </a:rPr>
              <a:t>quantité, </a:t>
            </a:r>
            <a:r>
              <a:rPr lang="fr-FR" dirty="0">
                <a:solidFill>
                  <a:srgbClr val="FF0000"/>
                </a:solidFill>
              </a:rPr>
              <a:t>on sait la reconnaître, on peut l’imaginer dans sa tête. </a:t>
            </a:r>
            <a:r>
              <a:rPr lang="fr-FR" dirty="0" smtClean="0">
                <a:solidFill>
                  <a:srgbClr val="FF0000"/>
                </a:solidFill>
              </a:rPr>
              <a:t>C’est un </a:t>
            </a:r>
            <a:r>
              <a:rPr lang="fr-FR" b="1" dirty="0" smtClean="0">
                <a:solidFill>
                  <a:srgbClr val="FF0000"/>
                </a:solidFill>
              </a:rPr>
              <a:t>nombre</a:t>
            </a:r>
            <a:r>
              <a:rPr lang="fr-FR" dirty="0" smtClean="0">
                <a:solidFill>
                  <a:srgbClr val="FF0000"/>
                </a:solidFill>
              </a:rPr>
              <a:t>. 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32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32606"/>
            <a:ext cx="8229600" cy="57927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7200" i="1" dirty="0" smtClean="0"/>
              <a:t>quatre </a:t>
            </a:r>
          </a:p>
          <a:p>
            <a:pPr marL="0" indent="0" algn="ctr">
              <a:buNone/>
            </a:pPr>
            <a:r>
              <a:rPr lang="fr-FR" sz="3600" dirty="0" smtClean="0"/>
              <a:t>C’est un mot qui désigne une quantité : c’est un nombre. </a:t>
            </a:r>
          </a:p>
          <a:p>
            <a:pPr marL="0" indent="0" algn="ctr">
              <a:buNone/>
            </a:pPr>
            <a:r>
              <a:rPr lang="fr-FR" sz="3600" dirty="0" smtClean="0"/>
              <a:t>Il s’écrit en français avec 6 lettres. </a:t>
            </a:r>
          </a:p>
          <a:p>
            <a:pPr marL="0" indent="0" algn="ctr">
              <a:buNone/>
            </a:pPr>
            <a:endParaRPr lang="fr-FR" sz="3600" dirty="0"/>
          </a:p>
          <a:p>
            <a:pPr marL="0" indent="0" algn="ctr">
              <a:buNone/>
            </a:pPr>
            <a:r>
              <a:rPr lang="fr-FR" sz="3600" dirty="0" smtClean="0"/>
              <a:t>Il a une autre écriture :</a:t>
            </a:r>
          </a:p>
          <a:p>
            <a:pPr marL="0" indent="0" algn="ctr">
              <a:buNone/>
            </a:pPr>
            <a:r>
              <a:rPr lang="fr-FR" sz="8800" dirty="0"/>
              <a:t>4</a:t>
            </a:r>
            <a:r>
              <a:rPr lang="fr-FR" sz="8800" dirty="0" smtClean="0"/>
              <a:t> 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301618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32605"/>
            <a:ext cx="8229600" cy="608726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3600" dirty="0" smtClean="0"/>
              <a:t>Les nombres sont des mots qui peuvent s’écrire de 2 façons : </a:t>
            </a:r>
          </a:p>
          <a:p>
            <a:pPr marL="0" indent="0">
              <a:buNone/>
            </a:pPr>
            <a:r>
              <a:rPr lang="fr-FR" sz="3600" dirty="0" smtClean="0"/>
              <a:t>-  comme les autres mots, avec des </a:t>
            </a:r>
            <a:r>
              <a:rPr lang="fr-FR" sz="3600" dirty="0" smtClean="0">
                <a:solidFill>
                  <a:srgbClr val="FF0000"/>
                </a:solidFill>
              </a:rPr>
              <a:t>lettres</a:t>
            </a:r>
            <a:r>
              <a:rPr lang="fr-FR" sz="3600" dirty="0" smtClean="0"/>
              <a:t>,</a:t>
            </a:r>
          </a:p>
          <a:p>
            <a:pPr>
              <a:buFontTx/>
              <a:buChar char="-"/>
            </a:pPr>
            <a:r>
              <a:rPr lang="fr-FR" sz="3600" dirty="0" smtClean="0"/>
              <a:t> avec des signes spéciaux : les </a:t>
            </a:r>
            <a:r>
              <a:rPr lang="fr-FR" sz="3600" dirty="0" smtClean="0">
                <a:solidFill>
                  <a:srgbClr val="FF0000"/>
                </a:solidFill>
              </a:rPr>
              <a:t>chiffres</a:t>
            </a:r>
            <a:r>
              <a:rPr lang="fr-FR" sz="3600" dirty="0" smtClean="0"/>
              <a:t>. </a:t>
            </a:r>
          </a:p>
          <a:p>
            <a:pPr>
              <a:buFontTx/>
              <a:buChar char="-"/>
            </a:pPr>
            <a:endParaRPr lang="fr-FR" sz="3600" dirty="0" smtClean="0"/>
          </a:p>
          <a:p>
            <a:pPr marL="0" indent="0" algn="ctr">
              <a:buNone/>
            </a:pPr>
            <a:r>
              <a:rPr lang="fr-FR" sz="2800" dirty="0" smtClean="0"/>
              <a:t>Avec les chiffres, on peut écrire plein de nombres :</a:t>
            </a:r>
          </a:p>
          <a:p>
            <a:pPr marL="0" indent="0" algn="ctr">
              <a:buNone/>
            </a:pPr>
            <a:r>
              <a:rPr lang="fr-FR" sz="3600" dirty="0" smtClean="0"/>
              <a:t>4</a:t>
            </a:r>
          </a:p>
          <a:p>
            <a:pPr marL="0" indent="0" algn="ctr">
              <a:buNone/>
            </a:pPr>
            <a:r>
              <a:rPr lang="fr-FR" sz="3600" dirty="0" smtClean="0"/>
              <a:t>365</a:t>
            </a:r>
          </a:p>
          <a:p>
            <a:pPr marL="0" indent="0" algn="ctr">
              <a:buNone/>
            </a:pPr>
            <a:r>
              <a:rPr lang="fr-FR" sz="3600" dirty="0" smtClean="0"/>
              <a:t>38 457</a:t>
            </a:r>
          </a:p>
          <a:p>
            <a:pPr marL="0" indent="0" algn="ctr">
              <a:buNone/>
            </a:pPr>
            <a:r>
              <a:rPr lang="fr-FR" sz="3600" dirty="0" smtClean="0"/>
              <a:t>2 176 243</a:t>
            </a:r>
          </a:p>
          <a:p>
            <a:pPr marL="0" indent="0" algn="ctr">
              <a:buNone/>
            </a:pPr>
            <a:r>
              <a:rPr lang="fr-FR" sz="3600" dirty="0" smtClean="0"/>
              <a:t>690 365 785</a:t>
            </a:r>
            <a:r>
              <a:rPr lang="fr-FR" sz="2800" dirty="0" smtClean="0"/>
              <a:t> </a:t>
            </a:r>
          </a:p>
          <a:p>
            <a:pPr marL="0" indent="0" algn="ctr">
              <a:buNone/>
            </a:pPr>
            <a:r>
              <a:rPr lang="fr-FR" sz="3600" dirty="0" smtClean="0"/>
              <a:t>5 658 632 435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31643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Qu’est-ce qu’un nombre ? A quoi ça sert ?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28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mots-numéros et les mots-nombres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58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</a:t>
            </a:r>
            <a:r>
              <a:rPr lang="fr-FR" b="1" dirty="0" smtClean="0"/>
              <a:t>numéro</a:t>
            </a:r>
            <a:r>
              <a:rPr lang="fr-FR" dirty="0" smtClean="0"/>
              <a:t>, ça sert à </a:t>
            </a:r>
            <a:r>
              <a:rPr lang="fr-FR" i="1" dirty="0" smtClean="0"/>
              <a:t>repérer</a:t>
            </a:r>
            <a:r>
              <a:rPr lang="fr-FR" dirty="0" smtClean="0"/>
              <a:t> : 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l="31881" r="15594" b="7783"/>
          <a:stretch/>
        </p:blipFill>
        <p:spPr>
          <a:xfrm>
            <a:off x="2512695" y="1622970"/>
            <a:ext cx="3991609" cy="470601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5920" y="2458935"/>
            <a:ext cx="846948" cy="54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9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</a:t>
            </a:r>
            <a:r>
              <a:rPr lang="fr-FR" b="1" dirty="0" smtClean="0"/>
              <a:t>nombre</a:t>
            </a:r>
            <a:r>
              <a:rPr lang="fr-FR" dirty="0" smtClean="0"/>
              <a:t>, ça sert à dire </a:t>
            </a:r>
            <a:r>
              <a:rPr lang="fr-FR" i="1" dirty="0" smtClean="0"/>
              <a:t>combien de </a:t>
            </a:r>
            <a:r>
              <a:rPr lang="fr-FR" dirty="0" smtClean="0"/>
              <a:t>: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872" y="2184400"/>
            <a:ext cx="4538196" cy="344762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598705" y="2764118"/>
            <a:ext cx="1538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 smtClean="0"/>
              <a:t>15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55410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/>
          <a:srcRect l="48288"/>
          <a:stretch/>
        </p:blipFill>
        <p:spPr>
          <a:xfrm>
            <a:off x="2771033" y="1752352"/>
            <a:ext cx="3437730" cy="393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05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206" y="1981199"/>
            <a:ext cx="4436954" cy="343668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25754" y="873203"/>
            <a:ext cx="33009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>
                <a:latin typeface="Cursivestandard"/>
                <a:cs typeface="Cursivestandard"/>
              </a:rPr>
              <a:t>7 ²bougie$</a:t>
            </a:r>
            <a:endParaRPr lang="fr-FR" sz="6600" dirty="0">
              <a:latin typeface="Cursivestandard"/>
              <a:cs typeface="Cursivestandard"/>
            </a:endParaRPr>
          </a:p>
        </p:txBody>
      </p:sp>
    </p:spTree>
    <p:extLst>
      <p:ext uri="{BB962C8B-B14F-4D97-AF65-F5344CB8AC3E}">
        <p14:creationId xmlns:p14="http://schemas.microsoft.com/office/powerpoint/2010/main" val="1330265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749" y="1550114"/>
            <a:ext cx="5551502" cy="369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417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7538" y="1799244"/>
            <a:ext cx="3835213" cy="31960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6422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308</TotalTime>
  <Words>463</Words>
  <Application>Microsoft Macintosh PowerPoint</Application>
  <PresentationFormat>Présentation à l'écran (4:3)</PresentationFormat>
  <Paragraphs>71</Paragraphs>
  <Slides>18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Clarté</vt:lpstr>
      <vt:lpstr>Le nombre de …</vt:lpstr>
      <vt:lpstr>Qu’est-ce qu’un nombre ? A quoi ça sert ? </vt:lpstr>
      <vt:lpstr>les mots-numéros et les mots-nombres</vt:lpstr>
      <vt:lpstr>Un numéro, ça sert à repérer : </vt:lpstr>
      <vt:lpstr>Un nombre, ça sert à dire combien de 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mots pour évoquer…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nombre de …</dc:title>
  <dc:creator>Marie Gabriel</dc:creator>
  <cp:lastModifiedBy>Marie Gabriel</cp:lastModifiedBy>
  <cp:revision>18</cp:revision>
  <dcterms:created xsi:type="dcterms:W3CDTF">2015-08-05T18:53:28Z</dcterms:created>
  <dcterms:modified xsi:type="dcterms:W3CDTF">2015-09-08T08:08:01Z</dcterms:modified>
</cp:coreProperties>
</file>