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51" r:id="rId2"/>
    <p:sldMasterId id="2147483652" r:id="rId3"/>
    <p:sldMasterId id="2147483653" r:id="rId4"/>
    <p:sldMasterId id="2147483654" r:id="rId5"/>
    <p:sldMasterId id="2147483655" r:id="rId6"/>
    <p:sldMasterId id="2147483656" r:id="rId7"/>
    <p:sldMasterId id="2147483657" r:id="rId8"/>
    <p:sldMasterId id="2147483658" r:id="rId9"/>
    <p:sldMasterId id="2147483659" r:id="rId10"/>
    <p:sldMasterId id="2147483660" r:id="rId11"/>
    <p:sldMasterId id="2147483661" r:id="rId12"/>
    <p:sldMasterId id="2147483662" r:id="rId13"/>
    <p:sldMasterId id="2147483663" r:id="rId14"/>
  </p:sldMasterIdLst>
  <p:sldIdLst>
    <p:sldId id="270" r:id="rId15"/>
    <p:sldId id="288" r:id="rId16"/>
    <p:sldId id="292" r:id="rId17"/>
    <p:sldId id="289" r:id="rId18"/>
    <p:sldId id="262" r:id="rId19"/>
    <p:sldId id="263" r:id="rId20"/>
    <p:sldId id="264" r:id="rId21"/>
    <p:sldId id="272" r:id="rId22"/>
    <p:sldId id="258" r:id="rId23"/>
    <p:sldId id="259" r:id="rId24"/>
    <p:sldId id="260" r:id="rId25"/>
    <p:sldId id="290" r:id="rId26"/>
    <p:sldId id="291" r:id="rId27"/>
    <p:sldId id="274" r:id="rId28"/>
    <p:sldId id="285" r:id="rId29"/>
    <p:sldId id="286" r:id="rId30"/>
    <p:sldId id="287" r:id="rId31"/>
    <p:sldId id="284" r:id="rId32"/>
    <p:sldId id="267" r:id="rId33"/>
    <p:sldId id="268" r:id="rId34"/>
    <p:sldId id="278" r:id="rId35"/>
    <p:sldId id="269" r:id="rId36"/>
    <p:sldId id="276" r:id="rId37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F0F9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820" autoAdjust="0"/>
  </p:normalViewPr>
  <p:slideViewPr>
    <p:cSldViewPr showGuides="1">
      <p:cViewPr varScale="1">
        <p:scale>
          <a:sx n="65" d="100"/>
          <a:sy n="65" d="100"/>
        </p:scale>
        <p:origin x="-928" y="-112"/>
      </p:cViewPr>
      <p:guideLst>
        <p:guide orient="horz" pos="2981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6.xml"/><Relationship Id="rId21" Type="http://schemas.openxmlformats.org/officeDocument/2006/relationships/slide" Target="slides/slide7.xml"/><Relationship Id="rId22" Type="http://schemas.openxmlformats.org/officeDocument/2006/relationships/slide" Target="slides/slide8.xml"/><Relationship Id="rId23" Type="http://schemas.openxmlformats.org/officeDocument/2006/relationships/slide" Target="slides/slide9.xml"/><Relationship Id="rId24" Type="http://schemas.openxmlformats.org/officeDocument/2006/relationships/slide" Target="slides/slide10.xml"/><Relationship Id="rId25" Type="http://schemas.openxmlformats.org/officeDocument/2006/relationships/slide" Target="slides/slide11.xml"/><Relationship Id="rId26" Type="http://schemas.openxmlformats.org/officeDocument/2006/relationships/slide" Target="slides/slide12.xml"/><Relationship Id="rId27" Type="http://schemas.openxmlformats.org/officeDocument/2006/relationships/slide" Target="slides/slide13.xml"/><Relationship Id="rId28" Type="http://schemas.openxmlformats.org/officeDocument/2006/relationships/slide" Target="slides/slide14.xml"/><Relationship Id="rId29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slide" Target="slides/slide16.xml"/><Relationship Id="rId31" Type="http://schemas.openxmlformats.org/officeDocument/2006/relationships/slide" Target="slides/slide17.xml"/><Relationship Id="rId32" Type="http://schemas.openxmlformats.org/officeDocument/2006/relationships/slide" Target="slides/slide18.xml"/><Relationship Id="rId9" Type="http://schemas.openxmlformats.org/officeDocument/2006/relationships/slideMaster" Target="slideMasters/slideMaster9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33" Type="http://schemas.openxmlformats.org/officeDocument/2006/relationships/slide" Target="slides/slide19.xml"/><Relationship Id="rId34" Type="http://schemas.openxmlformats.org/officeDocument/2006/relationships/slide" Target="slides/slide20.xml"/><Relationship Id="rId35" Type="http://schemas.openxmlformats.org/officeDocument/2006/relationships/slide" Target="slides/slide21.xml"/><Relationship Id="rId36" Type="http://schemas.openxmlformats.org/officeDocument/2006/relationships/slide" Target="slides/slide22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Relationship Id="rId13" Type="http://schemas.openxmlformats.org/officeDocument/2006/relationships/slideMaster" Target="slideMasters/slideMaster13.xml"/><Relationship Id="rId14" Type="http://schemas.openxmlformats.org/officeDocument/2006/relationships/slideMaster" Target="slideMasters/slideMaster14.xml"/><Relationship Id="rId15" Type="http://schemas.openxmlformats.org/officeDocument/2006/relationships/slide" Target="slides/slide1.xml"/><Relationship Id="rId16" Type="http://schemas.openxmlformats.org/officeDocument/2006/relationships/slide" Target="slides/slide2.xml"/><Relationship Id="rId17" Type="http://schemas.openxmlformats.org/officeDocument/2006/relationships/slide" Target="slides/slide3.xml"/><Relationship Id="rId18" Type="http://schemas.openxmlformats.org/officeDocument/2006/relationships/slide" Target="slides/slide4.xml"/><Relationship Id="rId19" Type="http://schemas.openxmlformats.org/officeDocument/2006/relationships/slide" Target="slides/slide5.xml"/><Relationship Id="rId37" Type="http://schemas.openxmlformats.org/officeDocument/2006/relationships/slide" Target="slides/slide23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96130-4135-654B-AA2E-417A268F7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426919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6153F-BA58-2E4D-9089-9F7DE09E15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85334"/>
      </p:ext>
    </p:extLst>
  </p:cSld>
  <p:clrMapOvr>
    <a:masterClrMapping/>
  </p:clrMapOvr>
  <p:transition xmlns:p14="http://schemas.microsoft.com/office/powerpoint/2010/main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97A57-7EF5-284C-8CD6-89ABCD0492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86957"/>
      </p:ext>
    </p:extLst>
  </p:cSld>
  <p:clrMapOvr>
    <a:masterClrMapping/>
  </p:clrMapOvr>
  <p:transition xmlns:p14="http://schemas.microsoft.com/office/powerpoint/2010/main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964B5-6ADE-E149-9DE7-07DE7BCBD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934939"/>
      </p:ext>
    </p:extLst>
  </p:cSld>
  <p:clrMapOvr>
    <a:masterClrMapping/>
  </p:clrMapOvr>
  <p:transition xmlns:p14="http://schemas.microsoft.com/office/powerpoint/2010/main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4B9B4-61B8-C640-B720-60C799CF72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81178"/>
      </p:ext>
    </p:extLst>
  </p:cSld>
  <p:clrMapOvr>
    <a:masterClrMapping/>
  </p:clrMapOvr>
  <p:transition xmlns:p14="http://schemas.microsoft.com/office/powerpoint/2010/main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4ED2B-FEA0-7B45-AD24-F7E5628A12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25310"/>
      </p:ext>
    </p:extLst>
  </p:cSld>
  <p:clrMapOvr>
    <a:masterClrMapping/>
  </p:clrMapOvr>
  <p:transition xmlns:p14="http://schemas.microsoft.com/office/powerpoint/2010/main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5061E-A71D-F54F-915B-7A1FB9C37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39890"/>
      </p:ext>
    </p:extLst>
  </p:cSld>
  <p:clrMapOvr>
    <a:masterClrMapping/>
  </p:clrMapOvr>
  <p:transition xmlns:p14="http://schemas.microsoft.com/office/powerpoint/2010/main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6D3EE-3C07-A04E-86C6-0A9F00EFA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02239"/>
      </p:ext>
    </p:extLst>
  </p:cSld>
  <p:clrMapOvr>
    <a:masterClrMapping/>
  </p:clrMapOvr>
  <p:transition xmlns:p14="http://schemas.microsoft.com/office/powerpoint/2010/main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87622-A635-FD44-BE50-4EFF498895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93542"/>
      </p:ext>
    </p:extLst>
  </p:cSld>
  <p:clrMapOvr>
    <a:masterClrMapping/>
  </p:clrMapOvr>
  <p:transition xmlns:p14="http://schemas.microsoft.com/office/powerpoint/2010/main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8985A-D8B6-9E44-8A5B-DC4C23D6B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612344"/>
      </p:ext>
    </p:extLst>
  </p:cSld>
  <p:clrMapOvr>
    <a:masterClrMapping/>
  </p:clrMapOvr>
  <p:transition xmlns:p14="http://schemas.microsoft.com/office/powerpoint/2010/main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>
              <a:sym typeface="Gill Sans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CFCF3-5A55-CB4B-8AA6-078995E20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42908"/>
      </p:ext>
    </p:extLst>
  </p:cSld>
  <p:clrMapOvr>
    <a:masterClrMapping/>
  </p:clrMapOvr>
  <p:transition xmlns:p14="http://schemas.microsoft.com/office/powerpoint/2010/main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9AF39-F0E6-C041-B474-B406B6C2A6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018826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AF7E7-16F5-3047-BFF9-FC3D99ADD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116483"/>
      </p:ext>
    </p:extLst>
  </p:cSld>
  <p:clrMapOvr>
    <a:masterClrMapping/>
  </p:clrMapOvr>
  <p:transition xmlns:p14="http://schemas.microsoft.com/office/powerpoint/2010/main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F462D-BB51-9343-83F7-EEABA0B13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44324"/>
      </p:ext>
    </p:extLst>
  </p:cSld>
  <p:clrMapOvr>
    <a:masterClrMapping/>
  </p:clrMapOvr>
  <p:transition xmlns:p14="http://schemas.microsoft.com/office/powerpoint/2010/main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5CC71-C300-B840-8FBA-96F9FA48C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98059"/>
      </p:ext>
    </p:extLst>
  </p:cSld>
  <p:clrMapOvr>
    <a:masterClrMapping/>
  </p:clrMapOvr>
  <p:transition xmlns:p14="http://schemas.microsoft.com/office/powerpoint/2010/main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2CAD2-D2D6-FD42-88C3-D2230BC3F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811390"/>
      </p:ext>
    </p:extLst>
  </p:cSld>
  <p:clrMapOvr>
    <a:masterClrMapping/>
  </p:clrMapOvr>
  <p:transition xmlns:p14="http://schemas.microsoft.com/office/powerpoint/2010/main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643F9-A98B-424F-AE96-21810DA5F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450497"/>
      </p:ext>
    </p:extLst>
  </p:cSld>
  <p:clrMapOvr>
    <a:masterClrMapping/>
  </p:clrMapOvr>
  <p:transition xmlns:p14="http://schemas.microsoft.com/office/powerpoint/2010/main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772400" y="2768600"/>
            <a:ext cx="1905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9829800" y="2768600"/>
            <a:ext cx="1905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CEB57-E70E-0348-B774-38AAF2FC59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69892"/>
      </p:ext>
    </p:extLst>
  </p:cSld>
  <p:clrMapOvr>
    <a:masterClrMapping/>
  </p:clrMapOvr>
  <p:transition xmlns:p14="http://schemas.microsoft.com/office/powerpoint/2010/main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CB123-FB9A-8941-83F9-B9051458F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708690"/>
      </p:ext>
    </p:extLst>
  </p:cSld>
  <p:clrMapOvr>
    <a:masterClrMapping/>
  </p:clrMapOvr>
  <p:transition xmlns:p14="http://schemas.microsoft.com/office/powerpoint/2010/main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E45AC-135D-3741-B0C5-2417EB7DE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17879"/>
      </p:ext>
    </p:extLst>
  </p:cSld>
  <p:clrMapOvr>
    <a:masterClrMapping/>
  </p:clrMapOvr>
  <p:transition xmlns:p14="http://schemas.microsoft.com/office/powerpoint/2010/main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137DA-222F-1B4D-8E76-FDDEAD434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65022"/>
      </p:ext>
    </p:extLst>
  </p:cSld>
  <p:clrMapOvr>
    <a:masterClrMapping/>
  </p:clrMapOvr>
  <p:transition xmlns:p14="http://schemas.microsoft.com/office/powerpoint/2010/main"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7E950-A9C4-C540-A24F-6E731017BB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194093"/>
      </p:ext>
    </p:extLst>
  </p:cSld>
  <p:clrMapOvr>
    <a:masterClrMapping/>
  </p:clrMapOvr>
  <p:transition xmlns:p14="http://schemas.microsoft.com/office/powerpoint/2010/main"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>
              <a:sym typeface="Gill Sans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585CC-51D5-C54B-93DE-9F2D2CFD0E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658478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94984-AEF0-F34D-8D25-40F220BB2B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76205"/>
      </p:ext>
    </p:extLst>
  </p:cSld>
  <p:clrMapOvr>
    <a:masterClrMapping/>
  </p:clrMapOvr>
  <p:transition xmlns:p14="http://schemas.microsoft.com/office/powerpoint/2010/main"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CCA6F-2EC7-1D4B-AC9E-57942DD9D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226820"/>
      </p:ext>
    </p:extLst>
  </p:cSld>
  <p:clrMapOvr>
    <a:masterClrMapping/>
  </p:clrMapOvr>
  <p:transition xmlns:p14="http://schemas.microsoft.com/office/powerpoint/2010/main"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31092-5016-C643-9500-4A03C0B336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113972"/>
      </p:ext>
    </p:extLst>
  </p:cSld>
  <p:clrMapOvr>
    <a:masterClrMapping/>
  </p:clrMapOvr>
  <p:transition xmlns:p14="http://schemas.microsoft.com/office/powerpoint/2010/main"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A5F9E-8679-824A-8853-94476096A4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613576"/>
      </p:ext>
    </p:extLst>
  </p:cSld>
  <p:clrMapOvr>
    <a:masterClrMapping/>
  </p:clrMapOvr>
  <p:transition xmlns:p14="http://schemas.microsoft.com/office/powerpoint/2010/main"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02D9A-CC1A-2B47-9DB1-6CF23A0B9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84692"/>
      </p:ext>
    </p:extLst>
  </p:cSld>
  <p:clrMapOvr>
    <a:masterClrMapping/>
  </p:clrMapOvr>
  <p:transition xmlns:p14="http://schemas.microsoft.com/office/powerpoint/2010/main"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6E6EB-50F0-3C49-989A-939A20644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3902"/>
      </p:ext>
    </p:extLst>
  </p:cSld>
  <p:clrMapOvr>
    <a:masterClrMapping/>
  </p:clrMapOvr>
  <p:transition xmlns:p14="http://schemas.microsoft.com/office/powerpoint/2010/main"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3F4F5-797C-6E47-BACE-DC720C8767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929939"/>
      </p:ext>
    </p:extLst>
  </p:cSld>
  <p:clrMapOvr>
    <a:masterClrMapping/>
  </p:clrMapOvr>
  <p:transition xmlns:p14="http://schemas.microsoft.com/office/powerpoint/2010/main"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52401-1B86-3F4D-A324-A32D2B4C66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81352"/>
      </p:ext>
    </p:extLst>
  </p:cSld>
  <p:clrMapOvr>
    <a:masterClrMapping/>
  </p:clrMapOvr>
  <p:transition xmlns:p14="http://schemas.microsoft.com/office/powerpoint/2010/main"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D03C8-A6DE-574F-B7AE-932EA3DFD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27821"/>
      </p:ext>
    </p:extLst>
  </p:cSld>
  <p:clrMapOvr>
    <a:masterClrMapping/>
  </p:clrMapOvr>
  <p:transition xmlns:p14="http://schemas.microsoft.com/office/powerpoint/2010/main"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A091D-6F7E-D44A-A794-1C67294A9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354134"/>
      </p:ext>
    </p:extLst>
  </p:cSld>
  <p:clrMapOvr>
    <a:masterClrMapping/>
  </p:clrMapOvr>
  <p:transition xmlns:p14="http://schemas.microsoft.com/office/powerpoint/2010/main"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B5D96-2C14-D048-A46F-C1C2DD3C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24908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F41CF-8D68-8A43-B9E1-FF58D4FD69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48526"/>
      </p:ext>
    </p:extLst>
  </p:cSld>
  <p:clrMapOvr>
    <a:masterClrMapping/>
  </p:clrMapOvr>
  <p:transition xmlns:p14="http://schemas.microsoft.com/office/powerpoint/2010/main"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>
              <a:sym typeface="Gill Sans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336FF-8992-4B46-906B-C23C0690A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620271"/>
      </p:ext>
    </p:extLst>
  </p:cSld>
  <p:clrMapOvr>
    <a:masterClrMapping/>
  </p:clrMapOvr>
  <p:transition xmlns:p14="http://schemas.microsoft.com/office/powerpoint/2010/main"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1A619-84B1-5F4B-8C22-57B6D599D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21478"/>
      </p:ext>
    </p:extLst>
  </p:cSld>
  <p:clrMapOvr>
    <a:masterClrMapping/>
  </p:clrMapOvr>
  <p:transition xmlns:p14="http://schemas.microsoft.com/office/powerpoint/2010/main"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0B46D-57EB-3A46-9F4F-89CA088D7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619"/>
      </p:ext>
    </p:extLst>
  </p:cSld>
  <p:clrMapOvr>
    <a:masterClrMapping/>
  </p:clrMapOvr>
  <p:transition xmlns:p14="http://schemas.microsoft.com/office/powerpoint/2010/main"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D64A1-7F5E-BE4A-8ECE-7C40C4EA6C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82360"/>
      </p:ext>
    </p:extLst>
  </p:cSld>
  <p:clrMapOvr>
    <a:masterClrMapping/>
  </p:clrMapOvr>
  <p:transition xmlns:p14="http://schemas.microsoft.com/office/powerpoint/2010/main"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650D8-6C20-4147-962D-F8031355E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2633"/>
      </p:ext>
    </p:extLst>
  </p:cSld>
  <p:clrMapOvr>
    <a:masterClrMapping/>
  </p:clrMapOvr>
  <p:transition xmlns:p14="http://schemas.microsoft.com/office/powerpoint/2010/main"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82325-B9EB-0143-AAE4-E314F376A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013834"/>
      </p:ext>
    </p:extLst>
  </p:cSld>
  <p:clrMapOvr>
    <a:masterClrMapping/>
  </p:clrMapOvr>
  <p:transition xmlns:p14="http://schemas.microsoft.com/office/powerpoint/2010/main"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065B4-CDE8-984B-9A3F-0E4B12C24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301717"/>
      </p:ext>
    </p:extLst>
  </p:cSld>
  <p:clrMapOvr>
    <a:masterClrMapping/>
  </p:clrMapOvr>
  <p:transition xmlns:p14="http://schemas.microsoft.com/office/powerpoint/2010/main"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C53C4-2E12-2F48-AA17-EA93DF681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09700"/>
      </p:ext>
    </p:extLst>
  </p:cSld>
  <p:clrMapOvr>
    <a:masterClrMapping/>
  </p:clrMapOvr>
  <p:transition xmlns:p14="http://schemas.microsoft.com/office/powerpoint/2010/main"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BE0F7-4907-4641-A828-6A3A9B108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73933"/>
      </p:ext>
    </p:extLst>
  </p:cSld>
  <p:clrMapOvr>
    <a:masterClrMapping/>
  </p:clrMapOvr>
  <p:transition xmlns:p14="http://schemas.microsoft.com/office/powerpoint/2010/main"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C5A0A-E9B3-3444-94EE-4340088030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162667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7147B-8B2E-CC4B-95D0-EE2D58354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44640"/>
      </p:ext>
    </p:extLst>
  </p:cSld>
  <p:clrMapOvr>
    <a:masterClrMapping/>
  </p:clrMapOvr>
  <p:transition xmlns:p14="http://schemas.microsoft.com/office/powerpoint/2010/main"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65917-7755-C440-AAF6-91AD1F537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847142"/>
      </p:ext>
    </p:extLst>
  </p:cSld>
  <p:clrMapOvr>
    <a:masterClrMapping/>
  </p:clrMapOvr>
  <p:transition xmlns:p14="http://schemas.microsoft.com/office/powerpoint/2010/main"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>
              <a:sym typeface="Gill Sans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BC7FF-29F8-4D4F-A6CA-B0AC1D5863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76925"/>
      </p:ext>
    </p:extLst>
  </p:cSld>
  <p:clrMapOvr>
    <a:masterClrMapping/>
  </p:clrMapOvr>
  <p:transition xmlns:p14="http://schemas.microsoft.com/office/powerpoint/2010/main"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7B4D5-F20D-2B42-B11A-66337D189F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346157"/>
      </p:ext>
    </p:extLst>
  </p:cSld>
  <p:clrMapOvr>
    <a:masterClrMapping/>
  </p:clrMapOvr>
  <p:transition xmlns:p14="http://schemas.microsoft.com/office/powerpoint/2010/main"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4357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027A3-8788-294E-A9D6-44DD01DBA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12070"/>
      </p:ext>
    </p:extLst>
  </p:cSld>
  <p:clrMapOvr>
    <a:masterClrMapping/>
  </p:clrMapOvr>
  <p:transition xmlns:p14="http://schemas.microsoft.com/office/powerpoint/2010/main"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EFCC8-4270-CE47-ACE7-C6A37D732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12842"/>
      </p:ext>
    </p:extLst>
  </p:cSld>
  <p:clrMapOvr>
    <a:masterClrMapping/>
  </p:clrMapOvr>
  <p:transition xmlns:p14="http://schemas.microsoft.com/office/powerpoint/2010/main"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61EA5-713B-7145-9227-675C7A2EE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69431"/>
      </p:ext>
    </p:extLst>
  </p:cSld>
  <p:clrMapOvr>
    <a:masterClrMapping/>
  </p:clrMapOvr>
  <p:transition xmlns:p14="http://schemas.microsoft.com/office/powerpoint/2010/main"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DC483-90FD-704E-9C99-140B848F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155596"/>
      </p:ext>
    </p:extLst>
  </p:cSld>
  <p:clrMapOvr>
    <a:masterClrMapping/>
  </p:clrMapOvr>
  <p:transition xmlns:p14="http://schemas.microsoft.com/office/powerpoint/2010/main"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82D05-9FA8-9B4B-9A1C-C7E23006F9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78506"/>
      </p:ext>
    </p:extLst>
  </p:cSld>
  <p:clrMapOvr>
    <a:masterClrMapping/>
  </p:clrMapOvr>
  <p:transition xmlns:p14="http://schemas.microsoft.com/office/powerpoint/2010/main"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FD57A-E794-D54A-83A1-1DFB6B1876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074509"/>
      </p:ext>
    </p:extLst>
  </p:cSld>
  <p:clrMapOvr>
    <a:masterClrMapping/>
  </p:clrMapOvr>
  <p:transition xmlns:p14="http://schemas.microsoft.com/office/powerpoint/2010/main"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E0914-14F0-5B44-8012-227FEAB6E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80700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700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786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BB035-9AF7-5041-9834-772F97BFD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079520"/>
      </p:ext>
    </p:extLst>
  </p:cSld>
  <p:clrMapOvr>
    <a:masterClrMapping/>
  </p:clrMapOvr>
  <p:transition xmlns:p14="http://schemas.microsoft.com/office/powerpoint/2010/main"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41C7D-749E-F44B-BC82-7D0E8E402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75979"/>
      </p:ext>
    </p:extLst>
  </p:cSld>
  <p:clrMapOvr>
    <a:masterClrMapping/>
  </p:clrMapOvr>
  <p:transition xmlns:p14="http://schemas.microsoft.com/office/powerpoint/2010/main"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AC706-189C-DC41-8A2A-87C2C293F2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130127"/>
      </p:ext>
    </p:extLst>
  </p:cSld>
  <p:clrMapOvr>
    <a:masterClrMapping/>
  </p:clrMapOvr>
  <p:transition xmlns:p14="http://schemas.microsoft.com/office/powerpoint/2010/main"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>
              <a:sym typeface="Gill Sans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3F512-1FD1-0247-93C4-85D054833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932523"/>
      </p:ext>
    </p:extLst>
  </p:cSld>
  <p:clrMapOvr>
    <a:masterClrMapping/>
  </p:clrMapOvr>
  <p:transition xmlns:p14="http://schemas.microsoft.com/office/powerpoint/2010/main"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B6694-0B6B-8049-85AF-3212C223F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42625"/>
      </p:ext>
    </p:extLst>
  </p:cSld>
  <p:clrMapOvr>
    <a:masterClrMapping/>
  </p:clrMapOvr>
  <p:transition xmlns:p14="http://schemas.microsoft.com/office/powerpoint/2010/main"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5784F-CF17-A142-8853-4A1D52C17D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55787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4E0DE-0BCD-834F-9900-FFCDD93877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85768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02D53-CB7F-644C-BFA1-5099771F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05110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5C924-C6C8-3242-8175-B4AB829F1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41110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739DE-C68C-774F-9FF4-23132B78A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417639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B059B-BD10-4547-B234-AACED008A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21788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>
              <a:sym typeface="Gill Sans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B849E-8AEE-7C48-B9F3-E2D8BAAF94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90740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483A8-6A2F-274F-BDFD-289C771A3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18122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09307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0930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497FF-AD9C-9249-BB6B-306FA13EBC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893508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9E1C5-C673-7548-ADA0-289D398A86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02207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6038E-0112-CD40-AF56-670B047C48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6995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5A4DB-4A0E-1E4E-82BC-7C9F9A8A8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188576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4B269-62D4-9145-9773-66F7843D9F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49906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C00DC-B80E-764C-B977-EF2EB3F71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336848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6BAFE-C846-C34F-95E0-52EFB78883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655440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8AA2-2381-814D-84BD-606A7139B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86557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6CCF8-9ED3-0243-BAAA-D183080CCD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50716"/>
      </p:ext>
    </p:extLst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70C91-DDD7-E843-A404-C4AD24A2E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590671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>
              <a:sym typeface="Gill Sans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6C94C-6406-7A42-B6DB-B92514F9B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743964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8BBAE-F1BE-D94F-A717-94039371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592306"/>
      </p:ext>
    </p:extLst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9B190-6B3E-1E43-BB8E-BFBF0CA55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649548"/>
      </p:ext>
    </p:extLst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D0A9A-8952-8246-9847-6EE5F863BE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50410"/>
      </p:ext>
    </p:extLst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6C7DF-9275-9747-86A2-86ACE7DCD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306381"/>
      </p:ext>
    </p:extLst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4D5FD-1ADF-B744-8414-2750739655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962286"/>
      </p:ext>
    </p:extLst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78FCD-A931-AB4F-81A5-348A8C935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189942"/>
      </p:ext>
    </p:extLst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70092-0D39-574B-87C1-55F14A4DE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983909"/>
      </p:ext>
    </p:extLst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F886B-483F-CB43-BC20-3F7ABB211F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16099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A1706-3037-1841-95DE-27239266A3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066915"/>
      </p:ext>
    </p:extLst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6FFBF-FC6E-584A-8239-D3126E8A7C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670095"/>
      </p:ext>
    </p:extLst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60AB3-DBE3-B644-8241-9D028BED8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081611"/>
      </p:ext>
    </p:extLst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>
              <a:sym typeface="Gill Sans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89E99-408F-2048-950A-B577772ABD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04976"/>
      </p:ext>
    </p:extLst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FB612-C203-3349-A85E-DCDF16C0AA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520710"/>
      </p:ext>
    </p:extLst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D6119-C219-D24D-BF84-323D8BE08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750717"/>
      </p:ext>
    </p:extLst>
  </p:cSld>
  <p:clrMapOvr>
    <a:masterClrMapping/>
  </p:clrMapOvr>
  <p:transition xmlns:p14="http://schemas.microsoft.com/office/powerpoint/2010/main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12851-51EE-9943-BC54-DBD912A3F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03369"/>
      </p:ext>
    </p:extLst>
  </p:cSld>
  <p:clrMapOvr>
    <a:masterClrMapping/>
  </p:clrMapOvr>
  <p:transition xmlns:p14="http://schemas.microsoft.com/office/powerpoint/2010/main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86908-8B2B-274D-81DD-6923313C1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18321"/>
      </p:ext>
    </p:extLst>
  </p:cSld>
  <p:clrMapOvr>
    <a:masterClrMapping/>
  </p:clrMapOvr>
  <p:transition xmlns:p14="http://schemas.microsoft.com/office/powerpoint/2010/main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C8410-597F-0B4B-BB60-57911B6124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436322"/>
      </p:ext>
    </p:extLst>
  </p:cSld>
  <p:clrMapOvr>
    <a:masterClrMapping/>
  </p:clrMapOvr>
  <p:transition xmlns:p14="http://schemas.microsoft.com/office/powerpoint/2010/main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AC7E4-1A9F-1147-9666-572489F0A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74406"/>
      </p:ext>
    </p:extLst>
  </p:cSld>
  <p:clrMapOvr>
    <a:masterClrMapping/>
  </p:clrMapOvr>
  <p:transition xmlns:p14="http://schemas.microsoft.com/office/powerpoint/2010/main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A721A-8563-C24F-AF24-704AD0E17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72379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B7E28-2206-9244-AC80-C86D9CBBE6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973407"/>
      </p:ext>
    </p:extLst>
  </p:cSld>
  <p:clrMapOvr>
    <a:masterClrMapping/>
  </p:clrMapOvr>
  <p:transition xmlns:p14="http://schemas.microsoft.com/office/powerpoint/2010/main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EC2A6-7C7D-9446-9BF7-454D5A66E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516729"/>
      </p:ext>
    </p:extLst>
  </p:cSld>
  <p:clrMapOvr>
    <a:masterClrMapping/>
  </p:clrMapOvr>
  <p:transition xmlns:p14="http://schemas.microsoft.com/office/powerpoint/2010/main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A26D8-56F7-D143-A991-FA978920E7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24872"/>
      </p:ext>
    </p:extLst>
  </p:cSld>
  <p:clrMapOvr>
    <a:masterClrMapping/>
  </p:clrMapOvr>
  <p:transition xmlns:p14="http://schemas.microsoft.com/office/powerpoint/2010/main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1F594-6BE0-2540-984B-3CCD33B16C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43348"/>
      </p:ext>
    </p:extLst>
  </p:cSld>
  <p:clrMapOvr>
    <a:masterClrMapping/>
  </p:clrMapOvr>
  <p:transition xmlns:p14="http://schemas.microsoft.com/office/powerpoint/2010/main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>
              <a:sym typeface="Gill Sans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CD735-52A1-CD4C-9940-B89FE32B3F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41610"/>
      </p:ext>
    </p:extLst>
  </p:cSld>
  <p:clrMapOvr>
    <a:masterClrMapping/>
  </p:clrMapOvr>
  <p:transition xmlns:p14="http://schemas.microsoft.com/office/powerpoint/2010/main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B34E1-8DCB-C64C-BEB8-FE7F6DDBD7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97637"/>
      </p:ext>
    </p:extLst>
  </p:cSld>
  <p:clrMapOvr>
    <a:masterClrMapping/>
  </p:clrMapOvr>
  <p:transition xmlns:p14="http://schemas.microsoft.com/office/powerpoint/2010/main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035550" y="1409700"/>
            <a:ext cx="1466850" cy="66802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35000" y="1409700"/>
            <a:ext cx="4248150" cy="66802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1A63A-6349-F34A-ACCC-BE86F05120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46961"/>
      </p:ext>
    </p:extLst>
  </p:cSld>
  <p:clrMapOvr>
    <a:masterClrMapping/>
  </p:clrMapOvr>
  <p:transition xmlns:p14="http://schemas.microsoft.com/office/powerpoint/2010/main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04D4D-9684-714D-88E7-CB21AFA76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555308"/>
      </p:ext>
    </p:extLst>
  </p:cSld>
  <p:clrMapOvr>
    <a:masterClrMapping/>
  </p:clrMapOvr>
  <p:transition xmlns:p14="http://schemas.microsoft.com/office/powerpoint/2010/main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D2A9A-3935-1E4C-8F84-706C991FE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108589"/>
      </p:ext>
    </p:extLst>
  </p:cSld>
  <p:clrMapOvr>
    <a:masterClrMapping/>
  </p:clrMapOvr>
  <p:transition xmlns:p14="http://schemas.microsoft.com/office/powerpoint/2010/main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481B7-6AC0-854E-96C8-28C37372B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904017"/>
      </p:ext>
    </p:extLst>
  </p:cSld>
  <p:clrMapOvr>
    <a:masterClrMapping/>
  </p:clrMapOvr>
  <p:transition xmlns:p14="http://schemas.microsoft.com/office/powerpoint/2010/main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3896E-459B-B548-9159-2E568022D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78756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16C55-74AD-1E4D-A21B-84AD247C5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97364"/>
      </p:ext>
    </p:extLst>
  </p:cSld>
  <p:clrMapOvr>
    <a:masterClrMapping/>
  </p:clrMapOvr>
  <p:transition xmlns:p14="http://schemas.microsoft.com/office/powerpoint/2010/main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724F-C6A4-5D44-8992-E2BCC49648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670415"/>
      </p:ext>
    </p:extLst>
  </p:cSld>
  <p:clrMapOvr>
    <a:masterClrMapping/>
  </p:clrMapOvr>
  <p:transition xmlns:p14="http://schemas.microsoft.com/office/powerpoint/2010/main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17BCA-6870-314F-95D9-670EDD42E3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842692"/>
      </p:ext>
    </p:extLst>
  </p:cSld>
  <p:clrMapOvr>
    <a:masterClrMapping/>
  </p:clrMapOvr>
  <p:transition xmlns:p14="http://schemas.microsoft.com/office/powerpoint/2010/main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7CC21-F3E0-9544-82A5-4E4A597EF5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40963"/>
      </p:ext>
    </p:extLst>
  </p:cSld>
  <p:clrMapOvr>
    <a:masterClrMapping/>
  </p:clrMapOvr>
  <p:transition xmlns:p14="http://schemas.microsoft.com/office/powerpoint/2010/main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812DF-1CA7-584E-A2EE-A189381FF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369091"/>
      </p:ext>
    </p:extLst>
  </p:cSld>
  <p:clrMapOvr>
    <a:masterClrMapping/>
  </p:clrMapOvr>
  <p:transition xmlns:p14="http://schemas.microsoft.com/office/powerpoint/2010/main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>
              <a:sym typeface="Gill Sans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3B32A-A694-C742-ADE7-A93A0D02D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999579"/>
      </p:ext>
    </p:extLst>
  </p:cSld>
  <p:clrMapOvr>
    <a:masterClrMapping/>
  </p:clrMapOvr>
  <p:transition xmlns:p14="http://schemas.microsoft.com/office/powerpoint/2010/main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89D71-5DFA-2A48-8FED-821B957CDA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651994"/>
      </p:ext>
    </p:extLst>
  </p:cSld>
  <p:clrMapOvr>
    <a:masterClrMapping/>
  </p:clrMapOvr>
  <p:transition xmlns:p14="http://schemas.microsoft.com/office/powerpoint/2010/main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035550" y="1409700"/>
            <a:ext cx="1466850" cy="66802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35000" y="1409700"/>
            <a:ext cx="4248150" cy="66802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B50FB-4653-384B-BB66-AE60E9689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912021"/>
      </p:ext>
    </p:extLst>
  </p:cSld>
  <p:clrMapOvr>
    <a:masterClrMapping/>
  </p:clrMapOvr>
  <p:transition xmlns:p14="http://schemas.microsoft.com/office/powerpoint/2010/main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D5AB2-531C-F645-A99E-D007B5F5C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37225"/>
      </p:ext>
    </p:extLst>
  </p:cSld>
  <p:clrMapOvr>
    <a:masterClrMapping/>
  </p:clrMapOvr>
  <p:transition xmlns:p14="http://schemas.microsoft.com/office/powerpoint/2010/main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F1362-B285-3845-A8C9-B387BFF43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12845"/>
      </p:ext>
    </p:extLst>
  </p:cSld>
  <p:clrMapOvr>
    <a:masterClrMapping/>
  </p:clrMapOvr>
  <p:transition xmlns:p14="http://schemas.microsoft.com/office/powerpoint/2010/main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3CE71-CFA3-764B-8C0B-2A7D7329B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14981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B8BB0-31EA-FA46-A33E-A790EB054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92474"/>
      </p:ext>
    </p:extLst>
  </p:cSld>
  <p:clrMapOvr>
    <a:masterClrMapping/>
  </p:clrMapOvr>
  <p:transition xmlns:p14="http://schemas.microsoft.com/office/powerpoint/2010/main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B79-8440-B34C-8757-316D271982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35773"/>
      </p:ext>
    </p:extLst>
  </p:cSld>
  <p:clrMapOvr>
    <a:masterClrMapping/>
  </p:clrMapOvr>
  <p:transition xmlns:p14="http://schemas.microsoft.com/office/powerpoint/2010/main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5EF67-51DE-3C44-AA4B-733CA9B72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06098"/>
      </p:ext>
    </p:extLst>
  </p:cSld>
  <p:clrMapOvr>
    <a:masterClrMapping/>
  </p:clrMapOvr>
  <p:transition xmlns:p14="http://schemas.microsoft.com/office/powerpoint/2010/main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38AA3-DCCF-2844-9145-A83F14436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498118"/>
      </p:ext>
    </p:extLst>
  </p:cSld>
  <p:clrMapOvr>
    <a:masterClrMapping/>
  </p:clrMapOvr>
  <p:transition xmlns:p14="http://schemas.microsoft.com/office/powerpoint/2010/main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E64B0-1AFC-3742-A0F4-258524C8E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071097"/>
      </p:ext>
    </p:extLst>
  </p:cSld>
  <p:clrMapOvr>
    <a:masterClrMapping/>
  </p:clrMapOvr>
  <p:transition xmlns:p14="http://schemas.microsoft.com/office/powerpoint/2010/main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B12FE-BF38-574A-988D-F827B6700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579739"/>
      </p:ext>
    </p:extLst>
  </p:cSld>
  <p:clrMapOvr>
    <a:masterClrMapping/>
  </p:clrMapOvr>
  <p:transition xmlns:p14="http://schemas.microsoft.com/office/powerpoint/2010/main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>
              <a:sym typeface="Gill Sans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F9DCB-7537-004E-B5F9-3576ADEC1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219231"/>
      </p:ext>
    </p:extLst>
  </p:cSld>
  <p:clrMapOvr>
    <a:masterClrMapping/>
  </p:clrMapOvr>
  <p:transition xmlns:p14="http://schemas.microsoft.com/office/powerpoint/2010/main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9CE2B-3271-C945-AB2F-38C0309962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68986"/>
      </p:ext>
    </p:extLst>
  </p:cSld>
  <p:clrMapOvr>
    <a:masterClrMapping/>
  </p:clrMapOvr>
  <p:transition xmlns:p14="http://schemas.microsoft.com/office/powerpoint/2010/main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428163" y="254000"/>
            <a:ext cx="2925762" cy="84582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50875" y="254000"/>
            <a:ext cx="8624888" cy="8458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FC567-6643-834B-A289-24599BD06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35228"/>
      </p:ext>
    </p:extLst>
  </p:cSld>
  <p:clrMapOvr>
    <a:masterClrMapping/>
  </p:clrMapOvr>
  <p:transition xmlns:p14="http://schemas.microsoft.com/office/powerpoint/2010/main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BCB81-A2B7-6E45-9071-0066B3F575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287685"/>
      </p:ext>
    </p:extLst>
  </p:cSld>
  <p:clrMapOvr>
    <a:masterClrMapping/>
  </p:clrMapOvr>
  <p:transition xmlns:p14="http://schemas.microsoft.com/office/powerpoint/2010/main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AC00E-D34F-9540-9941-FAAE32D949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755864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DBA22-5600-614D-8C05-A5E96D7CC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83938"/>
      </p:ext>
    </p:extLst>
  </p:cSld>
  <p:clrMapOvr>
    <a:masterClrMapping/>
  </p:clrMapOvr>
  <p:transition xmlns:p14="http://schemas.microsoft.com/office/powerpoint/2010/main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03E08-6DD9-A54B-93BB-28DF95323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29842"/>
      </p:ext>
    </p:extLst>
  </p:cSld>
  <p:clrMapOvr>
    <a:masterClrMapping/>
  </p:clrMapOvr>
  <p:transition xmlns:p14="http://schemas.microsoft.com/office/powerpoint/2010/main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756AB-F80F-114B-A7FF-CB2F9ACE14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82918"/>
      </p:ext>
    </p:extLst>
  </p:cSld>
  <p:clrMapOvr>
    <a:masterClrMapping/>
  </p:clrMapOvr>
  <p:transition xmlns:p14="http://schemas.microsoft.com/office/powerpoint/2010/main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E3C71-1913-2842-91AA-5E19CBC06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38645"/>
      </p:ext>
    </p:extLst>
  </p:cSld>
  <p:clrMapOvr>
    <a:masterClrMapping/>
  </p:clrMapOvr>
  <p:transition xmlns:p14="http://schemas.microsoft.com/office/powerpoint/2010/main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A9AD6-C71C-6246-BD35-29BCDF9860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21474"/>
      </p:ext>
    </p:extLst>
  </p:cSld>
  <p:clrMapOvr>
    <a:masterClrMapping/>
  </p:clrMapOvr>
  <p:transition xmlns:p14="http://schemas.microsoft.com/office/powerpoint/2010/main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9764E-1886-A34E-88D0-8AA1409C2E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76695"/>
      </p:ext>
    </p:extLst>
  </p:cSld>
  <p:clrMapOvr>
    <a:masterClrMapping/>
  </p:clrMapOvr>
  <p:transition xmlns:p14="http://schemas.microsoft.com/office/powerpoint/2010/main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755E8-64BB-E645-9BF4-F4B16A79D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305601"/>
      </p:ext>
    </p:extLst>
  </p:cSld>
  <p:clrMapOvr>
    <a:masterClrMapping/>
  </p:clrMapOvr>
  <p:transition xmlns:p14="http://schemas.microsoft.com/office/powerpoint/2010/main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>
              <a:sym typeface="Gill Sans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A2207-5520-AB45-A73E-778982BC1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946287"/>
      </p:ext>
    </p:extLst>
  </p:cSld>
  <p:clrMapOvr>
    <a:masterClrMapping/>
  </p:clrMapOvr>
  <p:transition xmlns:p14="http://schemas.microsoft.com/office/powerpoint/2010/main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A3264-F34D-B144-8162-BA7FE0AEF6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342221"/>
      </p:ext>
    </p:extLst>
  </p:cSld>
  <p:clrMapOvr>
    <a:masterClrMapping/>
  </p:clrMapOvr>
  <p:transition xmlns:p14="http://schemas.microsoft.com/office/powerpoint/2010/main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B83A4-F045-4545-A91C-3E2E6C754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848304"/>
      </p:ext>
    </p:extLst>
  </p:cSld>
  <p:clrMapOvr>
    <a:masterClrMapping/>
  </p:clrMapOvr>
  <p:transition xmlns:p14="http://schemas.microsoft.com/office/powerpoint/2010/main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C7C5C-57F9-0040-AB62-3AB77A17E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681248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>
              <a:sym typeface="Gill Sans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299C6-DFA7-4D42-8C0F-FF7B31781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43166"/>
      </p:ext>
    </p:extLst>
  </p:cSld>
  <p:clrMapOvr>
    <a:masterClrMapping/>
  </p:clrMapOvr>
  <p:transition xmlns:p14="http://schemas.microsoft.com/office/powerpoint/2010/main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AB06E-B9C6-7645-813B-CC244FBA6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45564"/>
      </p:ext>
    </p:extLst>
  </p:cSld>
  <p:clrMapOvr>
    <a:masterClrMapping/>
  </p:clrMapOvr>
  <p:transition xmlns:p14="http://schemas.microsoft.com/office/powerpoint/2010/main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11C69-B1FA-F140-9FE9-84A569BE35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98491"/>
      </p:ext>
    </p:extLst>
  </p:cSld>
  <p:clrMapOvr>
    <a:masterClrMapping/>
  </p:clrMapOvr>
  <p:transition xmlns:p14="http://schemas.microsoft.com/office/powerpoint/2010/main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C0DD7-D8D0-4447-82EC-6DF7A2695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720080"/>
      </p:ext>
    </p:extLst>
  </p:cSld>
  <p:clrMapOvr>
    <a:masterClrMapping/>
  </p:clrMapOvr>
  <p:transition xmlns:p14="http://schemas.microsoft.com/office/powerpoint/2010/main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4AF70-542E-B14B-9870-C6BCF0D6F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783664"/>
      </p:ext>
    </p:extLst>
  </p:cSld>
  <p:clrMapOvr>
    <a:masterClrMapping/>
  </p:clrMapOvr>
  <p:transition xmlns:p14="http://schemas.microsoft.com/office/powerpoint/2010/main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5FD4F-0309-164C-9895-7891E4CFE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799847"/>
      </p:ext>
    </p:extLst>
  </p:cSld>
  <p:clrMapOvr>
    <a:masterClrMapping/>
  </p:clrMapOvr>
  <p:transition xmlns:p14="http://schemas.microsoft.com/office/powerpoint/2010/main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0DC09-05DF-6541-8BCC-5D0F57E89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793898"/>
      </p:ext>
    </p:extLst>
  </p:cSld>
  <p:clrMapOvr>
    <a:masterClrMapping/>
  </p:clrMapOvr>
  <p:transition xmlns:p14="http://schemas.microsoft.com/office/powerpoint/2010/main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62858-F34A-F14F-918C-DF08E8D76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092451"/>
      </p:ext>
    </p:extLst>
  </p:cSld>
  <p:clrMapOvr>
    <a:masterClrMapping/>
  </p:clrMapOvr>
  <p:transition xmlns:p14="http://schemas.microsoft.com/office/powerpoint/2010/main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>
              <a:sym typeface="Gill Sans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59C3-4343-854B-A9B4-220A54DBD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702199"/>
      </p:ext>
    </p:extLst>
  </p:cSld>
  <p:clrMapOvr>
    <a:masterClrMapping/>
  </p:clrMapOvr>
  <p:transition xmlns:p14="http://schemas.microsoft.com/office/powerpoint/2010/main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68C06-687A-3E4E-B384-FCD5CD8409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12682"/>
      </p:ext>
    </p:extLst>
  </p:cSld>
  <p:clrMapOvr>
    <a:masterClrMapping/>
  </p:clrMapOvr>
  <p:transition xmlns:p14="http://schemas.microsoft.com/office/powerpoint/2010/main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0CB3F-CB89-1049-BE3E-7292D0C38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45523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1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17.xml"/><Relationship Id="rId8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2.xml"/><Relationship Id="rId12" Type="http://schemas.openxmlformats.org/officeDocument/2006/relationships/theme" Target="../theme/theme12.xml"/><Relationship Id="rId1" Type="http://schemas.openxmlformats.org/officeDocument/2006/relationships/slideLayout" Target="../slideLayouts/slideLayout122.xml"/><Relationship Id="rId2" Type="http://schemas.openxmlformats.org/officeDocument/2006/relationships/slideLayout" Target="../slideLayouts/slideLayout123.xml"/><Relationship Id="rId3" Type="http://schemas.openxmlformats.org/officeDocument/2006/relationships/slideLayout" Target="../slideLayouts/slideLayout124.xml"/><Relationship Id="rId4" Type="http://schemas.openxmlformats.org/officeDocument/2006/relationships/slideLayout" Target="../slideLayouts/slideLayout125.xml"/><Relationship Id="rId5" Type="http://schemas.openxmlformats.org/officeDocument/2006/relationships/slideLayout" Target="../slideLayouts/slideLayout126.xml"/><Relationship Id="rId6" Type="http://schemas.openxmlformats.org/officeDocument/2006/relationships/slideLayout" Target="../slideLayouts/slideLayout127.xml"/><Relationship Id="rId7" Type="http://schemas.openxmlformats.org/officeDocument/2006/relationships/slideLayout" Target="../slideLayouts/slideLayout128.xml"/><Relationship Id="rId8" Type="http://schemas.openxmlformats.org/officeDocument/2006/relationships/slideLayout" Target="../slideLayouts/slideLayout129.xml"/><Relationship Id="rId9" Type="http://schemas.openxmlformats.org/officeDocument/2006/relationships/slideLayout" Target="../slideLayouts/slideLayout130.xml"/><Relationship Id="rId10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43.xml"/><Relationship Id="rId12" Type="http://schemas.openxmlformats.org/officeDocument/2006/relationships/theme" Target="../theme/theme13.xml"/><Relationship Id="rId1" Type="http://schemas.openxmlformats.org/officeDocument/2006/relationships/slideLayout" Target="../slideLayouts/slideLayout133.xml"/><Relationship Id="rId2" Type="http://schemas.openxmlformats.org/officeDocument/2006/relationships/slideLayout" Target="../slideLayouts/slideLayout134.xml"/><Relationship Id="rId3" Type="http://schemas.openxmlformats.org/officeDocument/2006/relationships/slideLayout" Target="../slideLayouts/slideLayout135.xml"/><Relationship Id="rId4" Type="http://schemas.openxmlformats.org/officeDocument/2006/relationships/slideLayout" Target="../slideLayouts/slideLayout136.xml"/><Relationship Id="rId5" Type="http://schemas.openxmlformats.org/officeDocument/2006/relationships/slideLayout" Target="../slideLayouts/slideLayout137.xml"/><Relationship Id="rId6" Type="http://schemas.openxmlformats.org/officeDocument/2006/relationships/slideLayout" Target="../slideLayouts/slideLayout138.xml"/><Relationship Id="rId7" Type="http://schemas.openxmlformats.org/officeDocument/2006/relationships/slideLayout" Target="../slideLayouts/slideLayout139.xml"/><Relationship Id="rId8" Type="http://schemas.openxmlformats.org/officeDocument/2006/relationships/slideLayout" Target="../slideLayouts/slideLayout140.xml"/><Relationship Id="rId9" Type="http://schemas.openxmlformats.org/officeDocument/2006/relationships/slideLayout" Target="../slideLayouts/slideLayout141.xml"/><Relationship Id="rId10" Type="http://schemas.openxmlformats.org/officeDocument/2006/relationships/slideLayout" Target="../slideLayouts/slideLayout142.xml"/></Relationships>
</file>

<file path=ppt/slideMasters/_rels/slideMaster1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54.xml"/><Relationship Id="rId12" Type="http://schemas.openxmlformats.org/officeDocument/2006/relationships/theme" Target="../theme/theme14.xml"/><Relationship Id="rId1" Type="http://schemas.openxmlformats.org/officeDocument/2006/relationships/slideLayout" Target="../slideLayouts/slideLayout144.xml"/><Relationship Id="rId2" Type="http://schemas.openxmlformats.org/officeDocument/2006/relationships/slideLayout" Target="../slideLayouts/slideLayout145.xml"/><Relationship Id="rId3" Type="http://schemas.openxmlformats.org/officeDocument/2006/relationships/slideLayout" Target="../slideLayouts/slideLayout146.xml"/><Relationship Id="rId4" Type="http://schemas.openxmlformats.org/officeDocument/2006/relationships/slideLayout" Target="../slideLayouts/slideLayout147.xml"/><Relationship Id="rId5" Type="http://schemas.openxmlformats.org/officeDocument/2006/relationships/slideLayout" Target="../slideLayouts/slideLayout148.xml"/><Relationship Id="rId6" Type="http://schemas.openxmlformats.org/officeDocument/2006/relationships/slideLayout" Target="../slideLayouts/slideLayout149.xml"/><Relationship Id="rId7" Type="http://schemas.openxmlformats.org/officeDocument/2006/relationships/slideLayout" Target="../slideLayouts/slideLayout150.xml"/><Relationship Id="rId8" Type="http://schemas.openxmlformats.org/officeDocument/2006/relationships/slideLayout" Target="../slideLayouts/slideLayout151.xml"/><Relationship Id="rId9" Type="http://schemas.openxmlformats.org/officeDocument/2006/relationships/slideLayout" Target="../slideLayouts/slideLayout152.xml"/><Relationship Id="rId10" Type="http://schemas.openxmlformats.org/officeDocument/2006/relationships/slideLayout" Target="../slideLayouts/slideLayout153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  <p:sp>
        <p:nvSpPr>
          <p:cNvPr id="2051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6330950" y="9258300"/>
            <a:ext cx="342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00">
                <a:solidFill>
                  <a:schemeClr val="tx1"/>
                </a:solidFill>
                <a:latin typeface="+mn-lt"/>
                <a:ea typeface="ＭＳ Ｐゴシック" charset="0"/>
                <a:cs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pPr>
              <a:defRPr/>
            </a:pPr>
            <a:fld id="{42F5BA52-2944-6240-ACF9-A5017BDAD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 xmlns:p14="http://schemas.microsoft.com/office/powerpoint/2010/main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38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82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27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171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16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073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30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87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45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  <p:sp>
        <p:nvSpPr>
          <p:cNvPr id="12291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9258300"/>
            <a:ext cx="342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00">
                <a:solidFill>
                  <a:schemeClr val="tx1"/>
                </a:solidFill>
                <a:latin typeface="+mn-lt"/>
                <a:ea typeface="ＭＳ Ｐゴシック" charset="0"/>
                <a:cs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pPr>
              <a:defRPr/>
            </a:pPr>
            <a:fld id="{6F06BC9C-031A-D649-A33B-339C18D7A3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ransition xmlns:p14="http://schemas.microsoft.com/office/powerpoint/2010/main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72400" y="2768600"/>
            <a:ext cx="39624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  <p:sp>
        <p:nvSpPr>
          <p:cNvPr id="13315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9258300"/>
            <a:ext cx="342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00">
                <a:solidFill>
                  <a:schemeClr val="tx1"/>
                </a:solidFill>
                <a:latin typeface="+mn-lt"/>
                <a:ea typeface="ＭＳ Ｐゴシック" charset="0"/>
                <a:cs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pPr>
              <a:defRPr/>
            </a:pPr>
            <a:fld id="{CE4C990A-FAAC-674A-ABBA-94DCFE31C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ransition xmlns:p14="http://schemas.microsoft.com/office/powerpoint/2010/main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  <p:sp>
        <p:nvSpPr>
          <p:cNvPr id="14339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9258300"/>
            <a:ext cx="342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00">
                <a:solidFill>
                  <a:schemeClr val="tx1"/>
                </a:solidFill>
                <a:latin typeface="+mn-lt"/>
                <a:ea typeface="ＭＳ Ｐゴシック" charset="0"/>
                <a:cs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pPr>
              <a:defRPr/>
            </a:pPr>
            <a:fld id="{101E58ED-F5CE-6D47-9AA6-4AF998C82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ransition xmlns:p14="http://schemas.microsoft.com/office/powerpoint/2010/main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971800"/>
            <a:ext cx="104648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5362" name="Text Box 2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9258300"/>
            <a:ext cx="342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00">
                <a:solidFill>
                  <a:schemeClr val="tx1"/>
                </a:solidFill>
                <a:latin typeface="+mn-lt"/>
                <a:ea typeface="ＭＳ Ｐゴシック" charset="0"/>
                <a:cs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pPr>
              <a:defRPr/>
            </a:pPr>
            <a:fld id="{AD5459CD-938F-3841-AA2C-F575891EA6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ransition xmlns:p14="http://schemas.microsoft.com/office/powerpoint/2010/main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  <p:sp>
        <p:nvSpPr>
          <p:cNvPr id="16387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9258300"/>
            <a:ext cx="342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00">
                <a:solidFill>
                  <a:schemeClr val="tx1"/>
                </a:solidFill>
                <a:latin typeface="+mn-lt"/>
                <a:ea typeface="ＭＳ Ｐゴシック" charset="0"/>
                <a:cs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pPr>
              <a:defRPr/>
            </a:pPr>
            <a:fld id="{34E120D4-C970-684A-A6D9-9BC2F9875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ransition xmlns:p14="http://schemas.microsoft.com/office/powerpoint/2010/main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38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82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27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171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16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073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30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87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45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270000"/>
            <a:ext cx="10464800" cy="721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  <p:sp>
        <p:nvSpPr>
          <p:cNvPr id="4098" name="Text Box 2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9258300"/>
            <a:ext cx="342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00">
                <a:solidFill>
                  <a:schemeClr val="tx1"/>
                </a:solidFill>
                <a:latin typeface="+mn-lt"/>
                <a:ea typeface="ＭＳ Ｐゴシック" charset="0"/>
                <a:cs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pPr>
              <a:defRPr/>
            </a:pPr>
            <a:fld id="{A9EFAF4A-32AD-E442-95BA-DE3B98A73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 xmlns:p14="http://schemas.microsoft.com/office/powerpoint/2010/main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38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827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27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1717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16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0734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306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878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450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5122" name="Text Box 2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9258300"/>
            <a:ext cx="342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00">
                <a:solidFill>
                  <a:schemeClr val="tx1"/>
                </a:solidFill>
                <a:latin typeface="+mn-lt"/>
                <a:ea typeface="ＭＳ Ｐゴシック" charset="0"/>
                <a:cs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pPr>
              <a:defRPr/>
            </a:pPr>
            <a:fld id="{E7266E18-3928-5441-BF86-8C6FB6F3E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xmlns:p14="http://schemas.microsoft.com/office/powerpoint/2010/main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6146" name="Text Box 2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9258300"/>
            <a:ext cx="342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00">
                <a:solidFill>
                  <a:schemeClr val="tx1"/>
                </a:solidFill>
                <a:latin typeface="+mn-lt"/>
                <a:ea typeface="ＭＳ Ｐゴシック" charset="0"/>
                <a:cs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pPr>
              <a:defRPr/>
            </a:pPr>
            <a:fld id="{3E3F3039-2260-054D-B3AB-A16A71DE5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ransition xmlns:p14="http://schemas.microsoft.com/office/powerpoint/2010/main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4097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7171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9258300"/>
            <a:ext cx="342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00">
                <a:solidFill>
                  <a:schemeClr val="tx1"/>
                </a:solidFill>
                <a:latin typeface="+mn-lt"/>
                <a:ea typeface="ＭＳ Ｐゴシック" charset="0"/>
                <a:cs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pPr>
              <a:defRPr/>
            </a:pPr>
            <a:fld id="{F5A59BCD-E52D-2A4F-AA73-0EF1C4E0C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ransition xmlns:p14="http://schemas.microsoft.com/office/powerpoint/2010/main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4097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8195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9258300"/>
            <a:ext cx="342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00">
                <a:solidFill>
                  <a:schemeClr val="tx1"/>
                </a:solidFill>
                <a:latin typeface="+mn-lt"/>
                <a:ea typeface="ＭＳ Ｐゴシック" charset="0"/>
                <a:cs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pPr>
              <a:defRPr/>
            </a:pPr>
            <a:fld id="{DFD08322-A451-A245-84E1-84E415F86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ransition xmlns:p14="http://schemas.microsoft.com/office/powerpoint/2010/main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9218" name="Text Box 2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9258300"/>
            <a:ext cx="342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00">
                <a:solidFill>
                  <a:schemeClr val="tx1"/>
                </a:solidFill>
                <a:latin typeface="+mn-lt"/>
                <a:ea typeface="ＭＳ Ｐゴシック" charset="0"/>
                <a:cs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pPr>
              <a:defRPr/>
            </a:pPr>
            <a:fld id="{28E4958E-B1FA-E943-BE25-0797084A2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ransition xmlns:p14="http://schemas.microsoft.com/office/powerpoint/2010/main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89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9258300"/>
            <a:ext cx="342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00">
                <a:solidFill>
                  <a:schemeClr val="tx1"/>
                </a:solidFill>
                <a:latin typeface="+mn-lt"/>
                <a:ea typeface="ＭＳ Ｐゴシック" charset="0"/>
                <a:cs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pPr>
              <a:defRPr/>
            </a:pPr>
            <a:fld id="{DB1233D0-6229-8743-BD8A-5E32A99E9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ransition xmlns:p14="http://schemas.microsoft.com/office/powerpoint/2010/main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89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  <p:sp>
        <p:nvSpPr>
          <p:cNvPr id="11267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9258300"/>
            <a:ext cx="342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00">
                <a:solidFill>
                  <a:schemeClr val="tx1"/>
                </a:solidFill>
                <a:latin typeface="+mn-lt"/>
                <a:ea typeface="ＭＳ Ｐゴシック" charset="0"/>
                <a:cs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pPr>
              <a:defRPr/>
            </a:pPr>
            <a:fld id="{0133D85C-3593-C340-8642-CDC4CA1E1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ransition xmlns:p14="http://schemas.microsoft.com/office/powerpoint/2010/main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7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308165"/>
              </p:ext>
            </p:extLst>
          </p:nvPr>
        </p:nvGraphicFramePr>
        <p:xfrm>
          <a:off x="597744" y="988367"/>
          <a:ext cx="11825290" cy="8509700"/>
        </p:xfrm>
        <a:graphic>
          <a:graphicData uri="http://schemas.openxmlformats.org/drawingml/2006/table">
            <a:tbl>
              <a:tblPr/>
              <a:tblGrid>
                <a:gridCol w="914400"/>
                <a:gridCol w="2182178"/>
                <a:gridCol w="2182178"/>
                <a:gridCol w="2182178"/>
                <a:gridCol w="2182178"/>
                <a:gridCol w="2182178"/>
              </a:tblGrid>
              <a:tr h="6978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18 cartes</a:t>
                      </a:r>
                    </a:p>
                  </a:txBody>
                  <a:tcPr marL="50800" marR="50800" marT="50793" marB="50793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1</a:t>
                      </a:r>
                    </a:p>
                  </a:txBody>
                  <a:tcPr marL="50800" marR="50800" marT="50793" marB="50793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2</a:t>
                      </a:r>
                    </a:p>
                  </a:txBody>
                  <a:tcPr marL="50800" marR="50800" marT="50793" marB="50793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3</a:t>
                      </a:r>
                    </a:p>
                  </a:txBody>
                  <a:tcPr marL="50800" marR="50800" marT="50793" marB="50793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4</a:t>
                      </a:r>
                    </a:p>
                  </a:txBody>
                  <a:tcPr marL="50800" marR="50800" marT="50793" marB="50793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5</a:t>
                      </a:r>
                    </a:p>
                  </a:txBody>
                  <a:tcPr marL="50800" marR="50800" marT="50793" marB="50793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91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DIRE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exprimer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clairement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oral en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utilisant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un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vocabulaire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approprié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00" marR="63500" marT="63492" marB="63492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3" marB="50793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3" marB="50793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3" marB="50793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3" marB="50793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3" marB="50793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82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DIRE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Participer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classe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un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échange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verbal en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respectant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règles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la communication.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00" marR="63500" marT="63492" marB="63492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3" marB="50793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3" marB="50793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3" marB="50793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3" marB="50793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3" marB="50793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7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DIRE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Dire de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mémoire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quelques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textes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en prose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ou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poèmes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courts.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00" marR="63500" marT="63492" marB="63492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3" marB="50793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3" marB="50793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3" marB="50793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3" marB="50793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3" marB="50793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0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remarques</a:t>
                      </a:r>
                    </a:p>
                  </a:txBody>
                  <a:tcPr marL="50800" marR="50800" marT="50793" marB="50793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apprentissage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sont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données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comme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repère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progression pour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une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6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semaines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cartes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sont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travaillées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progressivement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en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fonction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apprentissages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effectifs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et s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adaptent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au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profil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la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classe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 L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équipe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cycle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définit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cartes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apprentissage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évaluées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manière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cohérente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avec le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projet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école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activités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sont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définies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en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fonction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projets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classe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et des fiches action du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projet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école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</a:t>
                      </a:r>
                    </a:p>
                  </a:txBody>
                  <a:tcPr marL="50800" marR="50800" marT="50793" marB="50793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547" name="Group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426749"/>
              </p:ext>
            </p:extLst>
          </p:nvPr>
        </p:nvGraphicFramePr>
        <p:xfrm>
          <a:off x="597744" y="484312"/>
          <a:ext cx="11809413" cy="401638"/>
        </p:xfrm>
        <a:graphic>
          <a:graphicData uri="http://schemas.openxmlformats.org/drawingml/2006/table">
            <a:tbl>
              <a:tblPr/>
              <a:tblGrid>
                <a:gridCol w="11809413"/>
              </a:tblGrid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Repères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 de progression et de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programmation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 : DIRE CP 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risten ITC"/>
                        <a:ea typeface="ヒラギノ角ゴ ProN W3" charset="0"/>
                        <a:cs typeface="Kristen ITC"/>
                        <a:sym typeface="Helvetica" charset="0"/>
                      </a:endParaRPr>
                    </a:p>
                  </a:txBody>
                  <a:tcPr marL="63501" marR="63501" marT="63550" marB="63550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55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239336"/>
              </p:ext>
            </p:extLst>
          </p:nvPr>
        </p:nvGraphicFramePr>
        <p:xfrm>
          <a:off x="1750269" y="1852613"/>
          <a:ext cx="1511300" cy="968375"/>
        </p:xfrm>
        <a:graphic>
          <a:graphicData uri="http://schemas.openxmlformats.org/drawingml/2006/table">
            <a:tbl>
              <a:tblPr/>
              <a:tblGrid>
                <a:gridCol w="1511300"/>
              </a:tblGrid>
              <a:tr h="309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DIRE 1</a:t>
                      </a:r>
                    </a:p>
                  </a:txBody>
                  <a:tcPr marL="63464" marR="63464" marT="63519" marB="63519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658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prononce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sons et les mots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correctement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771" marR="50771" marT="50816" marB="50816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564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308524"/>
              </p:ext>
            </p:extLst>
          </p:nvPr>
        </p:nvGraphicFramePr>
        <p:xfrm>
          <a:off x="8301882" y="1852613"/>
          <a:ext cx="1657350" cy="1008062"/>
        </p:xfrm>
        <a:graphic>
          <a:graphicData uri="http://schemas.openxmlformats.org/drawingml/2006/table">
            <a:tbl>
              <a:tblPr/>
              <a:tblGrid>
                <a:gridCol w="1657350"/>
              </a:tblGrid>
              <a:tr h="3109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DIRE  1</a:t>
                      </a:r>
                    </a:p>
                  </a:txBody>
                  <a:tcPr marL="63545" marR="63545" marT="63497" marB="6349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697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réponds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questions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portant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sur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un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récit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836" marR="50836" marT="50797" marB="50797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584" name="Group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713951"/>
              </p:ext>
            </p:extLst>
          </p:nvPr>
        </p:nvGraphicFramePr>
        <p:xfrm>
          <a:off x="10656144" y="5035550"/>
          <a:ext cx="1181100" cy="1293813"/>
        </p:xfrm>
        <a:graphic>
          <a:graphicData uri="http://schemas.openxmlformats.org/drawingml/2006/table">
            <a:tbl>
              <a:tblPr/>
              <a:tblGrid>
                <a:gridCol w="1181100"/>
              </a:tblGrid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DIRE 2</a:t>
                      </a:r>
                    </a:p>
                  </a:txBody>
                  <a:tcPr marL="63500" marR="63500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879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formuler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questions.</a:t>
                      </a:r>
                    </a:p>
                  </a:txBody>
                  <a:tcPr marL="50800" marR="50800" marT="50800" marB="5080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594" name="Group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861132"/>
              </p:ext>
            </p:extLst>
          </p:nvPr>
        </p:nvGraphicFramePr>
        <p:xfrm>
          <a:off x="3837832" y="1781175"/>
          <a:ext cx="1728787" cy="1008063"/>
        </p:xfrm>
        <a:graphic>
          <a:graphicData uri="http://schemas.openxmlformats.org/drawingml/2006/table">
            <a:tbl>
              <a:tblPr/>
              <a:tblGrid>
                <a:gridCol w="1728787"/>
              </a:tblGrid>
              <a:tr h="3109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DIRE 1</a:t>
                      </a:r>
                    </a:p>
                  </a:txBody>
                  <a:tcPr marL="63522" marR="63522" marT="63497" marB="6349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697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respecte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ordre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mots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dans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la phrase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quand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parle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817" marR="50817" marT="50798" marB="50798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604" name="Group 1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651652"/>
              </p:ext>
            </p:extLst>
          </p:nvPr>
        </p:nvGraphicFramePr>
        <p:xfrm>
          <a:off x="6142882" y="3797300"/>
          <a:ext cx="1582737" cy="955685"/>
        </p:xfrm>
        <a:graphic>
          <a:graphicData uri="http://schemas.openxmlformats.org/drawingml/2006/table">
            <a:tbl>
              <a:tblPr/>
              <a:tblGrid>
                <a:gridCol w="1582737"/>
              </a:tblGrid>
              <a:tr h="309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DIRE  1</a:t>
                      </a:r>
                    </a:p>
                  </a:txBody>
                  <a:tcPr marL="63442" marR="63442" marT="63392" marB="63392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6460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réponds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questions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portant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sur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un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documentaire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754" marR="50754" marT="50712" marB="50712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614" name="Group 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500360"/>
              </p:ext>
            </p:extLst>
          </p:nvPr>
        </p:nvGraphicFramePr>
        <p:xfrm>
          <a:off x="6142882" y="2789238"/>
          <a:ext cx="1582737" cy="914400"/>
        </p:xfrm>
        <a:graphic>
          <a:graphicData uri="http://schemas.openxmlformats.org/drawingml/2006/table">
            <a:tbl>
              <a:tblPr/>
              <a:tblGrid>
                <a:gridCol w="1582737"/>
              </a:tblGrid>
              <a:tr h="3098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DIRE  1</a:t>
                      </a:r>
                    </a:p>
                  </a:txBody>
                  <a:tcPr marL="63442" marR="63442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604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reformuler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idée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essentielle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documentaire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754" marR="50754" marT="50800" marB="5080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624" name="Group 1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502001"/>
              </p:ext>
            </p:extLst>
          </p:nvPr>
        </p:nvGraphicFramePr>
        <p:xfrm>
          <a:off x="8301882" y="3076575"/>
          <a:ext cx="1657350" cy="1152525"/>
        </p:xfrm>
        <a:graphic>
          <a:graphicData uri="http://schemas.openxmlformats.org/drawingml/2006/table">
            <a:tbl>
              <a:tblPr/>
              <a:tblGrid>
                <a:gridCol w="1657350"/>
              </a:tblGrid>
              <a:tr h="3555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DIRE 1</a:t>
                      </a:r>
                    </a:p>
                  </a:txBody>
                  <a:tcPr marL="63545" marR="63545" marT="63522" marB="63522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796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reformuler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idée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essentielle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récit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836" marR="50836" marT="50818" marB="50818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634" name="Group 1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904408"/>
              </p:ext>
            </p:extLst>
          </p:nvPr>
        </p:nvGraphicFramePr>
        <p:xfrm>
          <a:off x="10462469" y="1852613"/>
          <a:ext cx="1800225" cy="1152525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3123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DIRE  1</a:t>
                      </a:r>
                    </a:p>
                  </a:txBody>
                  <a:tcPr marL="63501" marR="63501" marT="63522" marB="63522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8401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temps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correctement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(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présent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futur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imparfait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passé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composé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).</a:t>
                      </a:r>
                    </a:p>
                  </a:txBody>
                  <a:tcPr marL="50801" marR="50801" marT="50818" marB="50818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644" name="Group 1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065369"/>
              </p:ext>
            </p:extLst>
          </p:nvPr>
        </p:nvGraphicFramePr>
        <p:xfrm>
          <a:off x="3837832" y="2860675"/>
          <a:ext cx="1728787" cy="908050"/>
        </p:xfrm>
        <a:graphic>
          <a:graphicData uri="http://schemas.openxmlformats.org/drawingml/2006/table">
            <a:tbl>
              <a:tblPr/>
              <a:tblGrid>
                <a:gridCol w="1728787"/>
              </a:tblGrid>
              <a:tr h="3101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DIRE  1</a:t>
                      </a:r>
                    </a:p>
                  </a:txBody>
                  <a:tcPr marL="63522" marR="63522" marT="63546" marB="6354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597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dire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où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quand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se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déroule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action.</a:t>
                      </a:r>
                    </a:p>
                  </a:txBody>
                  <a:tcPr marL="50817" marR="50817" marT="50837" marB="50837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654" name="Group 1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129313"/>
              </p:ext>
            </p:extLst>
          </p:nvPr>
        </p:nvGraphicFramePr>
        <p:xfrm>
          <a:off x="10462469" y="3363913"/>
          <a:ext cx="1800225" cy="1008062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3109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DIRE 1</a:t>
                      </a:r>
                    </a:p>
                  </a:txBody>
                  <a:tcPr marL="63501" marR="63501" marT="63497" marB="6349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697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raconter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histoire déjà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entendue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grâce aux illustrations.</a:t>
                      </a:r>
                    </a:p>
                  </a:txBody>
                  <a:tcPr marL="50801" marR="50801" marT="50797" marB="50797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664" name="Group 2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729072"/>
              </p:ext>
            </p:extLst>
          </p:nvPr>
        </p:nvGraphicFramePr>
        <p:xfrm>
          <a:off x="3837832" y="3868738"/>
          <a:ext cx="1728787" cy="914400"/>
        </p:xfrm>
        <a:graphic>
          <a:graphicData uri="http://schemas.openxmlformats.org/drawingml/2006/table">
            <a:tbl>
              <a:tblPr/>
              <a:tblGrid>
                <a:gridCol w="1728787"/>
              </a:tblGrid>
              <a:tr h="3098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DIRE  1</a:t>
                      </a:r>
                    </a:p>
                  </a:txBody>
                  <a:tcPr marL="63522" marR="63522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604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identifie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personnages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principaux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récit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817" marR="50817" marT="50800" marB="5080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674" name="Group 2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584677"/>
              </p:ext>
            </p:extLst>
          </p:nvPr>
        </p:nvGraphicFramePr>
        <p:xfrm>
          <a:off x="6142882" y="5092700"/>
          <a:ext cx="1582737" cy="1358900"/>
        </p:xfrm>
        <a:graphic>
          <a:graphicData uri="http://schemas.openxmlformats.org/drawingml/2006/table">
            <a:tbl>
              <a:tblPr/>
              <a:tblGrid>
                <a:gridCol w="1582737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DIRE  2</a:t>
                      </a:r>
                    </a:p>
                  </a:txBody>
                  <a:tcPr marL="63442" marR="63442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participe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aux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échanges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dans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la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classe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tout en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écoutant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autres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754" marR="50754" marT="50800" marB="5080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684" name="Group 2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775448"/>
              </p:ext>
            </p:extLst>
          </p:nvPr>
        </p:nvGraphicFramePr>
        <p:xfrm>
          <a:off x="6142882" y="1781175"/>
          <a:ext cx="1582737" cy="957265"/>
        </p:xfrm>
        <a:graphic>
          <a:graphicData uri="http://schemas.openxmlformats.org/drawingml/2006/table">
            <a:tbl>
              <a:tblPr/>
              <a:tblGrid>
                <a:gridCol w="1582737"/>
              </a:tblGrid>
              <a:tr h="3098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DIRE  1</a:t>
                      </a:r>
                    </a:p>
                  </a:txBody>
                  <a:tcPr marL="63442" marR="63442" marT="63472" marB="63472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6474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reformuler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consigne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754" marR="50754" marT="50778" marB="50778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694" name="Group 2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998353"/>
              </p:ext>
            </p:extLst>
          </p:nvPr>
        </p:nvGraphicFramePr>
        <p:xfrm>
          <a:off x="3837832" y="7108825"/>
          <a:ext cx="1655762" cy="1358900"/>
        </p:xfrm>
        <a:graphic>
          <a:graphicData uri="http://schemas.openxmlformats.org/drawingml/2006/table">
            <a:tbl>
              <a:tblPr/>
              <a:tblGrid>
                <a:gridCol w="1655762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DIRE  3</a:t>
                      </a:r>
                    </a:p>
                  </a:txBody>
                  <a:tcPr marL="63484" marR="63484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réciter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comptine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ou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un court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poème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sans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oubli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ou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substitution.</a:t>
                      </a:r>
                    </a:p>
                  </a:txBody>
                  <a:tcPr marL="50787" marR="50787" marT="50800" marB="5080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704" name="Group 2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160106"/>
              </p:ext>
            </p:extLst>
          </p:nvPr>
        </p:nvGraphicFramePr>
        <p:xfrm>
          <a:off x="8301882" y="7037388"/>
          <a:ext cx="1657350" cy="1358900"/>
        </p:xfrm>
        <a:graphic>
          <a:graphicData uri="http://schemas.openxmlformats.org/drawingml/2006/table">
            <a:tbl>
              <a:tblPr/>
              <a:tblGrid>
                <a:gridCol w="165735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DIRE  3</a:t>
                      </a:r>
                    </a:p>
                  </a:txBody>
                  <a:tcPr marL="63545" marR="63545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réciter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comptine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ou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un court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poème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pensant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aux respirations.;</a:t>
                      </a:r>
                    </a:p>
                  </a:txBody>
                  <a:tcPr marL="50836" marR="50836" marT="50800" marB="5080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714" name="Group 2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665844"/>
              </p:ext>
            </p:extLst>
          </p:nvPr>
        </p:nvGraphicFramePr>
        <p:xfrm>
          <a:off x="1750269" y="2905125"/>
          <a:ext cx="1511300" cy="892175"/>
        </p:xfrm>
        <a:graphic>
          <a:graphicData uri="http://schemas.openxmlformats.org/drawingml/2006/table">
            <a:tbl>
              <a:tblPr/>
              <a:tblGrid>
                <a:gridCol w="1511300"/>
              </a:tblGrid>
              <a:tr h="3103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DIRE  1</a:t>
                      </a:r>
                    </a:p>
                  </a:txBody>
                  <a:tcPr marL="63464" marR="63464" marT="63596" marB="6359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581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décrire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images.</a:t>
                      </a:r>
                    </a:p>
                  </a:txBody>
                  <a:tcPr marL="50771" marR="50771" marT="50877" marB="50877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724" name="Group 2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406575"/>
              </p:ext>
            </p:extLst>
          </p:nvPr>
        </p:nvGraphicFramePr>
        <p:xfrm>
          <a:off x="1677244" y="5164138"/>
          <a:ext cx="1512888" cy="1404937"/>
        </p:xfrm>
        <a:graphic>
          <a:graphicData uri="http://schemas.openxmlformats.org/drawingml/2006/table">
            <a:tbl>
              <a:tblPr/>
              <a:tblGrid>
                <a:gridCol w="1512888"/>
              </a:tblGrid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DIRE 2</a:t>
                      </a:r>
                    </a:p>
                  </a:txBody>
                  <a:tcPr marL="63530" marR="63530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990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prendre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la parole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dans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un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échange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demandant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la parole.</a:t>
                      </a:r>
                    </a:p>
                  </a:txBody>
                  <a:tcPr marL="50824" marR="50824" marT="50800" marB="5080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Group 2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803801"/>
              </p:ext>
            </p:extLst>
          </p:nvPr>
        </p:nvGraphicFramePr>
        <p:xfrm>
          <a:off x="1750269" y="3868738"/>
          <a:ext cx="1511300" cy="890589"/>
        </p:xfrm>
        <a:graphic>
          <a:graphicData uri="http://schemas.openxmlformats.org/drawingml/2006/table">
            <a:tbl>
              <a:tblPr/>
              <a:tblGrid>
                <a:gridCol w="1511300"/>
              </a:tblGrid>
              <a:tr h="3098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DIRE  1</a:t>
                      </a:r>
                    </a:p>
                  </a:txBody>
                  <a:tcPr marL="63464" marR="63464" marT="63479" marB="63479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5807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rapporter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un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évènement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vécu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50771" marR="50771" marT="50782" marB="50782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1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272721"/>
              </p:ext>
            </p:extLst>
          </p:nvPr>
        </p:nvGraphicFramePr>
        <p:xfrm>
          <a:off x="570656" y="1326861"/>
          <a:ext cx="11836398" cy="7942427"/>
        </p:xfrm>
        <a:graphic>
          <a:graphicData uri="http://schemas.openxmlformats.org/drawingml/2006/table">
            <a:tbl>
              <a:tblPr/>
              <a:tblGrid>
                <a:gridCol w="915988"/>
                <a:gridCol w="2184082"/>
                <a:gridCol w="2184082"/>
                <a:gridCol w="2184082"/>
                <a:gridCol w="2184082"/>
                <a:gridCol w="2184082"/>
              </a:tblGrid>
              <a:tr h="7602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9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cartes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1</a:t>
                      </a: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2</a:t>
                      </a: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3</a:t>
                      </a: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4</a:t>
                      </a: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5</a:t>
                      </a: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57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NC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Diviser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par 2 et par 5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dans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cas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où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 quotient exact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est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entier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00" marR="63500" marT="63505" marB="63505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65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NC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Restituer et utiliser les tables d</a:t>
                      </a:r>
                      <a:r>
                        <a:rPr kumimoji="0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addition et de multiplication par 2,3,6 ey 5.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00" marR="63500" marT="63505" marB="63505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15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NC 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Calculer mentalement en utilisant des additions, des soustractions et des multiplications simples.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00" marR="63500" marT="63505" marB="63505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12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remarques</a:t>
                      </a: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apprentissage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sont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données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comme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repère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progression pour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une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6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semaines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cartes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sont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travaillées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progressivement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en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fonction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apprentissages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effectifs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et s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adaptent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au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profil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la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classe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 L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équipe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cycle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définit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cartes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apprentissage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évaluées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manière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cohérente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avec le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projet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école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activités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sont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définies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en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fonction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projets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classe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et des fiches action du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projet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école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</a:t>
                      </a: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811" name="Group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398238"/>
              </p:ext>
            </p:extLst>
          </p:nvPr>
        </p:nvGraphicFramePr>
        <p:xfrm>
          <a:off x="592881" y="709201"/>
          <a:ext cx="11814175" cy="401637"/>
        </p:xfrm>
        <a:graphic>
          <a:graphicData uri="http://schemas.openxmlformats.org/drawingml/2006/table">
            <a:tbl>
              <a:tblPr/>
              <a:tblGrid>
                <a:gridCol w="11814175"/>
              </a:tblGrid>
              <a:tr h="4016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Repères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 de progression et de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programmation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 :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NOMBRES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et CALCULS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CP </a:t>
                      </a:r>
                    </a:p>
                  </a:txBody>
                  <a:tcPr marL="63498" marR="63498" marT="63550" marB="63550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817" name="Group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314458"/>
              </p:ext>
            </p:extLst>
          </p:nvPr>
        </p:nvGraphicFramePr>
        <p:xfrm>
          <a:off x="3796456" y="7397833"/>
          <a:ext cx="8318500" cy="698500"/>
        </p:xfrm>
        <a:graphic>
          <a:graphicData uri="http://schemas.openxmlformats.org/drawingml/2006/table">
            <a:tbl>
              <a:tblPr/>
              <a:tblGrid>
                <a:gridCol w="831850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NC 5</a:t>
                      </a:r>
                    </a:p>
                  </a:txBody>
                  <a:tcPr marL="63500" marR="63500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calculer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mentalement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additions (des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sommes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).</a:t>
                      </a:r>
                    </a:p>
                  </a:txBody>
                  <a:tcPr marL="50800" marR="50800" marT="50800" marB="5080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827" name="Group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75346"/>
              </p:ext>
            </p:extLst>
          </p:nvPr>
        </p:nvGraphicFramePr>
        <p:xfrm>
          <a:off x="3796456" y="6583446"/>
          <a:ext cx="8318500" cy="698500"/>
        </p:xfrm>
        <a:graphic>
          <a:graphicData uri="http://schemas.openxmlformats.org/drawingml/2006/table">
            <a:tbl>
              <a:tblPr/>
              <a:tblGrid>
                <a:gridCol w="831850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NC 5</a:t>
                      </a:r>
                    </a:p>
                  </a:txBody>
                  <a:tcPr marL="63500" marR="63500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calculer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mentalement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soustractions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(des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différences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).</a:t>
                      </a:r>
                    </a:p>
                  </a:txBody>
                  <a:tcPr marL="50800" marR="50800" marT="50800" marB="5080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837" name="Group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615078"/>
              </p:ext>
            </p:extLst>
          </p:nvPr>
        </p:nvGraphicFramePr>
        <p:xfrm>
          <a:off x="8225581" y="5287351"/>
          <a:ext cx="1800225" cy="1008063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3609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NC 4</a:t>
                      </a:r>
                    </a:p>
                  </a:txBody>
                  <a:tcPr marL="63501" marR="63501" marT="63497" marB="6349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6471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connais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doubles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inférieurs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10.</a:t>
                      </a:r>
                    </a:p>
                  </a:txBody>
                  <a:tcPr marL="50801" marR="50801" marT="50798" marB="50798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847" name="Group 1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281574"/>
              </p:ext>
            </p:extLst>
          </p:nvPr>
        </p:nvGraphicFramePr>
        <p:xfrm>
          <a:off x="10386168" y="5287351"/>
          <a:ext cx="1799703" cy="1008063"/>
        </p:xfrm>
        <a:graphic>
          <a:graphicData uri="http://schemas.openxmlformats.org/drawingml/2006/table">
            <a:tbl>
              <a:tblPr/>
              <a:tblGrid>
                <a:gridCol w="1799703"/>
              </a:tblGrid>
              <a:tr h="3609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NC 4</a:t>
                      </a:r>
                    </a:p>
                  </a:txBody>
                  <a:tcPr marL="63464" marR="63464" marT="63497" marB="6349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6471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connais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la table de multiplication de 2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oralement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771" marR="50771" marT="50798" marB="50798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862" name="Group 1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46081"/>
              </p:ext>
            </p:extLst>
          </p:nvPr>
        </p:nvGraphicFramePr>
        <p:xfrm>
          <a:off x="1637456" y="3806214"/>
          <a:ext cx="1917700" cy="1193800"/>
        </p:xfrm>
        <a:graphic>
          <a:graphicData uri="http://schemas.openxmlformats.org/drawingml/2006/table">
            <a:tbl>
              <a:tblPr/>
              <a:tblGrid>
                <a:gridCol w="191770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NC 4</a:t>
                      </a:r>
                    </a:p>
                  </a:txBody>
                  <a:tcPr marL="63500" marR="63500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trouver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toutes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décompositions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quantité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donnée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manipulant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 </a:t>
                      </a:r>
                    </a:p>
                  </a:txBody>
                  <a:tcPr marL="50800" marR="50800" marT="50800" marB="5080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872" name="Group 1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489286"/>
              </p:ext>
            </p:extLst>
          </p:nvPr>
        </p:nvGraphicFramePr>
        <p:xfrm>
          <a:off x="5993556" y="3774464"/>
          <a:ext cx="1871663" cy="1368425"/>
        </p:xfrm>
        <a:graphic>
          <a:graphicData uri="http://schemas.openxmlformats.org/drawingml/2006/table">
            <a:tbl>
              <a:tblPr/>
              <a:tblGrid>
                <a:gridCol w="1871663"/>
              </a:tblGrid>
              <a:tr h="3708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NC 4</a:t>
                      </a:r>
                    </a:p>
                  </a:txBody>
                  <a:tcPr marL="63482" marR="63482" marT="63513" marB="6351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997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trouver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reconnaître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toutes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décompositions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chiffrées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quantité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donnée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:  3, 4, 5, 6.</a:t>
                      </a:r>
                    </a:p>
                  </a:txBody>
                  <a:tcPr marL="50785" marR="50785" marT="50810" marB="5081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882" name="Group 1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338394"/>
              </p:ext>
            </p:extLst>
          </p:nvPr>
        </p:nvGraphicFramePr>
        <p:xfrm>
          <a:off x="8225581" y="3774464"/>
          <a:ext cx="1800225" cy="1368425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3708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NC 4</a:t>
                      </a:r>
                    </a:p>
                  </a:txBody>
                  <a:tcPr marL="63501" marR="63501" marT="63513" marB="6351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997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trouver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reconnaître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toutes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décompositions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chiffrées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quantité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donnée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 7,8.</a:t>
                      </a:r>
                    </a:p>
                  </a:txBody>
                  <a:tcPr marL="50801" marR="50801" marT="50810" marB="5081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892" name="Group 1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825417"/>
              </p:ext>
            </p:extLst>
          </p:nvPr>
        </p:nvGraphicFramePr>
        <p:xfrm>
          <a:off x="10386169" y="3774464"/>
          <a:ext cx="1800225" cy="1368425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3708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NC 4</a:t>
                      </a:r>
                    </a:p>
                  </a:txBody>
                  <a:tcPr marL="63501" marR="63501" marT="63513" marB="6351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997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trouver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reconnaître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toutes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décompositions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chiffrées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quantité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donnée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 9, 10.</a:t>
                      </a:r>
                    </a:p>
                  </a:txBody>
                  <a:tcPr marL="50801" marR="50801" marT="50810" marB="5081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902" name="Group 1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107656"/>
              </p:ext>
            </p:extLst>
          </p:nvPr>
        </p:nvGraphicFramePr>
        <p:xfrm>
          <a:off x="10457606" y="2189990"/>
          <a:ext cx="1728788" cy="1081088"/>
        </p:xfrm>
        <a:graphic>
          <a:graphicData uri="http://schemas.openxmlformats.org/drawingml/2006/table">
            <a:tbl>
              <a:tblPr/>
              <a:tblGrid>
                <a:gridCol w="1728788"/>
              </a:tblGrid>
              <a:tr h="3335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NC 3</a:t>
                      </a:r>
                    </a:p>
                  </a:txBody>
                  <a:tcPr marL="63522" marR="63522" marT="63557" marB="6355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747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connais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moitiés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nombres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pairs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inférieurs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20.</a:t>
                      </a:r>
                    </a:p>
                  </a:txBody>
                  <a:tcPr marL="50818" marR="50818" marT="50846" marB="50846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5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767591"/>
              </p:ext>
            </p:extLst>
          </p:nvPr>
        </p:nvGraphicFramePr>
        <p:xfrm>
          <a:off x="597744" y="1397323"/>
          <a:ext cx="11825290" cy="7727949"/>
        </p:xfrm>
        <a:graphic>
          <a:graphicData uri="http://schemas.openxmlformats.org/drawingml/2006/table">
            <a:tbl>
              <a:tblPr/>
              <a:tblGrid>
                <a:gridCol w="914400"/>
                <a:gridCol w="2182178"/>
                <a:gridCol w="2182178"/>
                <a:gridCol w="2182178"/>
                <a:gridCol w="2182178"/>
                <a:gridCol w="2182178"/>
              </a:tblGrid>
              <a:tr h="665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10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cartes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1</a:t>
                      </a:r>
                    </a:p>
                  </a:txBody>
                  <a:tcPr marL="50800" marR="50800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2</a:t>
                      </a:r>
                    </a:p>
                  </a:txBody>
                  <a:tcPr marL="50800" marR="50800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3</a:t>
                      </a:r>
                    </a:p>
                  </a:txBody>
                  <a:tcPr marL="50800" marR="50800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4</a:t>
                      </a:r>
                    </a:p>
                  </a:txBody>
                  <a:tcPr marL="50800" marR="50800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5</a:t>
                      </a:r>
                    </a:p>
                  </a:txBody>
                  <a:tcPr marL="50800" marR="50800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0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NC 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Résoudre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problèmes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dénombre-ment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00" marR="63500" marT="63507" marB="63507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67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NC 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Résoudre des problèmes relevant  de l</a:t>
                      </a:r>
                      <a:r>
                        <a:rPr kumimoji="0" lang="ja-JP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addition, de la soustraction et de la multiplication.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00" marR="63500" marT="63507" marB="63507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NC 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Utiliser les fonctions de base de la calculatrice.</a:t>
                      </a:r>
                    </a:p>
                  </a:txBody>
                  <a:tcPr marL="63500" marR="63500" marT="63507" marB="63507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6461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remarques</a:t>
                      </a:r>
                    </a:p>
                  </a:txBody>
                  <a:tcPr marL="50800" marR="50800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apprentissage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sont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données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comme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repère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progression pour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une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6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semaines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cartes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sont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travaillées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progressivement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en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fonction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apprentissages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effectifs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et s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adaptent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au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profil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la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classe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 L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équipe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cycle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définit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cartes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apprentissage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évaluées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manière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cohérente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avec le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projet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école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activités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sont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définies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en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fonction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projets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classe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et des fiches action du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projet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école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</a:t>
                      </a:r>
                    </a:p>
                  </a:txBody>
                  <a:tcPr marL="50800" marR="50800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835" name="Group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423566"/>
              </p:ext>
            </p:extLst>
          </p:nvPr>
        </p:nvGraphicFramePr>
        <p:xfrm>
          <a:off x="613619" y="778198"/>
          <a:ext cx="11807825" cy="401637"/>
        </p:xfrm>
        <a:graphic>
          <a:graphicData uri="http://schemas.openxmlformats.org/drawingml/2006/table">
            <a:tbl>
              <a:tblPr/>
              <a:tblGrid>
                <a:gridCol w="11807825"/>
              </a:tblGrid>
              <a:tr h="4016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Repères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 de progression et de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programmation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 :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NOMBRES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et CALCULS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CP </a:t>
                      </a:r>
                    </a:p>
                  </a:txBody>
                  <a:tcPr marL="63501" marR="63501" marT="63550" marB="63550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841" name="Group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370602"/>
              </p:ext>
            </p:extLst>
          </p:nvPr>
        </p:nvGraphicFramePr>
        <p:xfrm>
          <a:off x="1909019" y="5675635"/>
          <a:ext cx="8255000" cy="698500"/>
        </p:xfrm>
        <a:graphic>
          <a:graphicData uri="http://schemas.openxmlformats.org/drawingml/2006/table">
            <a:tbl>
              <a:tblPr/>
              <a:tblGrid>
                <a:gridCol w="825500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NC 7</a:t>
                      </a:r>
                    </a:p>
                  </a:txBody>
                  <a:tcPr marL="63500" marR="63500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résoudre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problèmes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additifs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soustractifs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simples.</a:t>
                      </a:r>
                    </a:p>
                  </a:txBody>
                  <a:tcPr marL="50800" marR="50800" marT="50800" marB="5080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851" name="Group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915787"/>
              </p:ext>
            </p:extLst>
          </p:nvPr>
        </p:nvGraphicFramePr>
        <p:xfrm>
          <a:off x="10406907" y="2218060"/>
          <a:ext cx="1800225" cy="1152525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3555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NC 6</a:t>
                      </a:r>
                    </a:p>
                  </a:txBody>
                  <a:tcPr marL="63501" marR="63501" marT="63522" marB="63522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796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résoudre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un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problème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dénombrant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801" marR="50801" marT="50818" marB="50818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862" name="Group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001285"/>
              </p:ext>
            </p:extLst>
          </p:nvPr>
        </p:nvGraphicFramePr>
        <p:xfrm>
          <a:off x="1693119" y="2218060"/>
          <a:ext cx="1800225" cy="1152525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3555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NC 6</a:t>
                      </a:r>
                    </a:p>
                  </a:txBody>
                  <a:tcPr marL="63501" marR="63501" marT="63522" marB="63522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796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dénombrer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objets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jusqu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10.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50801" marR="50801" marT="50818" marB="50818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872" name="Group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792446"/>
              </p:ext>
            </p:extLst>
          </p:nvPr>
        </p:nvGraphicFramePr>
        <p:xfrm>
          <a:off x="3925144" y="2218060"/>
          <a:ext cx="1800225" cy="1152525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3555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NC 6</a:t>
                      </a:r>
                    </a:p>
                  </a:txBody>
                  <a:tcPr marL="63501" marR="63501" marT="63522" marB="63522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796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dénombrer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objets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jusqu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19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801" marR="50801" marT="50818" marB="50818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882" name="Group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603277"/>
              </p:ext>
            </p:extLst>
          </p:nvPr>
        </p:nvGraphicFramePr>
        <p:xfrm>
          <a:off x="6085732" y="2249810"/>
          <a:ext cx="1800225" cy="1127125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3099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NC 6</a:t>
                      </a:r>
                    </a:p>
                  </a:txBody>
                  <a:tcPr marL="63501" marR="63501" marT="63507" marB="6350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817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dizaines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pour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dénombrer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801" marR="50801" marT="50806" marB="50806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892" name="Group 1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902813"/>
              </p:ext>
            </p:extLst>
          </p:nvPr>
        </p:nvGraphicFramePr>
        <p:xfrm>
          <a:off x="1909019" y="4810448"/>
          <a:ext cx="3797300" cy="698500"/>
        </p:xfrm>
        <a:graphic>
          <a:graphicData uri="http://schemas.openxmlformats.org/drawingml/2006/table">
            <a:tbl>
              <a:tblPr/>
              <a:tblGrid>
                <a:gridCol w="379730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NC 7</a:t>
                      </a:r>
                    </a:p>
                  </a:txBody>
                  <a:tcPr marL="63500" marR="63500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représenter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j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ai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trouvé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par un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dessin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800" marR="50800" marT="50800" marB="5080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902" name="Group 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839982"/>
              </p:ext>
            </p:extLst>
          </p:nvPr>
        </p:nvGraphicFramePr>
        <p:xfrm>
          <a:off x="6158757" y="4810448"/>
          <a:ext cx="4064000" cy="749300"/>
        </p:xfrm>
        <a:graphic>
          <a:graphicData uri="http://schemas.openxmlformats.org/drawingml/2006/table">
            <a:tbl>
              <a:tblPr/>
              <a:tblGrid>
                <a:gridCol w="406400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NC 7</a:t>
                      </a:r>
                    </a:p>
                  </a:txBody>
                  <a:tcPr marL="63500" marR="63500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représenter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j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ai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trouvé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par un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schéma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800" marR="50800" marT="50800" marB="5080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912" name="Group 1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891758"/>
              </p:ext>
            </p:extLst>
          </p:nvPr>
        </p:nvGraphicFramePr>
        <p:xfrm>
          <a:off x="3950544" y="6467798"/>
          <a:ext cx="8255000" cy="698500"/>
        </p:xfrm>
        <a:graphic>
          <a:graphicData uri="http://schemas.openxmlformats.org/drawingml/2006/table">
            <a:tbl>
              <a:tblPr/>
              <a:tblGrid>
                <a:gridCol w="825500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NC 7</a:t>
                      </a:r>
                    </a:p>
                  </a:txBody>
                  <a:tcPr marL="63500" marR="63500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résoudre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problèmes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multiplicatif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de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partage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800" marR="50800" marT="50800" marB="5080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922" name="Group 1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831446"/>
              </p:ext>
            </p:extLst>
          </p:nvPr>
        </p:nvGraphicFramePr>
        <p:xfrm>
          <a:off x="10406907" y="4739010"/>
          <a:ext cx="1800225" cy="1079500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333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NC 7</a:t>
                      </a:r>
                    </a:p>
                  </a:txBody>
                  <a:tcPr marL="63501" marR="63501" marT="63464" marB="63464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7464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ma solution sous la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forme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opération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801" marR="50801" marT="50771" marB="50771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932" name="Group 1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57461"/>
              </p:ext>
            </p:extLst>
          </p:nvPr>
        </p:nvGraphicFramePr>
        <p:xfrm>
          <a:off x="1931244" y="3946848"/>
          <a:ext cx="10185400" cy="698500"/>
        </p:xfrm>
        <a:graphic>
          <a:graphicData uri="http://schemas.openxmlformats.org/drawingml/2006/table">
            <a:tbl>
              <a:tblPr/>
              <a:tblGrid>
                <a:gridCol w="1018540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NC 7</a:t>
                      </a:r>
                    </a:p>
                  </a:txBody>
                  <a:tcPr marL="63500" marR="63500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comprends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j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vocabulaire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problèmes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: plus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autant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moins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,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ajouter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soustraire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….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69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985087"/>
              </p:ext>
            </p:extLst>
          </p:nvPr>
        </p:nvGraphicFramePr>
        <p:xfrm>
          <a:off x="393700" y="798742"/>
          <a:ext cx="11874500" cy="8686570"/>
        </p:xfrm>
        <a:graphic>
          <a:graphicData uri="http://schemas.openxmlformats.org/drawingml/2006/table">
            <a:tbl>
              <a:tblPr/>
              <a:tblGrid>
                <a:gridCol w="917575"/>
                <a:gridCol w="2191385"/>
                <a:gridCol w="2191385"/>
                <a:gridCol w="2191385"/>
                <a:gridCol w="2191385"/>
                <a:gridCol w="2191385"/>
              </a:tblGrid>
              <a:tr h="3920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12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cartes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7" marB="50797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1</a:t>
                      </a:r>
                    </a:p>
                  </a:txBody>
                  <a:tcPr marL="50800" marR="50800" marT="50797" marB="50797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2</a:t>
                      </a:r>
                    </a:p>
                  </a:txBody>
                  <a:tcPr marL="50800" marR="50800" marT="50797" marB="50797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3</a:t>
                      </a:r>
                    </a:p>
                  </a:txBody>
                  <a:tcPr marL="50800" marR="50800" marT="50797" marB="50797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4</a:t>
                      </a:r>
                    </a:p>
                  </a:txBody>
                  <a:tcPr marL="50800" marR="50800" marT="50797" marB="50797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5</a:t>
                      </a:r>
                    </a:p>
                  </a:txBody>
                  <a:tcPr marL="50800" marR="50800" marT="50797" marB="50797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5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GÉOM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Reconnaître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nommer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décrire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figures planes et les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solides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usuels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00" marR="63500" marT="63496" marB="63496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7" marB="50797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7" marB="50797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7" marB="50797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7" marB="50797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7" marB="50797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GÉOM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Utiliser</a:t>
                      </a: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la </a:t>
                      </a:r>
                      <a:r>
                        <a:rPr kumimoji="0" lang="en-US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règle</a:t>
                      </a: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l</a:t>
                      </a:r>
                      <a:r>
                        <a:rPr kumimoji="0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équerre</a:t>
                      </a: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pour tracer avec </a:t>
                      </a:r>
                      <a:r>
                        <a:rPr kumimoji="0" lang="en-US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soin</a:t>
                      </a: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</a:t>
                      </a:r>
                      <a:r>
                        <a:rPr kumimoji="0" lang="en-US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précision</a:t>
                      </a: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un </a:t>
                      </a:r>
                      <a:r>
                        <a:rPr kumimoji="0" lang="en-US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carré</a:t>
                      </a: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un rectangle, un triangle, un rectangle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00" marR="63500" marT="63496" marB="63496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7" marB="50797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7" marB="50797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7" marB="50797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7" marB="50797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7" marB="50797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1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GÉOM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Percevoir</a:t>
                      </a: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</a:t>
                      </a:r>
                      <a:r>
                        <a:rPr kumimoji="0" lang="en-US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reconnaître</a:t>
                      </a: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quelques</a:t>
                      </a: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relations et </a:t>
                      </a:r>
                      <a:r>
                        <a:rPr kumimoji="0" lang="en-US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propriétés</a:t>
                      </a: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géométriques</a:t>
                      </a: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: </a:t>
                      </a:r>
                      <a:r>
                        <a:rPr kumimoji="0" lang="en-US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alignement</a:t>
                      </a: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angle </a:t>
                      </a:r>
                      <a:r>
                        <a:rPr kumimoji="0" lang="en-US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droit</a:t>
                      </a: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axe de </a:t>
                      </a:r>
                      <a:r>
                        <a:rPr kumimoji="0" lang="en-US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symétrie</a:t>
                      </a: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égalité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longueurs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00" marR="63500" marT="63496" marB="63496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7" marB="50797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7" marB="50797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7" marB="50797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7" marB="50797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7" marB="50797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12023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GÉOM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Résoudre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un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problème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géométrique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00" marR="63500" marT="63496" marB="63496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7" marB="50797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7" marB="50797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7" marB="50797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7" marB="50797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7" marB="50797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10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GÉOM 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Repérer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cases, des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noeuds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quadrillage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500" marR="63500" marT="63496" marB="63496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7" marB="50797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7" marB="50797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7" marB="50797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7" marB="50797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7" marB="50797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22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GÉOM 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Situer un objet par rapport à soi ou à un autre objet , donner sa position et décrire son déplacement.</a:t>
                      </a:r>
                    </a:p>
                  </a:txBody>
                  <a:tcPr marL="63500" marR="63500" marT="63496" marB="63496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7" marB="50797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7" marB="50797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7" marB="50797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7" marB="50797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7" marB="50797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7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remarques</a:t>
                      </a:r>
                    </a:p>
                  </a:txBody>
                  <a:tcPr marL="50800" marR="50800" marT="50797" marB="50797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apprentissage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sont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données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comme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repère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progression pour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une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6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semaines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cartes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sont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travaillées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progressivement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en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fonction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apprentissages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effectifs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et s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adaptent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au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profil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la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classe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 L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équipe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cycle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définit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cartes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apprentissage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évaluées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manière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cohérente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avec le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projet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école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activités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sont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définies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en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fonction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projets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classe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et des fiches action du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projet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école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</a:t>
                      </a:r>
                    </a:p>
                  </a:txBody>
                  <a:tcPr marL="50800" marR="50800" marT="50797" marB="50797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916" name="Group 1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301794"/>
              </p:ext>
            </p:extLst>
          </p:nvPr>
        </p:nvGraphicFramePr>
        <p:xfrm>
          <a:off x="3657600" y="1276400"/>
          <a:ext cx="1908175" cy="914500"/>
        </p:xfrm>
        <a:graphic>
          <a:graphicData uri="http://schemas.openxmlformats.org/drawingml/2006/table">
            <a:tbl>
              <a:tblPr/>
              <a:tblGrid>
                <a:gridCol w="1908175"/>
              </a:tblGrid>
              <a:tr h="2674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GÉOM 1</a:t>
                      </a:r>
                    </a:p>
                  </a:txBody>
                  <a:tcPr marL="63483" marR="63483" marT="63528" marB="63528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5993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reconnais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et je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nomme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un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carré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un rectangle et un triangle.</a:t>
                      </a:r>
                    </a:p>
                  </a:txBody>
                  <a:tcPr marL="50786" marR="50786" marT="50822" marB="50822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926" name="Group 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458991"/>
              </p:ext>
            </p:extLst>
          </p:nvPr>
        </p:nvGraphicFramePr>
        <p:xfrm>
          <a:off x="381000" y="298699"/>
          <a:ext cx="11887200" cy="401637"/>
        </p:xfrm>
        <a:graphic>
          <a:graphicData uri="http://schemas.openxmlformats.org/drawingml/2006/table">
            <a:tbl>
              <a:tblPr/>
              <a:tblGrid>
                <a:gridCol w="11887200"/>
              </a:tblGrid>
              <a:tr h="4016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Repères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 de progression et de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programmation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 :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GÉOMÉTRIE CP </a:t>
                      </a:r>
                    </a:p>
                  </a:txBody>
                  <a:tcPr marL="63504" marR="63504" marT="63550" marB="63550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932" name="Group 164"/>
          <p:cNvGraphicFramePr>
            <a:graphicFrameLocks noGrp="1"/>
          </p:cNvGraphicFramePr>
          <p:nvPr/>
        </p:nvGraphicFramePr>
        <p:xfrm>
          <a:off x="3622675" y="5453063"/>
          <a:ext cx="1943100" cy="1008062"/>
        </p:xfrm>
        <a:graphic>
          <a:graphicData uri="http://schemas.openxmlformats.org/drawingml/2006/table">
            <a:tbl>
              <a:tblPr/>
              <a:tblGrid>
                <a:gridCol w="1943100"/>
              </a:tblGrid>
              <a:tr h="3109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GÉOM  4</a:t>
                      </a:r>
                    </a:p>
                  </a:txBody>
                  <a:tcPr marL="63464" marR="63464" marT="63497" marB="6349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697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reproduire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figures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géométriques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simples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aide d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règle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771" marR="50771" marT="50797" marB="50797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942" name="Group 174"/>
          <p:cNvGraphicFramePr>
            <a:graphicFrameLocks noGrp="1"/>
          </p:cNvGraphicFramePr>
          <p:nvPr/>
        </p:nvGraphicFramePr>
        <p:xfrm>
          <a:off x="5926138" y="7685088"/>
          <a:ext cx="1800225" cy="1044576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309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GÉOM 6</a:t>
                      </a:r>
                    </a:p>
                  </a:txBody>
                  <a:tcPr marL="63446" marR="63446" marT="63429" marB="63429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73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situer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un objet en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utilisant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un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vocabulaire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précis.</a:t>
                      </a:r>
                    </a:p>
                  </a:txBody>
                  <a:tcPr marL="50757" marR="50757" marT="50745" marB="50745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953" name="Group 185"/>
          <p:cNvGraphicFramePr>
            <a:graphicFrameLocks noGrp="1"/>
          </p:cNvGraphicFramePr>
          <p:nvPr/>
        </p:nvGraphicFramePr>
        <p:xfrm>
          <a:off x="1476375" y="7666038"/>
          <a:ext cx="4089400" cy="1027112"/>
        </p:xfrm>
        <a:graphic>
          <a:graphicData uri="http://schemas.openxmlformats.org/drawingml/2006/table">
            <a:tbl>
              <a:tblPr/>
              <a:tblGrid>
                <a:gridCol w="4089400"/>
              </a:tblGrid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GÉOM 6</a:t>
                      </a:r>
                    </a:p>
                  </a:txBody>
                  <a:tcPr marL="63500" marR="63500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588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vocabulaire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spatial :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devant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derrière.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gauche de.., ...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droite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de...</a:t>
                      </a:r>
                    </a:p>
                  </a:txBody>
                  <a:tcPr marL="50800" marR="50800" marT="50800" marB="5080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973" name="Group 2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838422"/>
              </p:ext>
            </p:extLst>
          </p:nvPr>
        </p:nvGraphicFramePr>
        <p:xfrm>
          <a:off x="3694088" y="6677000"/>
          <a:ext cx="8432800" cy="698500"/>
        </p:xfrm>
        <a:graphic>
          <a:graphicData uri="http://schemas.openxmlformats.org/drawingml/2006/table">
            <a:tbl>
              <a:tblPr/>
              <a:tblGrid>
                <a:gridCol w="843280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GÉOM 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5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00" marR="63500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reproduire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figures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géométriques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simples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aide d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quadrillage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800" marR="50800" marT="50800" marB="5080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983" name="Group 215"/>
          <p:cNvGraphicFramePr>
            <a:graphicFrameLocks noGrp="1"/>
          </p:cNvGraphicFramePr>
          <p:nvPr/>
        </p:nvGraphicFramePr>
        <p:xfrm>
          <a:off x="5854700" y="5453063"/>
          <a:ext cx="1943100" cy="1008062"/>
        </p:xfrm>
        <a:graphic>
          <a:graphicData uri="http://schemas.openxmlformats.org/drawingml/2006/table">
            <a:tbl>
              <a:tblPr/>
              <a:tblGrid>
                <a:gridCol w="1943100"/>
              </a:tblGrid>
              <a:tr h="3399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GÉOM 4</a:t>
                      </a:r>
                    </a:p>
                  </a:txBody>
                  <a:tcPr marL="63464" marR="63464" marT="63497" marB="6349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6681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reproduire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figures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géométriques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simples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aide du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papier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calque.</a:t>
                      </a:r>
                    </a:p>
                  </a:txBody>
                  <a:tcPr marL="50771" marR="50771" marT="50797" marB="50797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003" name="Group 2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608442"/>
              </p:ext>
            </p:extLst>
          </p:nvPr>
        </p:nvGraphicFramePr>
        <p:xfrm>
          <a:off x="10247313" y="1279574"/>
          <a:ext cx="1800225" cy="938250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309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GÉOM 1</a:t>
                      </a:r>
                    </a:p>
                  </a:txBody>
                  <a:tcPr marL="63501" marR="63501" marT="63417" marB="6341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6285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nomme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 cube et le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pavé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droit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801" marR="50801" marT="50734" marB="50734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013" name="Group 2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911665"/>
              </p:ext>
            </p:extLst>
          </p:nvPr>
        </p:nvGraphicFramePr>
        <p:xfrm>
          <a:off x="8015288" y="1279574"/>
          <a:ext cx="1943100" cy="938250"/>
        </p:xfrm>
        <a:graphic>
          <a:graphicData uri="http://schemas.openxmlformats.org/drawingml/2006/table">
            <a:tbl>
              <a:tblPr/>
              <a:tblGrid>
                <a:gridCol w="1943100"/>
              </a:tblGrid>
              <a:tr h="309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GÉOM 1</a:t>
                      </a:r>
                    </a:p>
                  </a:txBody>
                  <a:tcPr marL="63464" marR="63464" marT="63417" marB="6341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6285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reconnais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 cube et le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pavé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droit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771" marR="50771" marT="50734" marB="50734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023" name="Group 255"/>
          <p:cNvGraphicFramePr>
            <a:graphicFrameLocks noGrp="1"/>
          </p:cNvGraphicFramePr>
          <p:nvPr/>
        </p:nvGraphicFramePr>
        <p:xfrm>
          <a:off x="10247313" y="5410200"/>
          <a:ext cx="1871662" cy="1028700"/>
        </p:xfrm>
        <a:graphic>
          <a:graphicData uri="http://schemas.openxmlformats.org/drawingml/2006/table">
            <a:tbl>
              <a:tblPr/>
              <a:tblGrid>
                <a:gridCol w="1871662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GÉOM 4</a:t>
                      </a:r>
                    </a:p>
                  </a:txBody>
                  <a:tcPr marL="63481" marR="63481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reproduire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figures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géométriques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aide d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instruments.</a:t>
                      </a:r>
                    </a:p>
                  </a:txBody>
                  <a:tcPr marL="50785" marR="50785" marT="50800" marB="5080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033" name="Group 265"/>
          <p:cNvGraphicFramePr>
            <a:graphicFrameLocks noGrp="1"/>
          </p:cNvGraphicFramePr>
          <p:nvPr/>
        </p:nvGraphicFramePr>
        <p:xfrm>
          <a:off x="1462088" y="2500313"/>
          <a:ext cx="1944687" cy="1008062"/>
        </p:xfrm>
        <a:graphic>
          <a:graphicData uri="http://schemas.openxmlformats.org/drawingml/2006/table">
            <a:tbl>
              <a:tblPr/>
              <a:tblGrid>
                <a:gridCol w="1944687"/>
              </a:tblGrid>
              <a:tr h="3109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GÉOM 2</a:t>
                      </a:r>
                    </a:p>
                  </a:txBody>
                  <a:tcPr marL="63515" marR="63515" marT="63497" marB="6349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697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tracer  le segment reliant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deux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points avec la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règle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812" marR="50812" marT="50797" marB="50797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043" name="Group 275"/>
          <p:cNvGraphicFramePr>
            <a:graphicFrameLocks noGrp="1"/>
          </p:cNvGraphicFramePr>
          <p:nvPr/>
        </p:nvGraphicFramePr>
        <p:xfrm>
          <a:off x="5854700" y="2500313"/>
          <a:ext cx="1943100" cy="1008062"/>
        </p:xfrm>
        <a:graphic>
          <a:graphicData uri="http://schemas.openxmlformats.org/drawingml/2006/table">
            <a:tbl>
              <a:tblPr/>
              <a:tblGrid>
                <a:gridCol w="1943100"/>
              </a:tblGrid>
              <a:tr h="3109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GÉOM 2</a:t>
                      </a:r>
                    </a:p>
                  </a:txBody>
                  <a:tcPr marL="63464" marR="63464" marT="63497" marB="6349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697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tracer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droite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passant par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deux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points avec la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règle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771" marR="50771" marT="50797" marB="50797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053" name="Group 285"/>
          <p:cNvGraphicFramePr>
            <a:graphicFrameLocks noGrp="1"/>
          </p:cNvGraphicFramePr>
          <p:nvPr/>
        </p:nvGraphicFramePr>
        <p:xfrm>
          <a:off x="10247313" y="2500313"/>
          <a:ext cx="1800225" cy="957262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3099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GÉOM 2</a:t>
                      </a:r>
                    </a:p>
                  </a:txBody>
                  <a:tcPr marL="63501" marR="63501" marT="63505" marB="63505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6473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prolonger un trait avec la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règle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801" marR="50801" marT="50804" marB="50804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3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452390"/>
              </p:ext>
            </p:extLst>
          </p:nvPr>
        </p:nvGraphicFramePr>
        <p:xfrm>
          <a:off x="525463" y="976678"/>
          <a:ext cx="11737974" cy="4716468"/>
        </p:xfrm>
        <a:graphic>
          <a:graphicData uri="http://schemas.openxmlformats.org/drawingml/2006/table">
            <a:tbl>
              <a:tblPr/>
              <a:tblGrid>
                <a:gridCol w="907314"/>
                <a:gridCol w="2166132"/>
                <a:gridCol w="2166132"/>
                <a:gridCol w="2166132"/>
                <a:gridCol w="2166132"/>
                <a:gridCol w="2166132"/>
              </a:tblGrid>
              <a:tr h="4638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8 cartes</a:t>
                      </a:r>
                    </a:p>
                  </a:txBody>
                  <a:tcPr marL="50803" marR="50803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1</a:t>
                      </a:r>
                    </a:p>
                  </a:txBody>
                  <a:tcPr marL="50803" marR="50803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2</a:t>
                      </a:r>
                    </a:p>
                  </a:txBody>
                  <a:tcPr marL="50803" marR="50803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3</a:t>
                      </a:r>
                    </a:p>
                  </a:txBody>
                  <a:tcPr marL="50803" marR="50803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4</a:t>
                      </a:r>
                    </a:p>
                  </a:txBody>
                  <a:tcPr marL="50803" marR="50803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5</a:t>
                      </a:r>
                    </a:p>
                  </a:txBody>
                  <a:tcPr marL="50803" marR="50803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36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GM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Utiliser les unités usuelles de mesure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GM 1 bis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Estimer une mesure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04" marR="63504" marT="63505" marB="63505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3" marR="50803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3" marR="50803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3" marR="50803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3" marR="50803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3" marR="50803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18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GM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Etre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précis et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soigneux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dans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mesures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calculs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04" marR="63504" marT="63505" marB="63505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3" marR="50803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3" marR="50803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3" marR="50803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3" marR="50803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3" marR="50803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CD"/>
                    </a:solidFill>
                  </a:tcPr>
                </a:tc>
              </a:tr>
              <a:tr h="1237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GM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3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Résoudre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problèmes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longueur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de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masse.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04" marR="63504" marT="63505" marB="63505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3" marR="50803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3" marR="50803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3" marR="50803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3" marR="50803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3" marR="50803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3876" name="Group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981006"/>
              </p:ext>
            </p:extLst>
          </p:nvPr>
        </p:nvGraphicFramePr>
        <p:xfrm>
          <a:off x="525463" y="468678"/>
          <a:ext cx="11742737" cy="401637"/>
        </p:xfrm>
        <a:graphic>
          <a:graphicData uri="http://schemas.openxmlformats.org/drawingml/2006/table">
            <a:tbl>
              <a:tblPr/>
              <a:tblGrid>
                <a:gridCol w="11742737"/>
              </a:tblGrid>
              <a:tr h="4016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Repères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 de progression et de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programmation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 : GRANDEURS et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MESURES CP </a:t>
                      </a:r>
                    </a:p>
                  </a:txBody>
                  <a:tcPr marL="63501" marR="63501" marT="63550" marB="63550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882" name="Group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278521"/>
              </p:ext>
            </p:extLst>
          </p:nvPr>
        </p:nvGraphicFramePr>
        <p:xfrm>
          <a:off x="8086725" y="1624378"/>
          <a:ext cx="1871663" cy="1152525"/>
        </p:xfrm>
        <a:graphic>
          <a:graphicData uri="http://schemas.openxmlformats.org/drawingml/2006/table">
            <a:tbl>
              <a:tblPr/>
              <a:tblGrid>
                <a:gridCol w="1871663"/>
              </a:tblGrid>
              <a:tr h="3555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GM 1</a:t>
                      </a:r>
                    </a:p>
                  </a:txBody>
                  <a:tcPr marL="63482" marR="63482" marT="63522" marB="63522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796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repérer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événements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la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jours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utilisant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heures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demi-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heures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785" marR="50785" marT="50818" marB="50818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902" name="Group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879984"/>
              </p:ext>
            </p:extLst>
          </p:nvPr>
        </p:nvGraphicFramePr>
        <p:xfrm>
          <a:off x="1533525" y="1552940"/>
          <a:ext cx="1944688" cy="898525"/>
        </p:xfrm>
        <a:graphic>
          <a:graphicData uri="http://schemas.openxmlformats.org/drawingml/2006/table">
            <a:tbl>
              <a:tblPr/>
              <a:tblGrid>
                <a:gridCol w="1944688"/>
              </a:tblGrid>
              <a:tr h="310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GM  1</a:t>
                      </a:r>
                    </a:p>
                  </a:txBody>
                  <a:tcPr marL="63515" marR="63515" marT="63537" marB="6353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5884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compare et 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classe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objets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selon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leur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longueur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812" marR="50812" marT="50829" marB="50829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912" name="Group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047975"/>
              </p:ext>
            </p:extLst>
          </p:nvPr>
        </p:nvGraphicFramePr>
        <p:xfrm>
          <a:off x="10247313" y="1624378"/>
          <a:ext cx="1871662" cy="1081087"/>
        </p:xfrm>
        <a:graphic>
          <a:graphicData uri="http://schemas.openxmlformats.org/drawingml/2006/table">
            <a:tbl>
              <a:tblPr/>
              <a:tblGrid>
                <a:gridCol w="1871662"/>
              </a:tblGrid>
              <a:tr h="3265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GM  1</a:t>
                      </a:r>
                    </a:p>
                  </a:txBody>
                  <a:tcPr marL="63481" marR="63481" marT="63557" marB="6355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7545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compare et 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classe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objets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selon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leur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masse.</a:t>
                      </a:r>
                    </a:p>
                  </a:txBody>
                  <a:tcPr marL="50785" marR="50785" marT="50845" marB="50845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922" name="Group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468952"/>
              </p:ext>
            </p:extLst>
          </p:nvPr>
        </p:nvGraphicFramePr>
        <p:xfrm>
          <a:off x="5854700" y="2561003"/>
          <a:ext cx="2016125" cy="893782"/>
        </p:xfrm>
        <a:graphic>
          <a:graphicData uri="http://schemas.openxmlformats.org/drawingml/2006/table">
            <a:tbl>
              <a:tblPr/>
              <a:tblGrid>
                <a:gridCol w="2016125"/>
              </a:tblGrid>
              <a:tr h="3097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GM 1</a:t>
                      </a:r>
                    </a:p>
                  </a:txBody>
                  <a:tcPr marL="63497" marR="63497" marT="63460" marB="6346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5839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la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règle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graduée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pour tracer des segments.</a:t>
                      </a:r>
                    </a:p>
                  </a:txBody>
                  <a:tcPr marL="50798" marR="50798" marT="50767" marB="50767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932" name="Group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770819"/>
              </p:ext>
            </p:extLst>
          </p:nvPr>
        </p:nvGraphicFramePr>
        <p:xfrm>
          <a:off x="3765550" y="2416540"/>
          <a:ext cx="1944688" cy="1082675"/>
        </p:xfrm>
        <a:graphic>
          <a:graphicData uri="http://schemas.openxmlformats.org/drawingml/2006/table">
            <a:tbl>
              <a:tblPr/>
              <a:tblGrid>
                <a:gridCol w="1944688"/>
              </a:tblGrid>
              <a:tr h="3100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GM 1</a:t>
                      </a:r>
                    </a:p>
                  </a:txBody>
                  <a:tcPr marL="63515" marR="63515" marT="63537" marB="6353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77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la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règle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graduée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pour comparer des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longueurs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(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nbre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entier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unités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).</a:t>
                      </a:r>
                    </a:p>
                  </a:txBody>
                  <a:tcPr marL="50812" marR="50812" marT="50830" marB="5083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942" name="Group 1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470929"/>
              </p:ext>
            </p:extLst>
          </p:nvPr>
        </p:nvGraphicFramePr>
        <p:xfrm>
          <a:off x="3765550" y="1525953"/>
          <a:ext cx="1944688" cy="844550"/>
        </p:xfrm>
        <a:graphic>
          <a:graphicData uri="http://schemas.openxmlformats.org/drawingml/2006/table">
            <a:tbl>
              <a:tblPr/>
              <a:tblGrid>
                <a:gridCol w="1944688"/>
              </a:tblGrid>
              <a:tr h="310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GM 1</a:t>
                      </a:r>
                    </a:p>
                  </a:txBody>
                  <a:tcPr marL="63515" marR="63515" marT="63565" marB="63565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5343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euro (en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pièces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).</a:t>
                      </a:r>
                    </a:p>
                  </a:txBody>
                  <a:tcPr marL="50812" marR="50812" marT="50852" marB="50852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972" name="Group 1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686845"/>
              </p:ext>
            </p:extLst>
          </p:nvPr>
        </p:nvGraphicFramePr>
        <p:xfrm>
          <a:off x="10247313" y="4577128"/>
          <a:ext cx="1871662" cy="957262"/>
        </p:xfrm>
        <a:graphic>
          <a:graphicData uri="http://schemas.openxmlformats.org/drawingml/2006/table">
            <a:tbl>
              <a:tblPr/>
              <a:tblGrid>
                <a:gridCol w="1871662"/>
              </a:tblGrid>
              <a:tr h="3099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GM 3</a:t>
                      </a:r>
                    </a:p>
                  </a:txBody>
                  <a:tcPr marL="63481" marR="63481" marT="63505" marB="63505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6473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résous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problèmes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la vie courante (grandeur et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mesures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).</a:t>
                      </a:r>
                    </a:p>
                  </a:txBody>
                  <a:tcPr marL="50785" marR="50785" marT="50804" marB="50804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983" name="Group 1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888810"/>
              </p:ext>
            </p:extLst>
          </p:nvPr>
        </p:nvGraphicFramePr>
        <p:xfrm>
          <a:off x="525463" y="5795565"/>
          <a:ext cx="11737975" cy="401637"/>
        </p:xfrm>
        <a:graphic>
          <a:graphicData uri="http://schemas.openxmlformats.org/drawingml/2006/table">
            <a:tbl>
              <a:tblPr/>
              <a:tblGrid>
                <a:gridCol w="11737975"/>
              </a:tblGrid>
              <a:tr h="4016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Repères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 de progression et de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programmation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 :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ORGANISATION DES DONNÉES CP </a:t>
                      </a:r>
                    </a:p>
                  </a:txBody>
                  <a:tcPr marL="63504" marR="63504" marT="63550" marB="63550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989" name="Group 1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691451"/>
              </p:ext>
            </p:extLst>
          </p:nvPr>
        </p:nvGraphicFramePr>
        <p:xfrm>
          <a:off x="525463" y="6279579"/>
          <a:ext cx="11737975" cy="3133725"/>
        </p:xfrm>
        <a:graphic>
          <a:graphicData uri="http://schemas.openxmlformats.org/drawingml/2006/table">
            <a:tbl>
              <a:tblPr/>
              <a:tblGrid>
                <a:gridCol w="893927"/>
                <a:gridCol w="2172503"/>
                <a:gridCol w="2110959"/>
                <a:gridCol w="2437141"/>
                <a:gridCol w="1972485"/>
                <a:gridCol w="2150960"/>
              </a:tblGrid>
              <a:tr h="3301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4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cartes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3" marR="50803" marT="50786" marB="50786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1</a:t>
                      </a:r>
                    </a:p>
                  </a:txBody>
                  <a:tcPr marL="50803" marR="50803" marT="50786" marB="50786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2</a:t>
                      </a:r>
                    </a:p>
                  </a:txBody>
                  <a:tcPr marL="50803" marR="50803" marT="50786" marB="50786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3</a:t>
                      </a:r>
                    </a:p>
                  </a:txBody>
                  <a:tcPr marL="50803" marR="50803" marT="50786" marB="50786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4</a:t>
                      </a:r>
                    </a:p>
                  </a:txBody>
                  <a:tcPr marL="50803" marR="50803" marT="50786" marB="50786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5</a:t>
                      </a:r>
                    </a:p>
                  </a:txBody>
                  <a:tcPr marL="50803" marR="50803" marT="50786" marB="50786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99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ORG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Utiliser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un tableau, un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graphique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04" marR="63504" marT="63483" marB="63483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3" marR="50803" marT="50786" marB="50786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3" marR="50803" marT="50786" marB="50786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3" marR="50803" marT="50786" marB="50786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3" marR="50803" marT="50786" marB="50786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3" marR="50803" marT="50786" marB="50786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3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ORG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Organiser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données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énoncé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504" marR="63504" marT="63483" marB="63483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3" marR="50803" marT="50786" marB="50786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3" marR="50803" marT="50786" marB="50786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3" marR="50803" marT="50786" marB="50786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3" marR="50803" marT="50786" marB="50786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3" marR="50803" marT="50786" marB="50786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4053" name="Group 2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505029"/>
              </p:ext>
            </p:extLst>
          </p:nvPr>
        </p:nvGraphicFramePr>
        <p:xfrm>
          <a:off x="1585913" y="6722491"/>
          <a:ext cx="10172700" cy="698500"/>
        </p:xfrm>
        <a:graphic>
          <a:graphicData uri="http://schemas.openxmlformats.org/drawingml/2006/table">
            <a:tbl>
              <a:tblPr/>
              <a:tblGrid>
                <a:gridCol w="1017270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ORG 1</a:t>
                      </a:r>
                    </a:p>
                  </a:txBody>
                  <a:tcPr marL="63500" marR="63500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lire un tableau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dans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situations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concrètes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simples.</a:t>
                      </a:r>
                    </a:p>
                  </a:txBody>
                  <a:tcPr marL="50800" marR="50800" marT="50800" marB="5080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063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898416"/>
              </p:ext>
            </p:extLst>
          </p:nvPr>
        </p:nvGraphicFramePr>
        <p:xfrm>
          <a:off x="1677988" y="8644954"/>
          <a:ext cx="10274300" cy="698500"/>
        </p:xfrm>
        <a:graphic>
          <a:graphicData uri="http://schemas.openxmlformats.org/drawingml/2006/table">
            <a:tbl>
              <a:tblPr/>
              <a:tblGrid>
                <a:gridCol w="1027430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ORG 2</a:t>
                      </a:r>
                    </a:p>
                  </a:txBody>
                  <a:tcPr marL="63500" marR="63500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compléter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un tableau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dans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situations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concrètes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simples.</a:t>
                      </a:r>
                    </a:p>
                  </a:txBody>
                  <a:tcPr marL="50800" marR="50800" marT="50800" marB="5080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073" name="Group 2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707111"/>
              </p:ext>
            </p:extLst>
          </p:nvPr>
        </p:nvGraphicFramePr>
        <p:xfrm>
          <a:off x="8231188" y="7636891"/>
          <a:ext cx="1727200" cy="889000"/>
        </p:xfrm>
        <a:graphic>
          <a:graphicData uri="http://schemas.openxmlformats.org/drawingml/2006/table">
            <a:tbl>
              <a:tblPr/>
              <a:tblGrid>
                <a:gridCol w="1727200"/>
              </a:tblGrid>
              <a:tr h="3099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ORG 2</a:t>
                      </a:r>
                    </a:p>
                  </a:txBody>
                  <a:tcPr marL="63464" marR="63464" marT="63549" marB="63549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5790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sélectionner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informations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771" marR="50771" marT="50839" marB="50839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083" name="Group 2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298691"/>
              </p:ext>
            </p:extLst>
          </p:nvPr>
        </p:nvGraphicFramePr>
        <p:xfrm>
          <a:off x="10247313" y="7636891"/>
          <a:ext cx="1871662" cy="889000"/>
        </p:xfrm>
        <a:graphic>
          <a:graphicData uri="http://schemas.openxmlformats.org/drawingml/2006/table">
            <a:tbl>
              <a:tblPr/>
              <a:tblGrid>
                <a:gridCol w="1871662"/>
              </a:tblGrid>
              <a:tr h="3099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ORG 2</a:t>
                      </a:r>
                    </a:p>
                  </a:txBody>
                  <a:tcPr marL="63481" marR="63481" marT="63549" marB="63549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5790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mettre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en relation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informations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785" marR="50785" marT="50839" marB="50839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093" name="Group 3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664911"/>
              </p:ext>
            </p:extLst>
          </p:nvPr>
        </p:nvGraphicFramePr>
        <p:xfrm>
          <a:off x="5854700" y="1552940"/>
          <a:ext cx="2016125" cy="890590"/>
        </p:xfrm>
        <a:graphic>
          <a:graphicData uri="http://schemas.openxmlformats.org/drawingml/2006/table">
            <a:tbl>
              <a:tblPr/>
              <a:tblGrid>
                <a:gridCol w="2016125"/>
              </a:tblGrid>
              <a:tr h="3098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GM 1</a:t>
                      </a:r>
                    </a:p>
                  </a:txBody>
                  <a:tcPr marL="63497" marR="63497" marT="63495" marB="63495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580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euro (en billets).</a:t>
                      </a:r>
                    </a:p>
                  </a:txBody>
                  <a:tcPr marL="50798" marR="50798" marT="50796" marB="50796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1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977038"/>
              </p:ext>
            </p:extLst>
          </p:nvPr>
        </p:nvGraphicFramePr>
        <p:xfrm>
          <a:off x="784847" y="1242354"/>
          <a:ext cx="11406185" cy="8026934"/>
        </p:xfrm>
        <a:graphic>
          <a:graphicData uri="http://schemas.openxmlformats.org/drawingml/2006/table">
            <a:tbl>
              <a:tblPr/>
              <a:tblGrid>
                <a:gridCol w="1104900"/>
                <a:gridCol w="2060257"/>
                <a:gridCol w="2060257"/>
                <a:gridCol w="2060257"/>
                <a:gridCol w="2060257"/>
                <a:gridCol w="2060257"/>
              </a:tblGrid>
              <a:tr h="43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11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cartes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4" marB="5079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1</a:t>
                      </a:r>
                    </a:p>
                  </a:txBody>
                  <a:tcPr marL="50800" marR="50800" marT="50794" marB="5079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2</a:t>
                      </a:r>
                    </a:p>
                  </a:txBody>
                  <a:tcPr marL="50800" marR="50800" marT="50794" marB="5079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3</a:t>
                      </a:r>
                    </a:p>
                  </a:txBody>
                  <a:tcPr marL="50800" marR="50800" marT="50794" marB="5079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4</a:t>
                      </a:r>
                    </a:p>
                  </a:txBody>
                  <a:tcPr marL="50800" marR="50800" marT="50794" marB="5079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5</a:t>
                      </a:r>
                    </a:p>
                  </a:txBody>
                  <a:tcPr marL="50800" marR="50800" marT="50794" marB="5079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18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ESPACE 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41413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Se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repérer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dans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</a:t>
                      </a: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espace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500" marR="63500" marT="63492" marB="63492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4" marB="5079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4" marB="5079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4" marB="5079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4" marB="5079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4" marB="5079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1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ESPACE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41413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Comparer avec d</a:t>
                      </a: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autres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milieux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espaces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plus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lointains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141413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00" marR="63500" marT="63492" marB="63492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4" marB="5079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4" marB="5079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4" marB="5079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4" marB="5079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4" marB="5079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42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ESPACE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41413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Se </a:t>
                      </a: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représenter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espaces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selon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forme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usuelle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500" marR="63500" marT="63492" marB="63492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4" marB="5079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4" marB="5079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4" marB="5079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4" marB="5079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4" marB="5079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1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remarques</a:t>
                      </a:r>
                    </a:p>
                  </a:txBody>
                  <a:tcPr marL="50800" marR="50800" marT="50794" marB="5079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apprentissage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sont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données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comme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repère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progression pour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une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6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semaines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cartes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sont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travaillées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progressivement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en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fonction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apprentissages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effectifs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et s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adaptent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au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profil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la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classe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 L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équipe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cycle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définit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cartes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apprentissage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évaluées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manière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cohérente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avec le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projet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école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activités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sont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définies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en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fonction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projets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classe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et des fiches action du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projet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école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</a:t>
                      </a:r>
                    </a:p>
                  </a:txBody>
                  <a:tcPr marL="50800" marR="50800" marT="50794" marB="5079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5931" name="Group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312786"/>
              </p:ext>
            </p:extLst>
          </p:nvPr>
        </p:nvGraphicFramePr>
        <p:xfrm>
          <a:off x="784847" y="696702"/>
          <a:ext cx="11404600" cy="401637"/>
        </p:xfrm>
        <a:graphic>
          <a:graphicData uri="http://schemas.openxmlformats.org/drawingml/2006/table">
            <a:tbl>
              <a:tblPr/>
              <a:tblGrid>
                <a:gridCol w="11404600"/>
              </a:tblGrid>
              <a:tr h="4016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Repères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 de progression et de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programmation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 : 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DDM, ESPACE Cycle 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risten ITC"/>
                        <a:ea typeface="ヒラギノ角ゴ ProN W3" charset="0"/>
                        <a:cs typeface="Kristen ITC"/>
                        <a:sym typeface="Helvetica" charset="0"/>
                      </a:endParaRPr>
                    </a:p>
                  </a:txBody>
                  <a:tcPr marL="63500" marR="63500" marT="63550" marB="63550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937" name="Group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487033"/>
              </p:ext>
            </p:extLst>
          </p:nvPr>
        </p:nvGraphicFramePr>
        <p:xfrm>
          <a:off x="10217772" y="1742318"/>
          <a:ext cx="1873250" cy="1143000"/>
        </p:xfrm>
        <a:graphic>
          <a:graphicData uri="http://schemas.openxmlformats.org/drawingml/2006/table">
            <a:tbl>
              <a:tblPr/>
              <a:tblGrid>
                <a:gridCol w="1873250"/>
              </a:tblGrid>
              <a:tr h="3101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ESPACE 1</a:t>
                      </a:r>
                    </a:p>
                  </a:txBody>
                  <a:tcPr marL="63535" marR="63535" marT="63548" marB="63548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8328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me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repérer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sur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maquette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ou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un plan (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lieux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familiers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).</a:t>
                      </a:r>
                    </a:p>
                  </a:txBody>
                  <a:tcPr marL="63535" marR="63535" marT="63548" marB="63548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947" name="Group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970411"/>
              </p:ext>
            </p:extLst>
          </p:nvPr>
        </p:nvGraphicFramePr>
        <p:xfrm>
          <a:off x="6114084" y="1742318"/>
          <a:ext cx="1871663" cy="1108075"/>
        </p:xfrm>
        <a:graphic>
          <a:graphicData uri="http://schemas.openxmlformats.org/drawingml/2006/table">
            <a:tbl>
              <a:tblPr/>
              <a:tblGrid>
                <a:gridCol w="1871663"/>
              </a:tblGrid>
              <a:tr h="310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ESPACE 1</a:t>
                      </a:r>
                    </a:p>
                  </a:txBody>
                  <a:tcPr marL="63482" marR="63482" marT="63536" marB="6353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7980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représenter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 l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espace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familier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 (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classe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école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, piscine...) par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maquette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ou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 un plan.</a:t>
                      </a:r>
                    </a:p>
                  </a:txBody>
                  <a:tcPr marL="63482" marR="63482" marT="63536" marB="6353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957" name="Group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717911"/>
              </p:ext>
            </p:extLst>
          </p:nvPr>
        </p:nvGraphicFramePr>
        <p:xfrm>
          <a:off x="2008809" y="1813756"/>
          <a:ext cx="1728788" cy="1457325"/>
        </p:xfrm>
        <a:graphic>
          <a:graphicData uri="http://schemas.openxmlformats.org/drawingml/2006/table">
            <a:tbl>
              <a:tblPr/>
              <a:tblGrid>
                <a:gridCol w="1728788"/>
              </a:tblGrid>
              <a:tr h="3101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ESPACE 1</a:t>
                      </a:r>
                    </a:p>
                  </a:txBody>
                  <a:tcPr marL="63522" marR="63522" marT="63561" marB="63561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11471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reconnais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un lieu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familier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partir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supports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variés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: plans,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photographies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...</a:t>
                      </a:r>
                    </a:p>
                  </a:txBody>
                  <a:tcPr marL="63522" marR="63522" marT="63561" marB="63561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967" name="Group 1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501706"/>
              </p:ext>
            </p:extLst>
          </p:nvPr>
        </p:nvGraphicFramePr>
        <p:xfrm>
          <a:off x="8201647" y="1742318"/>
          <a:ext cx="1800225" cy="1143000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3101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ESPACE 1</a:t>
                      </a:r>
                    </a:p>
                  </a:txBody>
                  <a:tcPr marL="63501" marR="63501" marT="63548" marB="63548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8328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Je sais me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déplacer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à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 l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aide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maquette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ou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 un plan (EPS).</a:t>
                      </a:r>
                    </a:p>
                  </a:txBody>
                  <a:tcPr marL="63501" marR="63501" marT="63548" marB="63548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979" name="Group 1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577339"/>
              </p:ext>
            </p:extLst>
          </p:nvPr>
        </p:nvGraphicFramePr>
        <p:xfrm>
          <a:off x="10290797" y="4066230"/>
          <a:ext cx="1800225" cy="939800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3098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ESPACE 2</a:t>
                      </a:r>
                    </a:p>
                  </a:txBody>
                  <a:tcPr marL="63501" marR="63501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629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décrire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centre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ville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les quartier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périphériques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501" marR="63501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989" name="Group 1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859126"/>
              </p:ext>
            </p:extLst>
          </p:nvPr>
        </p:nvGraphicFramePr>
        <p:xfrm>
          <a:off x="10290797" y="5079055"/>
          <a:ext cx="1800225" cy="771812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3096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ESPACE 2</a:t>
                      </a:r>
                    </a:p>
                  </a:txBody>
                  <a:tcPr marL="63501" marR="63501" marT="63413" marB="6341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46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comparer la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ville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le village.</a:t>
                      </a:r>
                    </a:p>
                  </a:txBody>
                  <a:tcPr marL="63501" marR="63501" marT="63413" marB="6341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999" name="Group 1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424976"/>
              </p:ext>
            </p:extLst>
          </p:nvPr>
        </p:nvGraphicFramePr>
        <p:xfrm>
          <a:off x="4097959" y="6014677"/>
          <a:ext cx="1800225" cy="1276350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3101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ESPACE 3</a:t>
                      </a:r>
                    </a:p>
                  </a:txBody>
                  <a:tcPr marL="63501" marR="63501" marT="63563" marB="6356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9661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découvre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différentes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formes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représentations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: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photographies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maquettes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plans.</a:t>
                      </a:r>
                    </a:p>
                  </a:txBody>
                  <a:tcPr marL="63501" marR="63501" marT="63563" marB="6356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009" name="Group 1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779674"/>
              </p:ext>
            </p:extLst>
          </p:nvPr>
        </p:nvGraphicFramePr>
        <p:xfrm>
          <a:off x="4097959" y="7419169"/>
          <a:ext cx="1800225" cy="1023986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3096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ESPACE 3</a:t>
                      </a:r>
                    </a:p>
                  </a:txBody>
                  <a:tcPr marL="63501" marR="63501" marT="63389" marB="63389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714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décris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nomme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différents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espaces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représentés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501" marR="63501" marT="63389" marB="63389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019" name="Group 1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478480"/>
              </p:ext>
            </p:extLst>
          </p:nvPr>
        </p:nvGraphicFramePr>
        <p:xfrm>
          <a:off x="8201647" y="6067511"/>
          <a:ext cx="1800225" cy="1079500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3913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ESPACE 3</a:t>
                      </a:r>
                    </a:p>
                  </a:txBody>
                  <a:tcPr marL="63501" marR="63501" marT="63463" marB="6346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688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identifie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la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légende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 plan pour en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tirer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quelques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informations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501" marR="63501" marT="63463" marB="6346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029" name="Group 1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140223"/>
              </p:ext>
            </p:extLst>
          </p:nvPr>
        </p:nvGraphicFramePr>
        <p:xfrm>
          <a:off x="6114084" y="2894843"/>
          <a:ext cx="1871663" cy="939800"/>
        </p:xfrm>
        <a:graphic>
          <a:graphicData uri="http://schemas.openxmlformats.org/drawingml/2006/table">
            <a:tbl>
              <a:tblPr/>
              <a:tblGrid>
                <a:gridCol w="1871663"/>
              </a:tblGrid>
              <a:tr h="3098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ESPACE 1</a:t>
                      </a:r>
                    </a:p>
                  </a:txBody>
                  <a:tcPr marL="63482" marR="63482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629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me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repérer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sur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maquette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ou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un plan (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lieux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familiers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).</a:t>
                      </a:r>
                    </a:p>
                  </a:txBody>
                  <a:tcPr marL="63482" marR="63482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Group 1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081833"/>
              </p:ext>
            </p:extLst>
          </p:nvPr>
        </p:nvGraphicFramePr>
        <p:xfrm>
          <a:off x="4097959" y="4106057"/>
          <a:ext cx="1727200" cy="1252550"/>
        </p:xfrm>
        <a:graphic>
          <a:graphicData uri="http://schemas.openxmlformats.org/drawingml/2006/table">
            <a:tbl>
              <a:tblPr/>
              <a:tblGrid>
                <a:gridCol w="1727200"/>
              </a:tblGrid>
              <a:tr h="3098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ESPACE 2</a:t>
                      </a:r>
                    </a:p>
                  </a:txBody>
                  <a:tcPr marL="63464" marR="63464" marT="63467" marB="6346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9427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comparer des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paysages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lointains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(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savane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banquise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) et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proches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464" marR="63464" marT="63467" marB="6346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5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499814"/>
              </p:ext>
            </p:extLst>
          </p:nvPr>
        </p:nvGraphicFramePr>
        <p:xfrm>
          <a:off x="669752" y="1227013"/>
          <a:ext cx="11621690" cy="8042275"/>
        </p:xfrm>
        <a:graphic>
          <a:graphicData uri="http://schemas.openxmlformats.org/drawingml/2006/table">
            <a:tbl>
              <a:tblPr/>
              <a:tblGrid>
                <a:gridCol w="1125775"/>
                <a:gridCol w="2099183"/>
                <a:gridCol w="2099183"/>
                <a:gridCol w="2099183"/>
                <a:gridCol w="2099183"/>
                <a:gridCol w="2099183"/>
              </a:tblGrid>
              <a:tr h="3381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16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cartes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1</a:t>
                      </a:r>
                    </a:p>
                  </a:txBody>
                  <a:tcPr marL="50800" marR="50800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2</a:t>
                      </a:r>
                    </a:p>
                  </a:txBody>
                  <a:tcPr marL="50800" marR="50800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3</a:t>
                      </a:r>
                    </a:p>
                  </a:txBody>
                  <a:tcPr marL="50800" marR="50800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4</a:t>
                      </a:r>
                    </a:p>
                  </a:txBody>
                  <a:tcPr marL="50800" marR="50800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5</a:t>
                      </a:r>
                    </a:p>
                  </a:txBody>
                  <a:tcPr marL="50800" marR="50800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03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TEMPS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41413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Se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repérer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dans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 temps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proche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500" marR="63500" marT="63506" marB="63506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TEMPS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41413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Se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repérer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dans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 temps plus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éloigné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500" marR="63500" marT="63506" marB="63506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83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TEMPS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41413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Utiliser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outils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repérage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de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mesure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du temps.</a:t>
                      </a:r>
                    </a:p>
                  </a:txBody>
                  <a:tcPr marL="63500" marR="63500" marT="63506" marB="63506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TEMPS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41413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Comparer l</a:t>
                      </a: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évolution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modes de vie.</a:t>
                      </a:r>
                    </a:p>
                  </a:txBody>
                  <a:tcPr marL="63500" marR="63500" marT="63506" marB="63506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remarques</a:t>
                      </a:r>
                    </a:p>
                  </a:txBody>
                  <a:tcPr marL="50800" marR="50800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apprentissage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sont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données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comme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repère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progression pour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une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6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semaines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cartes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sont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travaillées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progressivement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en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fonction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apprentissages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effectifs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et s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adaptent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au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profil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la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classe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 L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équipe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cycle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définit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cartes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apprentissage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évaluées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manière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cohérente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avec le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projet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école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activités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sont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définies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en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fonction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projets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classe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et des fiches action du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projet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école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</a:t>
                      </a:r>
                    </a:p>
                  </a:txBody>
                  <a:tcPr marL="50800" marR="50800" marT="50805" marB="50805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974" name="Group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937752"/>
              </p:ext>
            </p:extLst>
          </p:nvPr>
        </p:nvGraphicFramePr>
        <p:xfrm>
          <a:off x="669753" y="639440"/>
          <a:ext cx="11620103" cy="401637"/>
        </p:xfrm>
        <a:graphic>
          <a:graphicData uri="http://schemas.openxmlformats.org/drawingml/2006/table">
            <a:tbl>
              <a:tblPr/>
              <a:tblGrid>
                <a:gridCol w="11620103"/>
              </a:tblGrid>
              <a:tr h="4016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Repères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 de progression et de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programmation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 : 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DDM, TEMPS Cycle 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risten ITC"/>
                        <a:ea typeface="ヒラギノ角ゴ ProN W3" charset="0"/>
                        <a:cs typeface="Kristen ITC"/>
                        <a:sym typeface="Helvetica" charset="0"/>
                      </a:endParaRPr>
                    </a:p>
                  </a:txBody>
                  <a:tcPr marL="63500" marR="63500" marT="63550" marB="63550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982" name="Group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781017"/>
              </p:ext>
            </p:extLst>
          </p:nvPr>
        </p:nvGraphicFramePr>
        <p:xfrm>
          <a:off x="1893889" y="1617538"/>
          <a:ext cx="1944687" cy="771812"/>
        </p:xfrm>
        <a:graphic>
          <a:graphicData uri="http://schemas.openxmlformats.org/drawingml/2006/table">
            <a:tbl>
              <a:tblPr/>
              <a:tblGrid>
                <a:gridCol w="1944687"/>
              </a:tblGrid>
              <a:tr h="3096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TEMPS 1</a:t>
                      </a:r>
                    </a:p>
                  </a:txBody>
                  <a:tcPr marL="63515" marR="63515" marT="63413" marB="6341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46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me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représenter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alternance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jour/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nuit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515" marR="63515" marT="63413" marB="6341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992" name="Group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175894"/>
              </p:ext>
            </p:extLst>
          </p:nvPr>
        </p:nvGraphicFramePr>
        <p:xfrm>
          <a:off x="1893889" y="2481138"/>
          <a:ext cx="1944687" cy="771812"/>
        </p:xfrm>
        <a:graphic>
          <a:graphicData uri="http://schemas.openxmlformats.org/drawingml/2006/table">
            <a:tbl>
              <a:tblPr/>
              <a:tblGrid>
                <a:gridCol w="1944687"/>
              </a:tblGrid>
              <a:tr h="3096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TEMPS 1</a:t>
                      </a:r>
                    </a:p>
                  </a:txBody>
                  <a:tcPr marL="63515" marR="63515" marT="63413" marB="6341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46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me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repère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dans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journée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école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515" marR="63515" marT="63413" marB="6341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002" name="Group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092089"/>
              </p:ext>
            </p:extLst>
          </p:nvPr>
        </p:nvGraphicFramePr>
        <p:xfrm>
          <a:off x="4054129" y="1669925"/>
          <a:ext cx="1800225" cy="882650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3099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TEMPS 1</a:t>
                      </a:r>
                    </a:p>
                  </a:txBody>
                  <a:tcPr marL="63485" marR="63485" marT="63508" marB="63508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572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me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repère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dans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la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semaine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485" marR="63485" marT="63508" marB="63508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012" name="Group 1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348779"/>
              </p:ext>
            </p:extLst>
          </p:nvPr>
        </p:nvGraphicFramePr>
        <p:xfrm>
          <a:off x="6142361" y="1684213"/>
          <a:ext cx="1800225" cy="1012825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3098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TEMPS 1</a:t>
                      </a:r>
                    </a:p>
                  </a:txBody>
                  <a:tcPr marL="63501" marR="63501" marT="63502" marB="63502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7029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situer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la date du jour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dans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la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semaine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le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mois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la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saison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501" marR="63501" marT="63502" marB="63502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022" name="Group 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154044"/>
              </p:ext>
            </p:extLst>
          </p:nvPr>
        </p:nvGraphicFramePr>
        <p:xfrm>
          <a:off x="10391206" y="1688975"/>
          <a:ext cx="1727200" cy="915995"/>
        </p:xfrm>
        <a:graphic>
          <a:graphicData uri="http://schemas.openxmlformats.org/drawingml/2006/table">
            <a:tbl>
              <a:tblPr/>
              <a:tblGrid>
                <a:gridCol w="1727200"/>
              </a:tblGrid>
              <a:tr h="3098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TEMPS 1</a:t>
                      </a:r>
                    </a:p>
                  </a:txBody>
                  <a:tcPr marL="63464" marR="63464" marT="63487" marB="6348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60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situer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dates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dans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mois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464" marR="63464" marT="63487" marB="6348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042" name="Group 1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27108"/>
              </p:ext>
            </p:extLst>
          </p:nvPr>
        </p:nvGraphicFramePr>
        <p:xfrm>
          <a:off x="10391206" y="4497263"/>
          <a:ext cx="1727200" cy="1087448"/>
        </p:xfrm>
        <a:graphic>
          <a:graphicData uri="http://schemas.openxmlformats.org/drawingml/2006/table">
            <a:tbl>
              <a:tblPr/>
              <a:tblGrid>
                <a:gridCol w="1727200"/>
              </a:tblGrid>
              <a:tr h="309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TEMPS 2</a:t>
                      </a:r>
                    </a:p>
                  </a:txBody>
                  <a:tcPr marL="63464" marR="63464" marT="63509" marB="63509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777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situe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personnages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sur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frise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chronologique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 Light Oblique" charset="0"/>
                        <a:ea typeface="ヒラギノ角ゴ ProN W3" charset="0"/>
                        <a:cs typeface="Helvetica Light Oblique" charset="0"/>
                        <a:sym typeface="Helvetica Light Oblique" charset="0"/>
                      </a:endParaRPr>
                    </a:p>
                  </a:txBody>
                  <a:tcPr marL="63464" marR="63464" marT="63509" marB="63509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052" name="Group 1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253596"/>
              </p:ext>
            </p:extLst>
          </p:nvPr>
        </p:nvGraphicFramePr>
        <p:xfrm>
          <a:off x="10391206" y="3417763"/>
          <a:ext cx="1727200" cy="946192"/>
        </p:xfrm>
        <a:graphic>
          <a:graphicData uri="http://schemas.openxmlformats.org/drawingml/2006/table">
            <a:tbl>
              <a:tblPr/>
              <a:tblGrid>
                <a:gridCol w="1727200"/>
              </a:tblGrid>
              <a:tr h="3097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TEMPS 2</a:t>
                      </a:r>
                    </a:p>
                  </a:txBody>
                  <a:tcPr marL="63464" marR="63464" marT="63469" marB="63469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6363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situe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événements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sur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frise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chronologique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 Light Oblique" charset="0"/>
                        <a:ea typeface="ヒラギノ角ゴ ProN W3" charset="0"/>
                        <a:cs typeface="Helvetica Light Oblique" charset="0"/>
                        <a:sym typeface="Helvetica Light Oblique" charset="0"/>
                      </a:endParaRPr>
                    </a:p>
                  </a:txBody>
                  <a:tcPr marL="63464" marR="63464" marT="63469" marB="63469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062" name="Group 1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524379"/>
              </p:ext>
            </p:extLst>
          </p:nvPr>
        </p:nvGraphicFramePr>
        <p:xfrm>
          <a:off x="8230593" y="3417763"/>
          <a:ext cx="1800225" cy="996950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3098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TEMPS 2</a:t>
                      </a:r>
                    </a:p>
                  </a:txBody>
                  <a:tcPr marL="63517" marR="63517" marT="63462" marB="63462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6871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construire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frise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chronologique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sur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deux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trois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générations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517" marR="63517" marT="63462" marB="63462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072" name="Group 2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924625"/>
              </p:ext>
            </p:extLst>
          </p:nvPr>
        </p:nvGraphicFramePr>
        <p:xfrm>
          <a:off x="8230593" y="4497263"/>
          <a:ext cx="1800225" cy="1127134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309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TEMPS 2</a:t>
                      </a:r>
                    </a:p>
                  </a:txBody>
                  <a:tcPr marL="63496" marR="63496" marT="63452" marB="63452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81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placer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quelques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événements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personnels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sur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frise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chronologique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496" marR="63496" marT="63452" marB="63452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082" name="Group 2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591776"/>
              </p:ext>
            </p:extLst>
          </p:nvPr>
        </p:nvGraphicFramePr>
        <p:xfrm>
          <a:off x="6142361" y="3489200"/>
          <a:ext cx="1800225" cy="936625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315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TEMPS 2</a:t>
                      </a:r>
                    </a:p>
                  </a:txBody>
                  <a:tcPr marL="63463" marR="63463" marT="63535" marB="63535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620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générations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se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succèdent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463" marR="63463" marT="63535" marB="63535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092" name="Group 2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64098"/>
              </p:ext>
            </p:extLst>
          </p:nvPr>
        </p:nvGraphicFramePr>
        <p:xfrm>
          <a:off x="6142361" y="4568700"/>
          <a:ext cx="1800225" cy="808038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3099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TEMPS 2</a:t>
                      </a:r>
                    </a:p>
                  </a:txBody>
                  <a:tcPr marL="63514" marR="63514" marT="63516" marB="6351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4981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lire un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arbre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généalogique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514" marR="63514" marT="63516" marB="6351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102" name="Group 2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888424"/>
              </p:ext>
            </p:extLst>
          </p:nvPr>
        </p:nvGraphicFramePr>
        <p:xfrm>
          <a:off x="9670481" y="7521450"/>
          <a:ext cx="2489200" cy="1092200"/>
        </p:xfrm>
        <a:graphic>
          <a:graphicData uri="http://schemas.openxmlformats.org/drawingml/2006/table">
            <a:tbl>
              <a:tblPr/>
              <a:tblGrid>
                <a:gridCol w="248920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TEMPS 4</a:t>
                      </a:r>
                    </a:p>
                  </a:txBody>
                  <a:tcPr marL="63500" marR="63500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comparer des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objets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la vie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quotidienne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(époque de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grands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-parents et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aujourd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hui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).</a:t>
                      </a:r>
                    </a:p>
                  </a:txBody>
                  <a:tcPr marL="63500" marR="63500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112" name="Group 2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307036"/>
              </p:ext>
            </p:extLst>
          </p:nvPr>
        </p:nvGraphicFramePr>
        <p:xfrm>
          <a:off x="4054129" y="5786313"/>
          <a:ext cx="1800225" cy="1223962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3647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TEMPS 3</a:t>
                      </a:r>
                    </a:p>
                  </a:txBody>
                  <a:tcPr marL="63501" marR="63501" marT="63491" marB="63491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859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un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calendrier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la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semaine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501" marR="63501" marT="63491" marB="63491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122" name="Group 2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245515"/>
              </p:ext>
            </p:extLst>
          </p:nvPr>
        </p:nvGraphicFramePr>
        <p:xfrm>
          <a:off x="8230593" y="5865688"/>
          <a:ext cx="1800225" cy="923925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3099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TEMPS 3</a:t>
                      </a:r>
                    </a:p>
                  </a:txBody>
                  <a:tcPr marL="63501" marR="63501" marT="63515" marB="63515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613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un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calendrier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du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mois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501" marR="63501" marT="63515" marB="63515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132" name="Group 2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630310"/>
              </p:ext>
            </p:extLst>
          </p:nvPr>
        </p:nvGraphicFramePr>
        <p:xfrm>
          <a:off x="1965326" y="5786313"/>
          <a:ext cx="1800225" cy="1295400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375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TEMPS 3</a:t>
                      </a:r>
                    </a:p>
                  </a:txBody>
                  <a:tcPr marL="63501" marR="63501" marT="63464" marB="63464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9200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vérifier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compléter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emploi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du temps de la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journée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501" marR="63501" marT="63464" marB="63464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142" name="Group 2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20953"/>
              </p:ext>
            </p:extLst>
          </p:nvPr>
        </p:nvGraphicFramePr>
        <p:xfrm>
          <a:off x="10391206" y="5865688"/>
          <a:ext cx="1727200" cy="1000125"/>
        </p:xfrm>
        <a:graphic>
          <a:graphicData uri="http://schemas.openxmlformats.org/drawingml/2006/table">
            <a:tbl>
              <a:tblPr/>
              <a:tblGrid>
                <a:gridCol w="1727200"/>
              </a:tblGrid>
              <a:tr h="310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TEMPS 3</a:t>
                      </a:r>
                    </a:p>
                  </a:txBody>
                  <a:tcPr marL="63464" marR="63464" marT="63538" marB="63538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690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sablier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pour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évaluer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durée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464" marR="63464" marT="63538" marB="63538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152" name="Group 2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550391"/>
              </p:ext>
            </p:extLst>
          </p:nvPr>
        </p:nvGraphicFramePr>
        <p:xfrm>
          <a:off x="6213799" y="5786313"/>
          <a:ext cx="1728787" cy="1447800"/>
        </p:xfrm>
        <a:graphic>
          <a:graphicData uri="http://schemas.openxmlformats.org/drawingml/2006/table">
            <a:tbl>
              <a:tblPr/>
              <a:tblGrid>
                <a:gridCol w="1728787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TEMPS 3</a:t>
                      </a:r>
                    </a:p>
                  </a:txBody>
                  <a:tcPr marL="63522" marR="63522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horloge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affichage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digital pour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repérer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événements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la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journée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522" marR="63522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89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906686"/>
              </p:ext>
            </p:extLst>
          </p:nvPr>
        </p:nvGraphicFramePr>
        <p:xfrm>
          <a:off x="525736" y="1545774"/>
          <a:ext cx="11909423" cy="7579498"/>
        </p:xfrm>
        <a:graphic>
          <a:graphicData uri="http://schemas.openxmlformats.org/drawingml/2006/table">
            <a:tbl>
              <a:tblPr/>
              <a:tblGrid>
                <a:gridCol w="1153648"/>
                <a:gridCol w="2151155"/>
                <a:gridCol w="2151155"/>
                <a:gridCol w="2151155"/>
                <a:gridCol w="2151155"/>
                <a:gridCol w="2151155"/>
              </a:tblGrid>
              <a:tr h="4429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7 cartes</a:t>
                      </a:r>
                    </a:p>
                  </a:txBody>
                  <a:tcPr marL="50797" marR="50797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1</a:t>
                      </a:r>
                    </a:p>
                  </a:txBody>
                  <a:tcPr marL="50797" marR="50797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2</a:t>
                      </a:r>
                    </a:p>
                  </a:txBody>
                  <a:tcPr marL="50797" marR="50797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3</a:t>
                      </a:r>
                    </a:p>
                  </a:txBody>
                  <a:tcPr marL="50797" marR="50797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4</a:t>
                      </a:r>
                    </a:p>
                  </a:txBody>
                  <a:tcPr marL="50797" marR="50797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5</a:t>
                      </a:r>
                    </a:p>
                  </a:txBody>
                  <a:tcPr marL="50797" marR="50797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71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VIVANT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41413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Caractériser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 vivant.</a:t>
                      </a:r>
                    </a:p>
                  </a:txBody>
                  <a:tcPr marL="63496" marR="63496" marT="63505" marB="63505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7" marR="50797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7" marR="50797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7" marR="50797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7" marR="50797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7" marR="50797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2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VIVANT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41413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Identifier, observer les interactions entre les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être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vivants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496" marR="63496" marT="63505" marB="63505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7" marR="50797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7" marR="50797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7" marR="50797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7" marR="50797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7" marR="50797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13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VIVANT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41413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Respecter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</a:t>
                      </a:r>
                      <a:r>
                        <a:rPr kumimoji="0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environ-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nement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496" marR="63496" marT="63505" marB="63505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7" marR="50797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7" marR="50797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7" marR="50797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7" marR="50797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7" marR="50797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remarques</a:t>
                      </a:r>
                    </a:p>
                  </a:txBody>
                  <a:tcPr marL="50797" marR="50797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apprentissage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sont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données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comme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repère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progression pour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une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6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semaines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cartes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sont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travaillées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progressivement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en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fonction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apprentissages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effectifs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et s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adaptent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au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profil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la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classe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 L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équipe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cycle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définit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cartes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apprentissage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évaluées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manière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cohérente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avec le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projet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école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activités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sont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définies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en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fonction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projets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classe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et des fiches action du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projet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école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</a:t>
                      </a:r>
                    </a:p>
                  </a:txBody>
                  <a:tcPr marL="50797" marR="50797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7979" name="Group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129596"/>
              </p:ext>
            </p:extLst>
          </p:nvPr>
        </p:nvGraphicFramePr>
        <p:xfrm>
          <a:off x="525736" y="971471"/>
          <a:ext cx="11907837" cy="401638"/>
        </p:xfrm>
        <a:graphic>
          <a:graphicData uri="http://schemas.openxmlformats.org/drawingml/2006/table">
            <a:tbl>
              <a:tblPr/>
              <a:tblGrid>
                <a:gridCol w="11907837"/>
              </a:tblGrid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Repères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 de progression et de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programmation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 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DDM, VIVANT Cycle 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risten ITC"/>
                        <a:ea typeface="ヒラギノ角ゴ ProN W3" charset="0"/>
                        <a:cs typeface="Kristen ITC"/>
                        <a:sym typeface="Helvetica" charset="0"/>
                      </a:endParaRPr>
                    </a:p>
                  </a:txBody>
                  <a:tcPr marL="63496" marR="63496" marT="63550" marB="63550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987" name="Group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835239"/>
              </p:ext>
            </p:extLst>
          </p:nvPr>
        </p:nvGraphicFramePr>
        <p:xfrm>
          <a:off x="10461898" y="2093462"/>
          <a:ext cx="1800225" cy="1368425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3140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VIVANT 1</a:t>
                      </a:r>
                    </a:p>
                  </a:txBody>
                  <a:tcPr marL="63501" marR="63501" marT="63513" marB="6351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10544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prends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conscience des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besoins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vitaux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quelques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végétaux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501" marR="63501" marT="63513" marB="6351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997" name="Group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564334"/>
              </p:ext>
            </p:extLst>
          </p:nvPr>
        </p:nvGraphicFramePr>
        <p:xfrm>
          <a:off x="1821136" y="4396924"/>
          <a:ext cx="1871662" cy="1441450"/>
        </p:xfrm>
        <a:graphic>
          <a:graphicData uri="http://schemas.openxmlformats.org/drawingml/2006/table">
            <a:tbl>
              <a:tblPr/>
              <a:tblGrid>
                <a:gridCol w="1871662"/>
              </a:tblGrid>
              <a:tr h="3265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VIVANT 2</a:t>
                      </a:r>
                    </a:p>
                  </a:txBody>
                  <a:tcPr marL="63481" marR="63481" marT="63557" marB="6355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11148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identifie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quelques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êtres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vivants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qui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peuplent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mon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environnement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proche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481" marR="63481" marT="63557" marB="6355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007" name="Group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223859"/>
              </p:ext>
            </p:extLst>
          </p:nvPr>
        </p:nvGraphicFramePr>
        <p:xfrm>
          <a:off x="3981723" y="2093462"/>
          <a:ext cx="1871663" cy="1368425"/>
        </p:xfrm>
        <a:graphic>
          <a:graphicData uri="http://schemas.openxmlformats.org/drawingml/2006/table">
            <a:tbl>
              <a:tblPr/>
              <a:tblGrid>
                <a:gridCol w="1871663"/>
              </a:tblGrid>
              <a:tr h="3100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VIVANT 1</a:t>
                      </a:r>
                    </a:p>
                  </a:txBody>
                  <a:tcPr marL="63482" marR="63482" marT="63513" marB="6351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10583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identifier le régime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alimentaire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quelques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animaux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482" marR="63482" marT="63513" marB="6351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017" name="Group 1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221554"/>
              </p:ext>
            </p:extLst>
          </p:nvPr>
        </p:nvGraphicFramePr>
        <p:xfrm>
          <a:off x="1821136" y="2093462"/>
          <a:ext cx="1871662" cy="1298575"/>
        </p:xfrm>
        <a:graphic>
          <a:graphicData uri="http://schemas.openxmlformats.org/drawingml/2006/table">
            <a:tbl>
              <a:tblPr/>
              <a:tblGrid>
                <a:gridCol w="1871662"/>
              </a:tblGrid>
              <a:tr h="309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VIVANT 1</a:t>
                      </a:r>
                    </a:p>
                  </a:txBody>
                  <a:tcPr marL="63481" marR="63481" marT="63499" marB="63499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9886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qui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caractérise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 vivant : naissance,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nourriture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croissance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reproduction, mort.</a:t>
                      </a:r>
                    </a:p>
                  </a:txBody>
                  <a:tcPr marL="63481" marR="63481" marT="63499" marB="63499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027" name="Group 1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99655"/>
              </p:ext>
            </p:extLst>
          </p:nvPr>
        </p:nvGraphicFramePr>
        <p:xfrm>
          <a:off x="8301311" y="2093462"/>
          <a:ext cx="1873250" cy="1368425"/>
        </p:xfrm>
        <a:graphic>
          <a:graphicData uri="http://schemas.openxmlformats.org/drawingml/2006/table">
            <a:tbl>
              <a:tblPr/>
              <a:tblGrid>
                <a:gridCol w="1873250"/>
              </a:tblGrid>
              <a:tr h="3100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VIVANT 1</a:t>
                      </a:r>
                    </a:p>
                  </a:txBody>
                  <a:tcPr marL="63535" marR="63535" marT="63513" marB="6351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10583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J'observe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développement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quelques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végétaux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aide de plantations.</a:t>
                      </a:r>
                    </a:p>
                  </a:txBody>
                  <a:tcPr marL="63535" marR="63535" marT="63513" marB="6351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037" name="Group 1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329977"/>
              </p:ext>
            </p:extLst>
          </p:nvPr>
        </p:nvGraphicFramePr>
        <p:xfrm>
          <a:off x="3981723" y="4396924"/>
          <a:ext cx="1871663" cy="1657350"/>
        </p:xfrm>
        <a:graphic>
          <a:graphicData uri="http://schemas.openxmlformats.org/drawingml/2006/table">
            <a:tbl>
              <a:tblPr/>
              <a:tblGrid>
                <a:gridCol w="1871663"/>
              </a:tblGrid>
              <a:tr h="3754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VIVANT 2</a:t>
                      </a:r>
                    </a:p>
                  </a:txBody>
                  <a:tcPr marL="63482" marR="63482" marT="63545" marB="63545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12818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observe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quelques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relations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alimentaire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entre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êtres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vivants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482" marR="63482" marT="63545" marB="63545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047" name="Group 1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427181"/>
              </p:ext>
            </p:extLst>
          </p:nvPr>
        </p:nvGraphicFramePr>
        <p:xfrm>
          <a:off x="1821136" y="6773412"/>
          <a:ext cx="1871662" cy="1512887"/>
        </p:xfrm>
        <a:graphic>
          <a:graphicData uri="http://schemas.openxmlformats.org/drawingml/2006/table">
            <a:tbl>
              <a:tblPr/>
              <a:tblGrid>
                <a:gridCol w="1871662"/>
              </a:tblGrid>
              <a:tr h="3471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VIVANT 3</a:t>
                      </a:r>
                    </a:p>
                  </a:txBody>
                  <a:tcPr marL="63481" marR="63481" marT="63530" marB="6353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11657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respecte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environnement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dans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lequel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vivent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êtres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vivants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481" marR="63481" marT="63530" marB="6353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3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542242"/>
              </p:ext>
            </p:extLst>
          </p:nvPr>
        </p:nvGraphicFramePr>
        <p:xfrm>
          <a:off x="669925" y="1060375"/>
          <a:ext cx="11736386" cy="8209039"/>
        </p:xfrm>
        <a:graphic>
          <a:graphicData uri="http://schemas.openxmlformats.org/drawingml/2006/table">
            <a:tbl>
              <a:tblPr/>
              <a:tblGrid>
                <a:gridCol w="1136886"/>
                <a:gridCol w="2119900"/>
                <a:gridCol w="2119900"/>
                <a:gridCol w="2119900"/>
                <a:gridCol w="2119900"/>
                <a:gridCol w="2119900"/>
              </a:tblGrid>
              <a:tr h="4406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9 cartes</a:t>
                      </a:r>
                    </a:p>
                  </a:txBody>
                  <a:tcPr marL="50796" marR="50796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1</a:t>
                      </a:r>
                    </a:p>
                  </a:txBody>
                  <a:tcPr marL="50796" marR="50796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2</a:t>
                      </a:r>
                    </a:p>
                  </a:txBody>
                  <a:tcPr marL="50796" marR="50796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3</a:t>
                      </a:r>
                    </a:p>
                  </a:txBody>
                  <a:tcPr marL="50796" marR="50796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4</a:t>
                      </a:r>
                    </a:p>
                  </a:txBody>
                  <a:tcPr marL="50796" marR="50796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5</a:t>
                      </a:r>
                    </a:p>
                  </a:txBody>
                  <a:tcPr marL="50796" marR="50796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MATIÈRE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141413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Manipuler des solides et des liquides.</a:t>
                      </a:r>
                    </a:p>
                  </a:txBody>
                  <a:tcPr marL="63495" marR="63495" marT="63500" marB="63500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6" marR="50796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6" marR="50796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6" marR="50796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6" marR="50796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6" marR="50796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99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MATIÈRE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141413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Avoir des connaissances sur les changement d</a:t>
                      </a:r>
                      <a:r>
                        <a:rPr kumimoji="0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état de la matière.</a:t>
                      </a:r>
                    </a:p>
                  </a:txBody>
                  <a:tcPr marL="63495" marR="63495" marT="63500" marB="63500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6" marR="50796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6" marR="50796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6" marR="50796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6" marR="50796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6" marR="50796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10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OBJET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141413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Utiliser et réaliser des objets techniques.</a:t>
                      </a:r>
                    </a:p>
                  </a:txBody>
                  <a:tcPr marL="63495" marR="63495" marT="63500" marB="63500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6" marR="50796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6" marR="50796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6" marR="50796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6" marR="50796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6" marR="50796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1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remarques</a:t>
                      </a:r>
                    </a:p>
                  </a:txBody>
                  <a:tcPr marL="50796" marR="50796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apprentissage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sont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données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comme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repère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progression pour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une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6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semaines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cartes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sont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travaillées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progressivement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en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fonction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apprentissages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effectifs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et s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adaptent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au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profil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la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classe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 L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équipe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cycle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définit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cartes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apprentissage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évaluées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manière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cohérente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avec le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projet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école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activités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sont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définies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en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fonction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projets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classe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et des fiches action du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projet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école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</a:t>
                      </a:r>
                    </a:p>
                  </a:txBody>
                  <a:tcPr marL="50796" marR="50796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9003" name="Group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841711"/>
              </p:ext>
            </p:extLst>
          </p:nvPr>
        </p:nvGraphicFramePr>
        <p:xfrm>
          <a:off x="669925" y="514723"/>
          <a:ext cx="11734800" cy="401637"/>
        </p:xfrm>
        <a:graphic>
          <a:graphicData uri="http://schemas.openxmlformats.org/drawingml/2006/table">
            <a:tbl>
              <a:tblPr/>
              <a:tblGrid>
                <a:gridCol w="11734800"/>
              </a:tblGrid>
              <a:tr h="4016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Repères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 de progression et de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programmation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 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DDM,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MATIÈRE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et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OBJETS Cycle 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risten ITC"/>
                        <a:ea typeface="ヒラギノ角ゴ ProN W3" charset="0"/>
                        <a:cs typeface="Kristen ITC"/>
                        <a:sym typeface="Helvetica" charset="0"/>
                      </a:endParaRPr>
                    </a:p>
                  </a:txBody>
                  <a:tcPr marL="63495" marR="63495" marT="63550" marB="63550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011" name="Group 99"/>
          <p:cNvGraphicFramePr>
            <a:graphicFrameLocks noGrp="1"/>
          </p:cNvGraphicFramePr>
          <p:nvPr/>
        </p:nvGraphicFramePr>
        <p:xfrm>
          <a:off x="6142038" y="3724275"/>
          <a:ext cx="1873250" cy="784225"/>
        </p:xfrm>
        <a:graphic>
          <a:graphicData uri="http://schemas.openxmlformats.org/drawingml/2006/table">
            <a:tbl>
              <a:tblPr/>
              <a:tblGrid>
                <a:gridCol w="1873250"/>
              </a:tblGrid>
              <a:tr h="2645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MATIÈRE/ OBJET 2</a:t>
                      </a:r>
                    </a:p>
                  </a:txBody>
                  <a:tcPr marL="63535" marR="63535" marT="63583" marB="6358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5197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observe la fusion et la solidification de l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eau.</a:t>
                      </a:r>
                    </a:p>
                  </a:txBody>
                  <a:tcPr marL="63535" marR="63535" marT="63583" marB="6358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031" name="Group 119"/>
          <p:cNvGraphicFramePr>
            <a:graphicFrameLocks noGrp="1"/>
          </p:cNvGraphicFramePr>
          <p:nvPr/>
        </p:nvGraphicFramePr>
        <p:xfrm>
          <a:off x="6142038" y="2573338"/>
          <a:ext cx="1873250" cy="916000"/>
        </p:xfrm>
        <a:graphic>
          <a:graphicData uri="http://schemas.openxmlformats.org/drawingml/2006/table">
            <a:tbl>
              <a:tblPr/>
              <a:tblGrid>
                <a:gridCol w="1873250"/>
              </a:tblGrid>
              <a:tr h="2640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MATIÈRE/ OBJET 1</a:t>
                      </a:r>
                    </a:p>
                  </a:txBody>
                  <a:tcPr marL="63548" marR="63548" marT="63466" marB="6346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6519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repère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qui distingue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solides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liquides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548" marR="63548" marT="63466" marB="6346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041" name="Group 129"/>
          <p:cNvGraphicFramePr>
            <a:graphicFrameLocks noGrp="1"/>
          </p:cNvGraphicFramePr>
          <p:nvPr/>
        </p:nvGraphicFramePr>
        <p:xfrm>
          <a:off x="6142038" y="1563688"/>
          <a:ext cx="1873250" cy="852487"/>
        </p:xfrm>
        <a:graphic>
          <a:graphicData uri="http://schemas.openxmlformats.org/drawingml/2006/table">
            <a:tbl>
              <a:tblPr/>
              <a:tblGrid>
                <a:gridCol w="1873250"/>
              </a:tblGrid>
              <a:tr h="2642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MATIÈRE/ OBJET 1</a:t>
                      </a:r>
                    </a:p>
                  </a:txBody>
                  <a:tcPr marL="63548" marR="63548" marT="63535" marB="63535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588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manipule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solides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des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liquides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548" marR="63548" marT="63535" marB="63535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051" name="Group 139"/>
          <p:cNvGraphicFramePr>
            <a:graphicFrameLocks noGrp="1"/>
          </p:cNvGraphicFramePr>
          <p:nvPr/>
        </p:nvGraphicFramePr>
        <p:xfrm>
          <a:off x="6142038" y="4589463"/>
          <a:ext cx="1873250" cy="820744"/>
        </p:xfrm>
        <a:graphic>
          <a:graphicData uri="http://schemas.openxmlformats.org/drawingml/2006/table">
            <a:tbl>
              <a:tblPr/>
              <a:tblGrid>
                <a:gridCol w="1873250"/>
              </a:tblGrid>
              <a:tr h="264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MATIÈRE/ OBJET 2</a:t>
                      </a:r>
                    </a:p>
                  </a:txBody>
                  <a:tcPr marL="63535" marR="63535" marT="63479" marB="63479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5566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eau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peut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être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liquide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ou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solide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535" marR="63535" marT="63479" marB="63479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061" name="Group 149"/>
          <p:cNvGraphicFramePr>
            <a:graphicFrameLocks noGrp="1"/>
          </p:cNvGraphicFramePr>
          <p:nvPr/>
        </p:nvGraphicFramePr>
        <p:xfrm>
          <a:off x="6142038" y="5524500"/>
          <a:ext cx="1944687" cy="893924"/>
        </p:xfrm>
        <a:graphic>
          <a:graphicData uri="http://schemas.openxmlformats.org/drawingml/2006/table">
            <a:tbl>
              <a:tblPr/>
              <a:tblGrid>
                <a:gridCol w="1944687"/>
              </a:tblGrid>
              <a:tr h="264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MATIÈRE/ OBJET 2</a:t>
                      </a:r>
                    </a:p>
                  </a:txBody>
                  <a:tcPr marL="63515" marR="63515" marT="63461" marB="63461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6297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thermomètre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pour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mesurer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la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température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l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eau.</a:t>
                      </a:r>
                    </a:p>
                  </a:txBody>
                  <a:tcPr marL="63515" marR="63515" marT="63461" marB="63461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071" name="Group 159"/>
          <p:cNvGraphicFramePr>
            <a:graphicFrameLocks noGrp="1"/>
          </p:cNvGraphicFramePr>
          <p:nvPr/>
        </p:nvGraphicFramePr>
        <p:xfrm>
          <a:off x="8302625" y="6172200"/>
          <a:ext cx="1871663" cy="833438"/>
        </p:xfrm>
        <a:graphic>
          <a:graphicData uri="http://schemas.openxmlformats.org/drawingml/2006/table">
            <a:tbl>
              <a:tblPr/>
              <a:tblGrid>
                <a:gridCol w="1871663"/>
              </a:tblGrid>
              <a:tr h="2644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MATIÈRE/ OBJET 3</a:t>
                      </a:r>
                    </a:p>
                  </a:txBody>
                  <a:tcPr marL="63482" marR="63482" marT="63572" marB="63572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5689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identifie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la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fonction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objets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simples.</a:t>
                      </a:r>
                    </a:p>
                  </a:txBody>
                  <a:tcPr marL="63482" marR="63482" marT="63572" marB="63572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081" name="Group 169"/>
          <p:cNvGraphicFramePr>
            <a:graphicFrameLocks noGrp="1"/>
          </p:cNvGraphicFramePr>
          <p:nvPr/>
        </p:nvGraphicFramePr>
        <p:xfrm>
          <a:off x="8302625" y="7108825"/>
          <a:ext cx="1871663" cy="1060450"/>
        </p:xfrm>
        <a:graphic>
          <a:graphicData uri="http://schemas.openxmlformats.org/drawingml/2006/table">
            <a:tbl>
              <a:tblPr/>
              <a:tblGrid>
                <a:gridCol w="1871663"/>
              </a:tblGrid>
              <a:tr h="2643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MATIÈRE/ OBJET 3</a:t>
                      </a:r>
                    </a:p>
                  </a:txBody>
                  <a:tcPr marL="63482" marR="63482" marT="63538" marB="63538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7961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réalise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maquette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quoi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elle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sert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482" marR="63482" marT="63538" marB="63538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Group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204914"/>
              </p:ext>
            </p:extLst>
          </p:nvPr>
        </p:nvGraphicFramePr>
        <p:xfrm>
          <a:off x="10390188" y="6172200"/>
          <a:ext cx="1873250" cy="1117600"/>
        </p:xfrm>
        <a:graphic>
          <a:graphicData uri="http://schemas.openxmlformats.org/drawingml/2006/table">
            <a:tbl>
              <a:tblPr/>
              <a:tblGrid>
                <a:gridCol w="1873250"/>
              </a:tblGrid>
              <a:tr h="26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MATIÈRE/ OBJET 3</a:t>
                      </a:r>
                    </a:p>
                  </a:txBody>
                  <a:tcPr marL="63535" marR="63535" marT="63554" marB="63554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8532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fabriquer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un objet avec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fonction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simple (objet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roulant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).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35" marR="63535" marT="63554" marB="63554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Group 1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149251"/>
              </p:ext>
            </p:extLst>
          </p:nvPr>
        </p:nvGraphicFramePr>
        <p:xfrm>
          <a:off x="10390188" y="7397750"/>
          <a:ext cx="1873250" cy="946150"/>
        </p:xfrm>
        <a:graphic>
          <a:graphicData uri="http://schemas.openxmlformats.org/drawingml/2006/table">
            <a:tbl>
              <a:tblPr/>
              <a:tblGrid>
                <a:gridCol w="1873250"/>
              </a:tblGrid>
              <a:tr h="264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MATIÈRE/ OBJET 3</a:t>
                      </a:r>
                    </a:p>
                  </a:txBody>
                  <a:tcPr marL="63535" marR="63535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6819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comprends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je sais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fabriquer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un circuit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éléectrique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simple.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35" marR="63535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1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984664"/>
              </p:ext>
            </p:extLst>
          </p:nvPr>
        </p:nvGraphicFramePr>
        <p:xfrm>
          <a:off x="813768" y="1215900"/>
          <a:ext cx="11406190" cy="8053388"/>
        </p:xfrm>
        <a:graphic>
          <a:graphicData uri="http://schemas.openxmlformats.org/drawingml/2006/table">
            <a:tbl>
              <a:tblPr/>
              <a:tblGrid>
                <a:gridCol w="936055"/>
                <a:gridCol w="2094027"/>
                <a:gridCol w="2094027"/>
                <a:gridCol w="2094027"/>
                <a:gridCol w="2094027"/>
                <a:gridCol w="2094027"/>
              </a:tblGrid>
              <a:tr h="3381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11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cartes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1</a:t>
                      </a: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2</a:t>
                      </a: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3</a:t>
                      </a: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4</a:t>
                      </a: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5</a:t>
                      </a: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9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ICM 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141413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Prendre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conscience 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des notions de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droits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devoirs.</a:t>
                      </a:r>
                    </a:p>
                  </a:txBody>
                  <a:tcPr marL="63500" marR="63500" marT="63505" marB="63505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298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ICM 2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41413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41413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Connaitre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utiliser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usages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sociaux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la politesse</a:t>
                      </a:r>
                    </a:p>
                  </a:txBody>
                  <a:tcPr marL="63500" marR="63500" marT="63505" marB="63505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37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ICM 3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41413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41413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Respecter les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autres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500" marR="63500" marT="63505" marB="63505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37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ICM 4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41413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41413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Coopérer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la vie de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classe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500" marR="63500" marT="63505" marB="63505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remarques</a:t>
                      </a: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apprentissage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sont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données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comme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repère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progression pour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une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6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semaines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cartes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sont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travaillées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progressivement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en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fonction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apprentissages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effectifs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et s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adaptent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au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profil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la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classe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 L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équipe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cycle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définit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cartes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apprentissage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évaluées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manière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cohérente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avec le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projet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école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activités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sont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définies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en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fonction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projets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classe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et des fiches action du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projet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école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</a:t>
                      </a: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1070" name="Group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7215"/>
              </p:ext>
            </p:extLst>
          </p:nvPr>
        </p:nvGraphicFramePr>
        <p:xfrm>
          <a:off x="813768" y="696589"/>
          <a:ext cx="11404600" cy="401638"/>
        </p:xfrm>
        <a:graphic>
          <a:graphicData uri="http://schemas.openxmlformats.org/drawingml/2006/table">
            <a:tbl>
              <a:tblPr/>
              <a:tblGrid>
                <a:gridCol w="11404600"/>
              </a:tblGrid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Repères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 de progression et de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programmation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 :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INSTRUCTION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CIVIQUE et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MORALE  Cycle 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risten ITC"/>
                        <a:ea typeface="ヒラギノ角ゴ ProN W3" charset="0"/>
                        <a:cs typeface="Kristen ITC"/>
                        <a:sym typeface="Helvetica" charset="0"/>
                      </a:endParaRPr>
                    </a:p>
                  </a:txBody>
                  <a:tcPr marL="63500" marR="63500" marT="63550" marB="63550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076" name="Group 1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32132"/>
              </p:ext>
            </p:extLst>
          </p:nvPr>
        </p:nvGraphicFramePr>
        <p:xfrm>
          <a:off x="1893268" y="1674688"/>
          <a:ext cx="1728788" cy="1079500"/>
        </p:xfrm>
        <a:graphic>
          <a:graphicData uri="http://schemas.openxmlformats.org/drawingml/2006/table">
            <a:tbl>
              <a:tblPr/>
              <a:tblGrid>
                <a:gridCol w="1728788"/>
              </a:tblGrid>
              <a:tr h="313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ICM 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1</a:t>
                      </a:r>
                    </a:p>
                  </a:txBody>
                  <a:tcPr marL="63522" marR="63522" marT="63464" marB="63464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7664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appliquer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règles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la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classe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522" marR="63522" marT="63464" marB="63464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088" name="Group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41668"/>
              </p:ext>
            </p:extLst>
          </p:nvPr>
        </p:nvGraphicFramePr>
        <p:xfrm>
          <a:off x="6143006" y="1674688"/>
          <a:ext cx="1727200" cy="1079500"/>
        </p:xfrm>
        <a:graphic>
          <a:graphicData uri="http://schemas.openxmlformats.org/drawingml/2006/table">
            <a:tbl>
              <a:tblPr/>
              <a:tblGrid>
                <a:gridCol w="1727200"/>
              </a:tblGrid>
              <a:tr h="3130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ICM 1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41413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464" marR="63464" marT="63464" marB="63464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7664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appliquer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règles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l</a:t>
                      </a: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école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464" marR="63464" marT="63464" marB="63464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098" name="Group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744143"/>
              </p:ext>
            </p:extLst>
          </p:nvPr>
        </p:nvGraphicFramePr>
        <p:xfrm>
          <a:off x="8159131" y="1674688"/>
          <a:ext cx="1800225" cy="1295400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3612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ICM 1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41413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01" marR="63501" marT="63464" marB="63464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9341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réfléchis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aux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droits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devoirs de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chacun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aide de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maxime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ou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expressions.</a:t>
                      </a:r>
                    </a:p>
                  </a:txBody>
                  <a:tcPr marL="63501" marR="63501" marT="63464" marB="63464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108" name="Group 1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340848"/>
              </p:ext>
            </p:extLst>
          </p:nvPr>
        </p:nvGraphicFramePr>
        <p:xfrm>
          <a:off x="1893268" y="3330450"/>
          <a:ext cx="1728788" cy="1257300"/>
        </p:xfrm>
        <a:graphic>
          <a:graphicData uri="http://schemas.openxmlformats.org/drawingml/2006/table">
            <a:tbl>
              <a:tblPr/>
              <a:tblGrid>
                <a:gridCol w="1728788"/>
              </a:tblGrid>
              <a:tr h="3100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ICM 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2</a:t>
                      </a:r>
                    </a:p>
                  </a:txBody>
                  <a:tcPr marL="63522" marR="63522" marT="63532" marB="63532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9472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connais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formules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politesse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quand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j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effectue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demande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522" marR="63522" marT="63532" marB="63532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128" name="Group 1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742060"/>
              </p:ext>
            </p:extLst>
          </p:nvPr>
        </p:nvGraphicFramePr>
        <p:xfrm>
          <a:off x="4053856" y="3330450"/>
          <a:ext cx="7993062" cy="681091"/>
        </p:xfrm>
        <a:graphic>
          <a:graphicData uri="http://schemas.openxmlformats.org/drawingml/2006/table">
            <a:tbl>
              <a:tblPr/>
              <a:tblGrid>
                <a:gridCol w="7993062"/>
              </a:tblGrid>
              <a:tr h="3096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ICM 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2</a:t>
                      </a:r>
                    </a:p>
                  </a:txBody>
                  <a:tcPr marL="63501" marR="63501" marT="63411" marB="63411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3713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connais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usages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sociaux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: se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taire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quand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quelqu</a:t>
                      </a: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parle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....</a:t>
                      </a:r>
                    </a:p>
                  </a:txBody>
                  <a:tcPr marL="63501" marR="63501" marT="63411" marB="63411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138" name="Group 1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254552"/>
              </p:ext>
            </p:extLst>
          </p:nvPr>
        </p:nvGraphicFramePr>
        <p:xfrm>
          <a:off x="1893268" y="4986213"/>
          <a:ext cx="1728788" cy="1152525"/>
        </p:xfrm>
        <a:graphic>
          <a:graphicData uri="http://schemas.openxmlformats.org/drawingml/2006/table">
            <a:tbl>
              <a:tblPr/>
              <a:tblGrid>
                <a:gridCol w="1728788"/>
              </a:tblGrid>
              <a:tr h="3886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ICM 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3</a:t>
                      </a:r>
                    </a:p>
                  </a:txBody>
                  <a:tcPr marL="63522" marR="63522" marT="63522" marB="63522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7638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écouter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autre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dans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la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classe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522" marR="63522" marT="63522" marB="63522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148" name="Group 1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076089"/>
              </p:ext>
            </p:extLst>
          </p:nvPr>
        </p:nvGraphicFramePr>
        <p:xfrm>
          <a:off x="8230568" y="4986213"/>
          <a:ext cx="1728788" cy="1152525"/>
        </p:xfrm>
        <a:graphic>
          <a:graphicData uri="http://schemas.openxmlformats.org/drawingml/2006/table">
            <a:tbl>
              <a:tblPr/>
              <a:tblGrid>
                <a:gridCol w="1728788"/>
              </a:tblGrid>
              <a:tr h="388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ICM 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3</a:t>
                      </a:r>
                    </a:p>
                  </a:txBody>
                  <a:tcPr marL="63522" marR="63522" marT="63522" marB="63522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7645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respecter les tours de paroles.</a:t>
                      </a:r>
                    </a:p>
                  </a:txBody>
                  <a:tcPr marL="63522" marR="63522" marT="63522" marB="63522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158" name="Group 1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258455"/>
              </p:ext>
            </p:extLst>
          </p:nvPr>
        </p:nvGraphicFramePr>
        <p:xfrm>
          <a:off x="1893268" y="6859463"/>
          <a:ext cx="1728788" cy="973185"/>
        </p:xfrm>
        <a:graphic>
          <a:graphicData uri="http://schemas.openxmlformats.org/drawingml/2006/table">
            <a:tbl>
              <a:tblPr/>
              <a:tblGrid>
                <a:gridCol w="1728788"/>
              </a:tblGrid>
              <a:tr h="3096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ICM 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4</a:t>
                      </a:r>
                    </a:p>
                  </a:txBody>
                  <a:tcPr marL="63522" marR="63522" marT="63393" marB="6339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663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participe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élaboration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du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règlement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la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classe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522" marR="63522" marT="63393" marB="6339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168" name="Group 2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814268"/>
              </p:ext>
            </p:extLst>
          </p:nvPr>
        </p:nvGraphicFramePr>
        <p:xfrm>
          <a:off x="1893268" y="7938963"/>
          <a:ext cx="10153650" cy="677916"/>
        </p:xfrm>
        <a:graphic>
          <a:graphicData uri="http://schemas.openxmlformats.org/drawingml/2006/table">
            <a:tbl>
              <a:tblPr/>
              <a:tblGrid>
                <a:gridCol w="10153650"/>
              </a:tblGrid>
              <a:tr h="3096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ICM 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4</a:t>
                      </a:r>
                    </a:p>
                  </a:txBody>
                  <a:tcPr marL="63503" marR="63503" marT="63413" marB="6341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3682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prends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responsabilités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au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sein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la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classe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503" marR="63503" marT="63413" marB="6341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178" name="Group 2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805411"/>
              </p:ext>
            </p:extLst>
          </p:nvPr>
        </p:nvGraphicFramePr>
        <p:xfrm>
          <a:off x="3982418" y="6859463"/>
          <a:ext cx="1800225" cy="954090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3098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ICM 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4</a:t>
                      </a:r>
                    </a:p>
                  </a:txBody>
                  <a:tcPr marL="63501" marR="63501" marT="63494" marB="63494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6442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suis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autonome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dans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activités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simples.</a:t>
                      </a:r>
                    </a:p>
                  </a:txBody>
                  <a:tcPr marL="63501" marR="63501" marT="63494" marB="63494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Group 1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654737"/>
              </p:ext>
            </p:extLst>
          </p:nvPr>
        </p:nvGraphicFramePr>
        <p:xfrm>
          <a:off x="4053856" y="4122613"/>
          <a:ext cx="7993062" cy="619348"/>
        </p:xfrm>
        <a:graphic>
          <a:graphicData uri="http://schemas.openxmlformats.org/drawingml/2006/table">
            <a:tbl>
              <a:tblPr/>
              <a:tblGrid>
                <a:gridCol w="7993062"/>
              </a:tblGrid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ICM 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2</a:t>
                      </a:r>
                    </a:p>
                  </a:txBody>
                  <a:tcPr marL="63501" marR="63501" marT="63397" marB="6339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J’utilisel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règles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politesse. 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01" marR="63501" marT="63397" marB="6339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5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738911"/>
              </p:ext>
            </p:extLst>
          </p:nvPr>
        </p:nvGraphicFramePr>
        <p:xfrm>
          <a:off x="598488" y="1149350"/>
          <a:ext cx="11764963" cy="8205800"/>
        </p:xfrm>
        <a:graphic>
          <a:graphicData uri="http://schemas.openxmlformats.org/drawingml/2006/table">
            <a:tbl>
              <a:tblPr/>
              <a:tblGrid>
                <a:gridCol w="1080003"/>
                <a:gridCol w="2136992"/>
                <a:gridCol w="2136992"/>
                <a:gridCol w="2136992"/>
                <a:gridCol w="2136992"/>
                <a:gridCol w="2136992"/>
              </a:tblGrid>
              <a:tr h="6502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16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cartes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5" marR="50795" marT="50799" marB="50799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1</a:t>
                      </a:r>
                    </a:p>
                  </a:txBody>
                  <a:tcPr marL="50795" marR="50795" marT="50799" marB="50799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2</a:t>
                      </a:r>
                    </a:p>
                  </a:txBody>
                  <a:tcPr marL="50795" marR="50795" marT="50799" marB="50799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3</a:t>
                      </a:r>
                    </a:p>
                  </a:txBody>
                  <a:tcPr marL="50795" marR="50795" marT="50799" marB="50799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4</a:t>
                      </a:r>
                    </a:p>
                  </a:txBody>
                  <a:tcPr marL="50795" marR="50795" marT="50799" marB="50799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5</a:t>
                      </a:r>
                    </a:p>
                  </a:txBody>
                  <a:tcPr marL="50795" marR="50795" marT="50799" marB="50799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89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ICM 5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41413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Éduquer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la santé.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41413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493" marR="63493" marT="63498" marB="63498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5" marR="50795" marT="50799" marB="50799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5" marR="50795" marT="50799" marB="50799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5" marR="50795" marT="50799" marB="50799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5" marR="50795" marT="50799" marB="50799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5" marR="50795" marT="50799" marB="50799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41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ICM 6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41413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41413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Éduquer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la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sécurité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41413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493" marR="63493" marT="63498" marB="63498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5" marR="50795" marT="50799" marB="50799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5" marR="50795" marT="50799" marB="50799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5" marR="50795" marT="50799" marB="50799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5" marR="50795" marT="50799" marB="50799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5" marR="50795" marT="50799" marB="50799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7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ICM 7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41413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Reconnaitre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respecter les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symboles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la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république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41413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41413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493" marR="63493" marT="63498" marB="63498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5" marR="50795" marT="50799" marB="50799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5" marR="50795" marT="50799" marB="50799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5" marR="50795" marT="50799" marB="50799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5" marR="50795" marT="50799" marB="50799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5" marR="50795" marT="50799" marB="50799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5" marR="50795" marT="50799" marB="50799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apprentissage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sont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données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comme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repère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progression pour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une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6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semaines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cartes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sont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travaillées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progressivement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en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fonction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apprentissages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effectifs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et s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adaptent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au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profil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la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classe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 L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équipe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cycle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définit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cartes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apprentissage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évaluées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manière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cohérente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avec le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projet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école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activités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sont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définies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en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fonction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projets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classe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et des fiches action du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projet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école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</a:t>
                      </a:r>
                    </a:p>
                  </a:txBody>
                  <a:tcPr marL="50795" marR="50795" marT="50799" marB="50799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2075" name="Group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892557"/>
              </p:ext>
            </p:extLst>
          </p:nvPr>
        </p:nvGraphicFramePr>
        <p:xfrm>
          <a:off x="598488" y="586730"/>
          <a:ext cx="11763375" cy="401638"/>
        </p:xfrm>
        <a:graphic>
          <a:graphicData uri="http://schemas.openxmlformats.org/drawingml/2006/table">
            <a:tbl>
              <a:tblPr/>
              <a:tblGrid>
                <a:gridCol w="11763375"/>
              </a:tblGrid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Repères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 de progression et de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programmation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 :  INSTRUCTION CIVIQUE et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MORALE Cycle 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risten ITC"/>
                        <a:ea typeface="ヒラギノ角ゴ ProN W3" charset="0"/>
                        <a:cs typeface="Kristen ITC"/>
                        <a:sym typeface="Helvetica" charset="0"/>
                      </a:endParaRPr>
                    </a:p>
                  </a:txBody>
                  <a:tcPr marL="63493" marR="63493" marT="63550" marB="63550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081" name="Group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751946"/>
              </p:ext>
            </p:extLst>
          </p:nvPr>
        </p:nvGraphicFramePr>
        <p:xfrm>
          <a:off x="3910013" y="1852613"/>
          <a:ext cx="1944687" cy="939880"/>
        </p:xfrm>
        <a:graphic>
          <a:graphicData uri="http://schemas.openxmlformats.org/drawingml/2006/table">
            <a:tbl>
              <a:tblPr/>
              <a:tblGrid>
                <a:gridCol w="1944687"/>
              </a:tblGrid>
              <a:tr h="3098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ICM 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5</a:t>
                      </a:r>
                    </a:p>
                  </a:txBody>
                  <a:tcPr marL="63497" marR="63497" marT="63520" marB="6352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6299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applique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principes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hygiène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élémentaire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: se laver les mains....</a:t>
                      </a:r>
                    </a:p>
                  </a:txBody>
                  <a:tcPr marL="63497" marR="63497" marT="63520" marB="6352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093" name="Group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145469"/>
              </p:ext>
            </p:extLst>
          </p:nvPr>
        </p:nvGraphicFramePr>
        <p:xfrm>
          <a:off x="6070600" y="2716213"/>
          <a:ext cx="1944688" cy="1108075"/>
        </p:xfrm>
        <a:graphic>
          <a:graphicData uri="http://schemas.openxmlformats.org/drawingml/2006/table">
            <a:tbl>
              <a:tblPr/>
              <a:tblGrid>
                <a:gridCol w="1944688"/>
              </a:tblGrid>
              <a:tr h="3100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IMC 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5</a:t>
                      </a:r>
                    </a:p>
                  </a:txBody>
                  <a:tcPr marL="63515" marR="63515" marT="63555" marB="63555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7979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connais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principales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règles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la vie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quotidienne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temps de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sommeil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alimentation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équilibrée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515" marR="63515" marT="63555" marB="63555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103" name="Group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366195"/>
              </p:ext>
            </p:extLst>
          </p:nvPr>
        </p:nvGraphicFramePr>
        <p:xfrm>
          <a:off x="8231188" y="1852613"/>
          <a:ext cx="1871662" cy="1368432"/>
        </p:xfrm>
        <a:graphic>
          <a:graphicData uri="http://schemas.openxmlformats.org/drawingml/2006/table">
            <a:tbl>
              <a:tblPr/>
              <a:tblGrid>
                <a:gridCol w="1871662"/>
              </a:tblGrid>
              <a:tr h="3098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ICM 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5</a:t>
                      </a:r>
                    </a:p>
                  </a:txBody>
                  <a:tcPr marL="63481" marR="63481" marT="63502" marB="63502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10585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applique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principales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règles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la vie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quotidienne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temps de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sommeil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alimentation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équilibrée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481" marR="63481" marT="63502" marB="63502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113" name="Group 1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581689"/>
              </p:ext>
            </p:extLst>
          </p:nvPr>
        </p:nvGraphicFramePr>
        <p:xfrm>
          <a:off x="3910013" y="2789238"/>
          <a:ext cx="1944687" cy="939828"/>
        </p:xfrm>
        <a:graphic>
          <a:graphicData uri="http://schemas.openxmlformats.org/drawingml/2006/table">
            <a:tbl>
              <a:tblPr/>
              <a:tblGrid>
                <a:gridCol w="1944687"/>
              </a:tblGrid>
              <a:tr h="309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IMC 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5</a:t>
                      </a:r>
                    </a:p>
                  </a:txBody>
                  <a:tcPr marL="63515" marR="63515" marT="63507" marB="6350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6299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fais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la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différence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entre la notion de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propre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sale,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sain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malade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515" marR="63515" marT="63507" marB="6350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123" name="Group 1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596384"/>
              </p:ext>
            </p:extLst>
          </p:nvPr>
        </p:nvGraphicFramePr>
        <p:xfrm>
          <a:off x="6070600" y="1852613"/>
          <a:ext cx="1944688" cy="771800"/>
        </p:xfrm>
        <a:graphic>
          <a:graphicData uri="http://schemas.openxmlformats.org/drawingml/2006/table">
            <a:tbl>
              <a:tblPr/>
              <a:tblGrid>
                <a:gridCol w="1944688"/>
              </a:tblGrid>
              <a:tr h="3096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ICM 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5</a:t>
                      </a:r>
                    </a:p>
                  </a:txBody>
                  <a:tcPr marL="63515" marR="63515" marT="63410" marB="6341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461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identifie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aliments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gras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sucrés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salés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515" marR="63515" marT="63410" marB="6341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133" name="Group 1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776203"/>
              </p:ext>
            </p:extLst>
          </p:nvPr>
        </p:nvGraphicFramePr>
        <p:xfrm>
          <a:off x="1749425" y="3933825"/>
          <a:ext cx="1944688" cy="939800"/>
        </p:xfrm>
        <a:graphic>
          <a:graphicData uri="http://schemas.openxmlformats.org/drawingml/2006/table">
            <a:tbl>
              <a:tblPr/>
              <a:tblGrid>
                <a:gridCol w="1944688"/>
              </a:tblGrid>
              <a:tr h="3098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ICM 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6</a:t>
                      </a:r>
                    </a:p>
                  </a:txBody>
                  <a:tcPr marL="63515" marR="63515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629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identifie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risques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de l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environnement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familier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ou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lointain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15" marR="63515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143" name="Group 1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331616"/>
              </p:ext>
            </p:extLst>
          </p:nvPr>
        </p:nvGraphicFramePr>
        <p:xfrm>
          <a:off x="1749425" y="6240463"/>
          <a:ext cx="1944688" cy="939800"/>
        </p:xfrm>
        <a:graphic>
          <a:graphicData uri="http://schemas.openxmlformats.org/drawingml/2006/table">
            <a:tbl>
              <a:tblPr/>
              <a:tblGrid>
                <a:gridCol w="1944688"/>
              </a:tblGrid>
              <a:tr h="3098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ICM 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6</a:t>
                      </a:r>
                    </a:p>
                  </a:txBody>
                  <a:tcPr marL="63515" marR="63515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629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connais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règles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fonctionnement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la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cour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récréation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(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ajout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).</a:t>
                      </a:r>
                    </a:p>
                  </a:txBody>
                  <a:tcPr marL="63515" marR="63515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153" name="Group 1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46490"/>
              </p:ext>
            </p:extLst>
          </p:nvPr>
        </p:nvGraphicFramePr>
        <p:xfrm>
          <a:off x="3910013" y="4876800"/>
          <a:ext cx="1944687" cy="798513"/>
        </p:xfrm>
        <a:graphic>
          <a:graphicData uri="http://schemas.openxmlformats.org/drawingml/2006/table">
            <a:tbl>
              <a:tblPr/>
              <a:tblGrid>
                <a:gridCol w="1944687"/>
              </a:tblGrid>
              <a:tr h="3101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ICM 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6</a:t>
                      </a:r>
                    </a:p>
                  </a:txBody>
                  <a:tcPr marL="63515" marR="63515" marT="63554" marB="63554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4883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connais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dangers de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certains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jeux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école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515" marR="63515" marT="63554" marB="63554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163" name="Group 1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871691"/>
              </p:ext>
            </p:extLst>
          </p:nvPr>
        </p:nvGraphicFramePr>
        <p:xfrm>
          <a:off x="3910013" y="3940175"/>
          <a:ext cx="1944687" cy="860425"/>
        </p:xfrm>
        <a:graphic>
          <a:graphicData uri="http://schemas.openxmlformats.org/drawingml/2006/table">
            <a:tbl>
              <a:tblPr/>
              <a:tblGrid>
                <a:gridCol w="1944687"/>
              </a:tblGrid>
              <a:tr h="3098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ICM 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6</a:t>
                      </a:r>
                    </a:p>
                  </a:txBody>
                  <a:tcPr marL="63515" marR="63515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550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identifie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un danger pour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soi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pour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autres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515" marR="63515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173" name="Group 1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50389"/>
              </p:ext>
            </p:extLst>
          </p:nvPr>
        </p:nvGraphicFramePr>
        <p:xfrm>
          <a:off x="3910013" y="5740400"/>
          <a:ext cx="1944687" cy="847725"/>
        </p:xfrm>
        <a:graphic>
          <a:graphicData uri="http://schemas.openxmlformats.org/drawingml/2006/table">
            <a:tbl>
              <a:tblPr/>
              <a:tblGrid>
                <a:gridCol w="1944687"/>
              </a:tblGrid>
              <a:tr h="3102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ICM 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6</a:t>
                      </a:r>
                    </a:p>
                  </a:txBody>
                  <a:tcPr marL="63515" marR="63515" marT="63579" marB="63579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5374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connais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conséquences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actes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..</a:t>
                      </a:r>
                    </a:p>
                  </a:txBody>
                  <a:tcPr marL="63515" marR="63515" marT="63579" marB="63579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183" name="Group 1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880405"/>
              </p:ext>
            </p:extLst>
          </p:nvPr>
        </p:nvGraphicFramePr>
        <p:xfrm>
          <a:off x="6070600" y="3940175"/>
          <a:ext cx="1944688" cy="935038"/>
        </p:xfrm>
        <a:graphic>
          <a:graphicData uri="http://schemas.openxmlformats.org/drawingml/2006/table">
            <a:tbl>
              <a:tblPr/>
              <a:tblGrid>
                <a:gridCol w="1944688"/>
              </a:tblGrid>
              <a:tr h="3101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ICM 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6</a:t>
                      </a:r>
                    </a:p>
                  </a:txBody>
                  <a:tcPr marL="63515" marR="63515" marT="63557" marB="6355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624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suis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capable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alerter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pour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éviter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un accident.</a:t>
                      </a:r>
                    </a:p>
                  </a:txBody>
                  <a:tcPr marL="63515" marR="63515" marT="63557" marB="6355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193" name="Group 2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805333"/>
              </p:ext>
            </p:extLst>
          </p:nvPr>
        </p:nvGraphicFramePr>
        <p:xfrm>
          <a:off x="6070600" y="5021263"/>
          <a:ext cx="1944688" cy="1239853"/>
        </p:xfrm>
        <a:graphic>
          <a:graphicData uri="http://schemas.openxmlformats.org/drawingml/2006/table">
            <a:tbl>
              <a:tblPr/>
              <a:tblGrid>
                <a:gridCol w="1944688"/>
              </a:tblGrid>
              <a:tr h="3097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ICM 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6</a:t>
                      </a:r>
                    </a:p>
                  </a:txBody>
                  <a:tcPr marL="63515" marR="63515" marT="63436" marB="6343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9301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retiens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quelques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règles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appliquer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en situation de danger :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alerter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se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protéger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protéger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autrui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15" marR="63515" marT="63436" marB="6343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213" name="Group 2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000593"/>
              </p:ext>
            </p:extLst>
          </p:nvPr>
        </p:nvGraphicFramePr>
        <p:xfrm>
          <a:off x="1749425" y="5016500"/>
          <a:ext cx="1944688" cy="1108075"/>
        </p:xfrm>
        <a:graphic>
          <a:graphicData uri="http://schemas.openxmlformats.org/drawingml/2006/table">
            <a:tbl>
              <a:tblPr/>
              <a:tblGrid>
                <a:gridCol w="1944688"/>
              </a:tblGrid>
              <a:tr h="310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ICM 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6</a:t>
                      </a:r>
                    </a:p>
                  </a:txBody>
                  <a:tcPr marL="63515" marR="63515" marT="63536" marB="6353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7980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suis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capable de me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déplacer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sur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trottoir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respectant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règles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prudence.</a:t>
                      </a:r>
                    </a:p>
                  </a:txBody>
                  <a:tcPr marL="63515" marR="63515" marT="63536" marB="6353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223" name="Group 2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294493"/>
              </p:ext>
            </p:extLst>
          </p:nvPr>
        </p:nvGraphicFramePr>
        <p:xfrm>
          <a:off x="8231188" y="3940175"/>
          <a:ext cx="1871662" cy="1120775"/>
        </p:xfrm>
        <a:graphic>
          <a:graphicData uri="http://schemas.openxmlformats.org/drawingml/2006/table">
            <a:tbl>
              <a:tblPr/>
              <a:tblGrid>
                <a:gridCol w="1871662"/>
              </a:tblGrid>
              <a:tr h="3101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ICM 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6</a:t>
                      </a:r>
                    </a:p>
                  </a:txBody>
                  <a:tcPr marL="63481" marR="63481" marT="63546" marB="6354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8106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informations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sonores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visuelles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pour me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déplacer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pieds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sur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trottoir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481" marR="63481" marT="63546" marB="6354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243" name="Group 2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271002"/>
              </p:ext>
            </p:extLst>
          </p:nvPr>
        </p:nvGraphicFramePr>
        <p:xfrm>
          <a:off x="8231188" y="5164138"/>
          <a:ext cx="1871662" cy="1298575"/>
        </p:xfrm>
        <a:graphic>
          <a:graphicData uri="http://schemas.openxmlformats.org/drawingml/2006/table">
            <a:tbl>
              <a:tblPr/>
              <a:tblGrid>
                <a:gridCol w="1871662"/>
              </a:tblGrid>
              <a:tr h="3100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ICM 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6</a:t>
                      </a:r>
                    </a:p>
                  </a:txBody>
                  <a:tcPr marL="63481" marR="63481" marT="63532" marB="63532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9885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comprends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utilité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la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ceinture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sécurité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lors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déplacement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481" marR="63481" marT="63532" marB="63532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253" name="Group 2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517981"/>
              </p:ext>
            </p:extLst>
          </p:nvPr>
        </p:nvGraphicFramePr>
        <p:xfrm>
          <a:off x="10390188" y="7324725"/>
          <a:ext cx="1800225" cy="1036645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3098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ICM 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6</a:t>
                      </a:r>
                    </a:p>
                  </a:txBody>
                  <a:tcPr marL="63501" marR="63501" marT="63482" marB="63482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DD5"/>
                    </a:solidFill>
                  </a:tcPr>
                </a:tc>
              </a:tr>
              <a:tr h="7268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reconnais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drapeau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français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connais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la signification de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couleurs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501" marR="63501" marT="63482" marB="63482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1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47604"/>
              </p:ext>
            </p:extLst>
          </p:nvPr>
        </p:nvGraphicFramePr>
        <p:xfrm>
          <a:off x="598488" y="1204391"/>
          <a:ext cx="11825285" cy="7920881"/>
        </p:xfrm>
        <a:graphic>
          <a:graphicData uri="http://schemas.openxmlformats.org/drawingml/2006/table">
            <a:tbl>
              <a:tblPr/>
              <a:tblGrid>
                <a:gridCol w="914400"/>
                <a:gridCol w="2182177"/>
                <a:gridCol w="2182177"/>
                <a:gridCol w="2182177"/>
                <a:gridCol w="2182177"/>
                <a:gridCol w="2182177"/>
              </a:tblGrid>
              <a:tr h="4253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23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cartes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2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3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4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5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55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LIRE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Lire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seul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haute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voix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un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texte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comprenant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mots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connus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inconnus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00" marR="63500" marT="63499" marB="63499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602" name="Group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752773"/>
              </p:ext>
            </p:extLst>
          </p:nvPr>
        </p:nvGraphicFramePr>
        <p:xfrm>
          <a:off x="598488" y="730747"/>
          <a:ext cx="11823700" cy="401637"/>
        </p:xfrm>
        <a:graphic>
          <a:graphicData uri="http://schemas.openxmlformats.org/drawingml/2006/table">
            <a:tbl>
              <a:tblPr/>
              <a:tblGrid>
                <a:gridCol w="11823700"/>
              </a:tblGrid>
              <a:tr h="4016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Repères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 de progression et de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programmation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 :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LIRE CP </a:t>
                      </a:r>
                    </a:p>
                  </a:txBody>
                  <a:tcPr marL="63500" marR="63500" marT="63550" marB="63550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619" name="Group 1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771725"/>
              </p:ext>
            </p:extLst>
          </p:nvPr>
        </p:nvGraphicFramePr>
        <p:xfrm>
          <a:off x="8302625" y="6100440"/>
          <a:ext cx="1655763" cy="1128713"/>
        </p:xfrm>
        <a:graphic>
          <a:graphicData uri="http://schemas.openxmlformats.org/drawingml/2006/table">
            <a:tbl>
              <a:tblPr/>
              <a:tblGrid>
                <a:gridCol w="1655763"/>
              </a:tblGrid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LIRE  1</a:t>
                      </a:r>
                    </a:p>
                  </a:txBody>
                  <a:tcPr marL="63484" marR="63484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déchiffrer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mots simples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inconnus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787" marR="50787" marT="50800" marB="5080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629" name="Group 1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280024"/>
              </p:ext>
            </p:extLst>
          </p:nvPr>
        </p:nvGraphicFramePr>
        <p:xfrm>
          <a:off x="6142038" y="7468865"/>
          <a:ext cx="1655762" cy="1081088"/>
        </p:xfrm>
        <a:graphic>
          <a:graphicData uri="http://schemas.openxmlformats.org/drawingml/2006/table">
            <a:tbl>
              <a:tblPr/>
              <a:tblGrid>
                <a:gridCol w="1655762"/>
              </a:tblGrid>
              <a:tr h="461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LIRE 1</a:t>
                      </a:r>
                    </a:p>
                  </a:txBody>
                  <a:tcPr marL="63484" marR="63484" marT="63557" marB="6355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6200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lire les mots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étudiés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787" marR="50787" marT="50846" marB="50846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639" name="Group 1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912295"/>
              </p:ext>
            </p:extLst>
          </p:nvPr>
        </p:nvGraphicFramePr>
        <p:xfrm>
          <a:off x="3981450" y="3076253"/>
          <a:ext cx="1657350" cy="1270000"/>
        </p:xfrm>
        <a:graphic>
          <a:graphicData uri="http://schemas.openxmlformats.org/drawingml/2006/table">
            <a:tbl>
              <a:tblPr/>
              <a:tblGrid>
                <a:gridCol w="165735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LIRE  1</a:t>
                      </a:r>
                    </a:p>
                  </a:txBody>
                  <a:tcPr marL="63545" marR="63545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05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connais</a:t>
                      </a: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la </a:t>
                      </a:r>
                      <a:r>
                        <a:rPr kumimoji="0" lang="en-US" sz="105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correspondance</a:t>
                      </a: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entre les </a:t>
                      </a:r>
                      <a:r>
                        <a:rPr kumimoji="0" lang="en-US" sz="105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minuscules</a:t>
                      </a: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les majuscules d</a:t>
                      </a:r>
                      <a:r>
                        <a:rPr kumimoji="0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05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imprimerie</a:t>
                      </a: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05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ou</a:t>
                      </a: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cursives.</a:t>
                      </a:r>
                    </a:p>
                  </a:txBody>
                  <a:tcPr marL="50836" marR="50836" marT="50800" marB="5080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659" name="Group 1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328797"/>
              </p:ext>
            </p:extLst>
          </p:nvPr>
        </p:nvGraphicFramePr>
        <p:xfrm>
          <a:off x="1822450" y="1707828"/>
          <a:ext cx="1584325" cy="1231900"/>
        </p:xfrm>
        <a:graphic>
          <a:graphicData uri="http://schemas.openxmlformats.org/drawingml/2006/table">
            <a:tbl>
              <a:tblPr/>
              <a:tblGrid>
                <a:gridCol w="1584325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LIRE  1</a:t>
                      </a:r>
                    </a:p>
                  </a:txBody>
                  <a:tcPr marL="63506" marR="63506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 mot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est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composé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ou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plusieurs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syllabes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805" marR="50805" marT="50800" marB="5080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669" name="Group 1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90257"/>
              </p:ext>
            </p:extLst>
          </p:nvPr>
        </p:nvGraphicFramePr>
        <p:xfrm>
          <a:off x="3981450" y="1707828"/>
          <a:ext cx="1638300" cy="1246187"/>
        </p:xfrm>
        <a:graphic>
          <a:graphicData uri="http://schemas.openxmlformats.org/drawingml/2006/table">
            <a:tbl>
              <a:tblPr/>
              <a:tblGrid>
                <a:gridCol w="1638300"/>
              </a:tblGrid>
              <a:tr h="4735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LIRE  1</a:t>
                      </a:r>
                    </a:p>
                  </a:txBody>
                  <a:tcPr marL="63500" marR="63500" marT="63535" marB="63535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7725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syllabe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est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composée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ou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plusieurs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lettres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(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graphies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)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800" marR="50800" marT="50828" marB="50828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699" name="Group 2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172196"/>
              </p:ext>
            </p:extLst>
          </p:nvPr>
        </p:nvGraphicFramePr>
        <p:xfrm>
          <a:off x="1822450" y="3076253"/>
          <a:ext cx="1584325" cy="1325564"/>
        </p:xfrm>
        <a:graphic>
          <a:graphicData uri="http://schemas.openxmlformats.org/drawingml/2006/table">
            <a:tbl>
              <a:tblPr/>
              <a:tblGrid>
                <a:gridCol w="1584325"/>
              </a:tblGrid>
              <a:tr h="309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LIRE  1</a:t>
                      </a:r>
                    </a:p>
                  </a:txBody>
                  <a:tcPr marL="63506" marR="63506" marT="63480" marB="6348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0157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connais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 nom des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lettres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étudiées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le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phonèmes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qu’elles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codent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: a, I, l, r, u, m, o, p, e, t.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50805" marR="50805" marT="50784" marB="50784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19" name="Group 2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184021"/>
              </p:ext>
            </p:extLst>
          </p:nvPr>
        </p:nvGraphicFramePr>
        <p:xfrm>
          <a:off x="10534650" y="7397428"/>
          <a:ext cx="1584325" cy="1028700"/>
        </p:xfrm>
        <a:graphic>
          <a:graphicData uri="http://schemas.openxmlformats.org/drawingml/2006/table">
            <a:tbl>
              <a:tblPr/>
              <a:tblGrid>
                <a:gridCol w="1584325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LIRE  1</a:t>
                      </a:r>
                    </a:p>
                  </a:txBody>
                  <a:tcPr marL="63506" marR="63506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respectant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la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ponctuation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805" marR="50805" marT="50800" marB="5080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29" name="Group 2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215417"/>
              </p:ext>
            </p:extLst>
          </p:nvPr>
        </p:nvGraphicFramePr>
        <p:xfrm>
          <a:off x="6142038" y="1707828"/>
          <a:ext cx="1655762" cy="1193800"/>
        </p:xfrm>
        <a:graphic>
          <a:graphicData uri="http://schemas.openxmlformats.org/drawingml/2006/table">
            <a:tbl>
              <a:tblPr/>
              <a:tblGrid>
                <a:gridCol w="1655762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LIRE 1</a:t>
                      </a:r>
                    </a:p>
                  </a:txBody>
                  <a:tcPr marL="63484" marR="63484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articulant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correctement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787" marR="50787" marT="50800" marB="5080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39" name="Group 2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643883"/>
              </p:ext>
            </p:extLst>
          </p:nvPr>
        </p:nvGraphicFramePr>
        <p:xfrm>
          <a:off x="10534650" y="6029003"/>
          <a:ext cx="1584325" cy="1143000"/>
        </p:xfrm>
        <a:graphic>
          <a:graphicData uri="http://schemas.openxmlformats.org/drawingml/2006/table">
            <a:tbl>
              <a:tblPr/>
              <a:tblGrid>
                <a:gridCol w="1584325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LIRE  1</a:t>
                      </a:r>
                    </a:p>
                  </a:txBody>
                  <a:tcPr marL="63506" marR="63506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lire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haute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voix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un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texte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court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dont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mot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été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étudiés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805" marR="50805" marT="50800" marB="5080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Group 1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432610"/>
              </p:ext>
            </p:extLst>
          </p:nvPr>
        </p:nvGraphicFramePr>
        <p:xfrm>
          <a:off x="1822450" y="6100440"/>
          <a:ext cx="1584325" cy="1308100"/>
        </p:xfrm>
        <a:graphic>
          <a:graphicData uri="http://schemas.openxmlformats.org/drawingml/2006/table">
            <a:tbl>
              <a:tblPr/>
              <a:tblGrid>
                <a:gridCol w="1584325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LIRE  1</a:t>
                      </a:r>
                    </a:p>
                  </a:txBody>
                  <a:tcPr marL="63506" marR="63506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939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sans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hésitation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mots-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outils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étudiés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: un, le,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c’est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ne… pas, et, trop,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est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avec, chez, de,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elle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tout.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50805" marR="50805" marT="50800" marB="5080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Group 2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492573"/>
              </p:ext>
            </p:extLst>
          </p:nvPr>
        </p:nvGraphicFramePr>
        <p:xfrm>
          <a:off x="1822450" y="4589140"/>
          <a:ext cx="1584325" cy="1325565"/>
        </p:xfrm>
        <a:graphic>
          <a:graphicData uri="http://schemas.openxmlformats.org/drawingml/2006/table">
            <a:tbl>
              <a:tblPr/>
              <a:tblGrid>
                <a:gridCol w="1584325"/>
              </a:tblGrid>
              <a:tr h="309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LIRE  1</a:t>
                      </a:r>
                    </a:p>
                  </a:txBody>
                  <a:tcPr marL="63506" marR="63506" marT="63480" marB="6348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015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sais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déchiffrer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syllabes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formées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graphèmes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étudiés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50805" marR="50805" marT="50784" marB="50784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Group 2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643425"/>
              </p:ext>
            </p:extLst>
          </p:nvPr>
        </p:nvGraphicFramePr>
        <p:xfrm>
          <a:off x="3981450" y="4444678"/>
          <a:ext cx="1657350" cy="1325564"/>
        </p:xfrm>
        <a:graphic>
          <a:graphicData uri="http://schemas.openxmlformats.org/drawingml/2006/table">
            <a:tbl>
              <a:tblPr/>
              <a:tblGrid>
                <a:gridCol w="1657350"/>
              </a:tblGrid>
              <a:tr h="309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LIRE  1</a:t>
                      </a:r>
                    </a:p>
                  </a:txBody>
                  <a:tcPr marL="63545" marR="63545" marT="63480" marB="6348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0157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connais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 nom des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lettres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étudiées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le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phonèmes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qu’elles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codent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: f, s, v, b,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n,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ou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d, c.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50836" marR="50836" marT="50784" marB="50784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Group 1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328206"/>
              </p:ext>
            </p:extLst>
          </p:nvPr>
        </p:nvGraphicFramePr>
        <p:xfrm>
          <a:off x="3981450" y="7468865"/>
          <a:ext cx="1657350" cy="1141413"/>
        </p:xfrm>
        <a:graphic>
          <a:graphicData uri="http://schemas.openxmlformats.org/drawingml/2006/table">
            <a:tbl>
              <a:tblPr/>
              <a:tblGrid>
                <a:gridCol w="1657350"/>
              </a:tblGrid>
              <a:tr h="368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LIRE  1</a:t>
                      </a:r>
                    </a:p>
                  </a:txBody>
                  <a:tcPr marL="63545" marR="63545" marT="63553" marB="6355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772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sans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hésitation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mots-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outils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étudiés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: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tu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partout,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mais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son, pour,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dans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les, des.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50836" marR="50836" marT="50842" marB="50842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Group 2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674460"/>
              </p:ext>
            </p:extLst>
          </p:nvPr>
        </p:nvGraphicFramePr>
        <p:xfrm>
          <a:off x="3981450" y="5957565"/>
          <a:ext cx="1657350" cy="1325565"/>
        </p:xfrm>
        <a:graphic>
          <a:graphicData uri="http://schemas.openxmlformats.org/drawingml/2006/table">
            <a:tbl>
              <a:tblPr/>
              <a:tblGrid>
                <a:gridCol w="1657350"/>
              </a:tblGrid>
              <a:tr h="309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LIRE  1</a:t>
                      </a:r>
                    </a:p>
                  </a:txBody>
                  <a:tcPr marL="63545" marR="63545" marT="63480" marB="6348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015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sais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déchiffrer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syllabes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formées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graphèmes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étudiés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50836" marR="50836" marT="50784" marB="50784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Group 2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280887"/>
              </p:ext>
            </p:extLst>
          </p:nvPr>
        </p:nvGraphicFramePr>
        <p:xfrm>
          <a:off x="6142038" y="3076253"/>
          <a:ext cx="1655762" cy="1325564"/>
        </p:xfrm>
        <a:graphic>
          <a:graphicData uri="http://schemas.openxmlformats.org/drawingml/2006/table">
            <a:tbl>
              <a:tblPr/>
              <a:tblGrid>
                <a:gridCol w="1655762"/>
              </a:tblGrid>
              <a:tr h="309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LIRE  1</a:t>
                      </a:r>
                    </a:p>
                  </a:txBody>
                  <a:tcPr marL="63484" marR="63484" marT="63480" marB="6348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0157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connais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 nom des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lettres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étudiées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le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phonèmes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qu’elles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codent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: au, eau, g, j,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è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oi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ch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ph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an, en.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50787" marR="50787" marT="50784" marB="50784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Group 1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195174"/>
              </p:ext>
            </p:extLst>
          </p:nvPr>
        </p:nvGraphicFramePr>
        <p:xfrm>
          <a:off x="6142038" y="6100440"/>
          <a:ext cx="1655762" cy="1123950"/>
        </p:xfrm>
        <a:graphic>
          <a:graphicData uri="http://schemas.openxmlformats.org/drawingml/2006/table">
            <a:tbl>
              <a:tblPr/>
              <a:tblGrid>
                <a:gridCol w="1655762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LIRE  1</a:t>
                      </a:r>
                    </a:p>
                  </a:txBody>
                  <a:tcPr marL="63484" marR="63484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sans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hésitation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mots-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outils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étudiés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: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qui,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bien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il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y a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50787" marR="50787" marT="50800" marB="5080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" name="Group 2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709815"/>
              </p:ext>
            </p:extLst>
          </p:nvPr>
        </p:nvGraphicFramePr>
        <p:xfrm>
          <a:off x="6142038" y="4589140"/>
          <a:ext cx="1655762" cy="1325565"/>
        </p:xfrm>
        <a:graphic>
          <a:graphicData uri="http://schemas.openxmlformats.org/drawingml/2006/table">
            <a:tbl>
              <a:tblPr/>
              <a:tblGrid>
                <a:gridCol w="1655762"/>
              </a:tblGrid>
              <a:tr h="309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LIRE  1</a:t>
                      </a:r>
                    </a:p>
                  </a:txBody>
                  <a:tcPr marL="63484" marR="63484" marT="63480" marB="6348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015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sais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déchiffrer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syllabes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formées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graphèmes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étudiés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50787" marR="50787" marT="50784" marB="50784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Group 2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303186"/>
              </p:ext>
            </p:extLst>
          </p:nvPr>
        </p:nvGraphicFramePr>
        <p:xfrm>
          <a:off x="8302625" y="1707828"/>
          <a:ext cx="1655763" cy="1327150"/>
        </p:xfrm>
        <a:graphic>
          <a:graphicData uri="http://schemas.openxmlformats.org/drawingml/2006/table">
            <a:tbl>
              <a:tblPr/>
              <a:tblGrid>
                <a:gridCol w="1655763"/>
              </a:tblGrid>
              <a:tr h="3101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LIRE  1</a:t>
                      </a:r>
                    </a:p>
                  </a:txBody>
                  <a:tcPr marL="63484" marR="63484" marT="63558" marB="63558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0169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connais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 nom des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lettres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étudiées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le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phonèmes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qu’elles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codent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: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gn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eu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oeu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z,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ai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ei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ill, in.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50787" marR="50787" marT="50847" marB="50847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" name="Group 1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427331"/>
              </p:ext>
            </p:extLst>
          </p:nvPr>
        </p:nvGraphicFramePr>
        <p:xfrm>
          <a:off x="8302625" y="4732015"/>
          <a:ext cx="1655763" cy="1123950"/>
        </p:xfrm>
        <a:graphic>
          <a:graphicData uri="http://schemas.openxmlformats.org/drawingml/2006/table">
            <a:tbl>
              <a:tblPr/>
              <a:tblGrid>
                <a:gridCol w="1655763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LIRE  1</a:t>
                      </a:r>
                    </a:p>
                  </a:txBody>
                  <a:tcPr marL="63484" marR="63484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sans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hésitation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mots-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outils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étudiés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50787" marR="50787" marT="50800" marB="5080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" name="Group 2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035593"/>
              </p:ext>
            </p:extLst>
          </p:nvPr>
        </p:nvGraphicFramePr>
        <p:xfrm>
          <a:off x="8302625" y="3220715"/>
          <a:ext cx="1655763" cy="1325565"/>
        </p:xfrm>
        <a:graphic>
          <a:graphicData uri="http://schemas.openxmlformats.org/drawingml/2006/table">
            <a:tbl>
              <a:tblPr/>
              <a:tblGrid>
                <a:gridCol w="1655763"/>
              </a:tblGrid>
              <a:tr h="309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LIRE  1</a:t>
                      </a:r>
                    </a:p>
                  </a:txBody>
                  <a:tcPr marL="63484" marR="63484" marT="63480" marB="6348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015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sais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déchiffrer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syllabes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formées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graphèmes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étudiés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50787" marR="50787" marT="50784" marB="50784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Group 2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177085"/>
              </p:ext>
            </p:extLst>
          </p:nvPr>
        </p:nvGraphicFramePr>
        <p:xfrm>
          <a:off x="10463213" y="1707828"/>
          <a:ext cx="1655762" cy="1417637"/>
        </p:xfrm>
        <a:graphic>
          <a:graphicData uri="http://schemas.openxmlformats.org/drawingml/2006/table">
            <a:tbl>
              <a:tblPr/>
              <a:tblGrid>
                <a:gridCol w="1655762"/>
              </a:tblGrid>
              <a:tr h="3099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LIRE  1</a:t>
                      </a:r>
                    </a:p>
                  </a:txBody>
                  <a:tcPr marL="63484" marR="63484" marT="63514" marB="63514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10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connais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 nom des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lettres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étudiées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le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phonèmes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qu’elles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codent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: k,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ç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et,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ez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ain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ein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oin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ien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ion, ill, x.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50787" marR="50787" marT="50811" marB="50811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" name="Group 1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066382"/>
              </p:ext>
            </p:extLst>
          </p:nvPr>
        </p:nvGraphicFramePr>
        <p:xfrm>
          <a:off x="10463213" y="4732015"/>
          <a:ext cx="1655762" cy="1123950"/>
        </p:xfrm>
        <a:graphic>
          <a:graphicData uri="http://schemas.openxmlformats.org/drawingml/2006/table">
            <a:tbl>
              <a:tblPr/>
              <a:tblGrid>
                <a:gridCol w="1655762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LIRE  1</a:t>
                      </a:r>
                    </a:p>
                  </a:txBody>
                  <a:tcPr marL="63484" marR="63484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sans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hésitation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mots-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outils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étudiés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50787" marR="50787" marT="50800" marB="5080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" name="Group 2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318934"/>
              </p:ext>
            </p:extLst>
          </p:nvPr>
        </p:nvGraphicFramePr>
        <p:xfrm>
          <a:off x="10463213" y="3220715"/>
          <a:ext cx="1655762" cy="1325565"/>
        </p:xfrm>
        <a:graphic>
          <a:graphicData uri="http://schemas.openxmlformats.org/drawingml/2006/table">
            <a:tbl>
              <a:tblPr/>
              <a:tblGrid>
                <a:gridCol w="1655762"/>
              </a:tblGrid>
              <a:tr h="309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LIRE  1</a:t>
                      </a:r>
                    </a:p>
                  </a:txBody>
                  <a:tcPr marL="63484" marR="63484" marT="63480" marB="6348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015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sais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déchiffrer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syllabes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formées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graphèmes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étudiés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50787" marR="50787" marT="50784" marB="50784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3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572643"/>
              </p:ext>
            </p:extLst>
          </p:nvPr>
        </p:nvGraphicFramePr>
        <p:xfrm>
          <a:off x="669752" y="1204393"/>
          <a:ext cx="11737304" cy="8064895"/>
        </p:xfrm>
        <a:graphic>
          <a:graphicData uri="http://schemas.openxmlformats.org/drawingml/2006/table">
            <a:tbl>
              <a:tblPr/>
              <a:tblGrid>
                <a:gridCol w="1422704"/>
                <a:gridCol w="2062920"/>
                <a:gridCol w="2062920"/>
                <a:gridCol w="2062920"/>
                <a:gridCol w="2062920"/>
                <a:gridCol w="2062920"/>
              </a:tblGrid>
              <a:tr h="4734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1</a:t>
                      </a:r>
                    </a:p>
                  </a:txBody>
                  <a:tcPr marL="50800" marR="50800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2</a:t>
                      </a:r>
                    </a:p>
                  </a:txBody>
                  <a:tcPr marL="50800" marR="50800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3</a:t>
                      </a:r>
                    </a:p>
                  </a:txBody>
                  <a:tcPr marL="50800" marR="50800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4</a:t>
                      </a:r>
                    </a:p>
                  </a:txBody>
                  <a:tcPr marL="50800" marR="50800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5</a:t>
                      </a:r>
                    </a:p>
                  </a:txBody>
                  <a:tcPr marL="50800" marR="50800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40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B2I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</a:t>
                      </a:r>
                      <a:r>
                        <a:rPr kumimoji="0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approprier  l</a:t>
                      </a:r>
                      <a:r>
                        <a:rPr kumimoji="0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environnement informatique.</a:t>
                      </a:r>
                    </a:p>
                  </a:txBody>
                  <a:tcPr marL="63500" marR="63500" marT="63501" marB="63501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E1203">
                        <a:alpha val="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58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B2I 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Adopter une attitude responsable.</a:t>
                      </a:r>
                    </a:p>
                  </a:txBody>
                  <a:tcPr marL="63500" marR="63500" marT="63501" marB="63501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E1203">
                        <a:alpha val="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58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B2I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Créer, produire, traiter, exploiter des données.</a:t>
                      </a:r>
                    </a:p>
                  </a:txBody>
                  <a:tcPr marL="63500" marR="63500" marT="63501" marB="63501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E1203">
                        <a:alpha val="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5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B21 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</a:t>
                      </a:r>
                      <a:r>
                        <a:rPr kumimoji="0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informer, se documenter</a:t>
                      </a:r>
                    </a:p>
                  </a:txBody>
                  <a:tcPr marL="63500" marR="63500" marT="63501" marB="63501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E1203">
                        <a:alpha val="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05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B2I 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Communiquer, échanger</a:t>
                      </a:r>
                    </a:p>
                  </a:txBody>
                  <a:tcPr marL="63500" marR="63500" marT="63501" marB="63501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E1203">
                        <a:alpha val="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4161" name="Group 1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330098"/>
              </p:ext>
            </p:extLst>
          </p:nvPr>
        </p:nvGraphicFramePr>
        <p:xfrm>
          <a:off x="2181920" y="1780457"/>
          <a:ext cx="1728788" cy="1225550"/>
        </p:xfrm>
        <a:graphic>
          <a:graphicData uri="http://schemas.openxmlformats.org/drawingml/2006/table">
            <a:tbl>
              <a:tblPr/>
              <a:tblGrid>
                <a:gridCol w="1728788"/>
              </a:tblGrid>
              <a:tr h="3576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B2I 1</a:t>
                      </a:r>
                    </a:p>
                  </a:txBody>
                  <a:tcPr marL="63522" marR="63522" marT="63573" marB="6357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679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lancer et quitter un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logiciel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818" marR="50818" marT="50859" marB="50859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171" name="Group 1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642546"/>
              </p:ext>
            </p:extLst>
          </p:nvPr>
        </p:nvGraphicFramePr>
        <p:xfrm>
          <a:off x="669752" y="716088"/>
          <a:ext cx="11737304" cy="401637"/>
        </p:xfrm>
        <a:graphic>
          <a:graphicData uri="http://schemas.openxmlformats.org/drawingml/2006/table">
            <a:tbl>
              <a:tblPr/>
              <a:tblGrid>
                <a:gridCol w="11737304"/>
              </a:tblGrid>
              <a:tr h="4016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Repères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 de progression et de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programmation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 : INFORMATIQUE et B2I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Cycle 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risten ITC"/>
                        <a:ea typeface="ヒラギノ角ゴ ProN W3" charset="0"/>
                        <a:cs typeface="Kristen ITC"/>
                        <a:sym typeface="Helvetica" charset="0"/>
                      </a:endParaRPr>
                    </a:p>
                  </a:txBody>
                  <a:tcPr marL="63500" marR="63500" marT="63550" marB="63550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E1203">
                        <a:alpha val="6667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179" name="Group 1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558130"/>
              </p:ext>
            </p:extLst>
          </p:nvPr>
        </p:nvGraphicFramePr>
        <p:xfrm>
          <a:off x="8447088" y="1779713"/>
          <a:ext cx="1655762" cy="922337"/>
        </p:xfrm>
        <a:graphic>
          <a:graphicData uri="http://schemas.openxmlformats.org/drawingml/2006/table">
            <a:tbl>
              <a:tblPr/>
              <a:tblGrid>
                <a:gridCol w="1655762"/>
              </a:tblGrid>
              <a:tr h="310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B2I 1</a:t>
                      </a:r>
                    </a:p>
                  </a:txBody>
                  <a:tcPr marL="63484" marR="63484" marT="63536" marB="6353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122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accéder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un dossier.</a:t>
                      </a:r>
                    </a:p>
                  </a:txBody>
                  <a:tcPr marL="50787" marR="50787" marT="50829" marB="50829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189" name="Group 1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364724"/>
              </p:ext>
            </p:extLst>
          </p:nvPr>
        </p:nvGraphicFramePr>
        <p:xfrm>
          <a:off x="4270152" y="1780457"/>
          <a:ext cx="1728787" cy="1270000"/>
        </p:xfrm>
        <a:graphic>
          <a:graphicData uri="http://schemas.openxmlformats.org/drawingml/2006/table">
            <a:tbl>
              <a:tblPr/>
              <a:tblGrid>
                <a:gridCol w="1728787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B2I 1</a:t>
                      </a:r>
                    </a:p>
                  </a:txBody>
                  <a:tcPr marL="63522" marR="63522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ヒラギノ角ゴ ProN W3" charset="0"/>
                          <a:cs typeface="Times" charset="0"/>
                          <a:sym typeface="Times" charset="0"/>
                        </a:rPr>
                        <a:t>Je sais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ヒラギノ角ゴ ProN W3" charset="0"/>
                          <a:cs typeface="Times" charset="0"/>
                          <a:sym typeface="Times" charset="0"/>
                        </a:rPr>
                        <a:t>désigner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ヒラギノ角ゴ ProN W3" charset="0"/>
                          <a:cs typeface="Times" charset="0"/>
                          <a:sym typeface="Times" charset="0"/>
                        </a:rPr>
                        <a:t> et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ヒラギノ角ゴ ProN W3" charset="0"/>
                          <a:cs typeface="Times" charset="0"/>
                          <a:sym typeface="Times" charset="0"/>
                        </a:rPr>
                        <a:t>nommer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ヒラギノ角ゴ ProN W3" charset="0"/>
                          <a:cs typeface="Times" charset="0"/>
                          <a:sym typeface="Times" charset="0"/>
                        </a:rPr>
                        <a:t> les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ヒラギノ角ゴ ProN W3" charset="0"/>
                          <a:cs typeface="Times" charset="0"/>
                          <a:sym typeface="Times" charset="0"/>
                        </a:rPr>
                        <a:t>principaux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ヒラギノ角ゴ ProN W3" charset="0"/>
                          <a:cs typeface="Times" charset="0"/>
                          <a:sym typeface="Times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ヒラギノ角ゴ ProN W3" charset="0"/>
                          <a:cs typeface="Times" charset="0"/>
                          <a:sym typeface="Times" charset="0"/>
                        </a:rPr>
                        <a:t>éléments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ヒラギノ角ゴ ProN W3" charset="0"/>
                          <a:cs typeface="Times" charset="0"/>
                          <a:sym typeface="Times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ヒラギノ角ゴ ProN W3" charset="0"/>
                          <a:cs typeface="Times" charset="0"/>
                          <a:sym typeface="Times" charset="0"/>
                        </a:rPr>
                        <a:t>informatiques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ヒラギノ角ゴ ProN W3" charset="0"/>
                          <a:cs typeface="Times" charset="0"/>
                          <a:sym typeface="Times" charset="0"/>
                        </a:rPr>
                        <a:t> de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ヒラギノ角ゴ ProN W3" charset="0"/>
                          <a:cs typeface="Times" charset="0"/>
                          <a:sym typeface="Times" charset="0"/>
                        </a:rPr>
                        <a:t>mon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ヒラギノ角ゴ ProN W3" charset="0"/>
                          <a:cs typeface="Times" charset="0"/>
                          <a:sym typeface="Times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ヒラギノ角ゴ ProN W3" charset="0"/>
                          <a:cs typeface="Times" charset="0"/>
                          <a:sym typeface="Times" charset="0"/>
                        </a:rPr>
                        <a:t>environnement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ヒラギノ角ゴ ProN W3" charset="0"/>
                          <a:cs typeface="Times" charset="0"/>
                          <a:sym typeface="Times" charset="0"/>
                        </a:rPr>
                        <a:t>.</a:t>
                      </a:r>
                    </a:p>
                  </a:txBody>
                  <a:tcPr marL="63522" marR="63522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199" name="Group 1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668026"/>
              </p:ext>
            </p:extLst>
          </p:nvPr>
        </p:nvGraphicFramePr>
        <p:xfrm>
          <a:off x="10534252" y="3193685"/>
          <a:ext cx="1728788" cy="1107052"/>
        </p:xfrm>
        <a:graphic>
          <a:graphicData uri="http://schemas.openxmlformats.org/drawingml/2006/table">
            <a:tbl>
              <a:tblPr/>
              <a:tblGrid>
                <a:gridCol w="1728788"/>
              </a:tblGrid>
              <a:tr h="3095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B2I 2</a:t>
                      </a:r>
                    </a:p>
                  </a:txBody>
                  <a:tcPr marL="63522" marR="63522" marT="63403" marB="6340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96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respecte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autres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dans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 cadre de la communication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électronique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522" marR="63522" marT="63403" marB="6340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209" name="Group 1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957062"/>
              </p:ext>
            </p:extLst>
          </p:nvPr>
        </p:nvGraphicFramePr>
        <p:xfrm>
          <a:off x="2253928" y="4516662"/>
          <a:ext cx="1655763" cy="1013626"/>
        </p:xfrm>
        <a:graphic>
          <a:graphicData uri="http://schemas.openxmlformats.org/drawingml/2006/table">
            <a:tbl>
              <a:tblPr/>
              <a:tblGrid>
                <a:gridCol w="1655763"/>
              </a:tblGrid>
              <a:tr h="3045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B2I 3</a:t>
                      </a:r>
                    </a:p>
                  </a:txBody>
                  <a:tcPr marL="63484" marR="63484" marT="63522" marB="63522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03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mots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sur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traitement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texte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484" marR="63484" marT="63522" marB="63522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219" name="Group 1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264324"/>
              </p:ext>
            </p:extLst>
          </p:nvPr>
        </p:nvGraphicFramePr>
        <p:xfrm>
          <a:off x="4342160" y="4444753"/>
          <a:ext cx="1728787" cy="1108075"/>
        </p:xfrm>
        <a:graphic>
          <a:graphicData uri="http://schemas.openxmlformats.org/drawingml/2006/table">
            <a:tbl>
              <a:tblPr/>
              <a:tblGrid>
                <a:gridCol w="1728787"/>
              </a:tblGrid>
              <a:tr h="310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B2I 3</a:t>
                      </a:r>
                    </a:p>
                  </a:txBody>
                  <a:tcPr marL="63522" marR="63522" marT="63536" marB="6353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980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connais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respecte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règles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typographie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: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espaces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522" marR="63522" marT="63536" marB="6353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229" name="Group 1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547724"/>
              </p:ext>
            </p:extLst>
          </p:nvPr>
        </p:nvGraphicFramePr>
        <p:xfrm>
          <a:off x="8447088" y="5740897"/>
          <a:ext cx="1655762" cy="1012844"/>
        </p:xfrm>
        <a:graphic>
          <a:graphicData uri="http://schemas.openxmlformats.org/drawingml/2006/table">
            <a:tbl>
              <a:tblPr/>
              <a:tblGrid>
                <a:gridCol w="1655762"/>
              </a:tblGrid>
              <a:tr h="3097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B2I 4</a:t>
                      </a:r>
                    </a:p>
                  </a:txBody>
                  <a:tcPr marL="63484" marR="63484" marT="63458" marB="63458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03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consulter un document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écran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484" marR="63484" marT="63458" marB="63458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239" name="Group 2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143826"/>
              </p:ext>
            </p:extLst>
          </p:nvPr>
        </p:nvGraphicFramePr>
        <p:xfrm>
          <a:off x="6430392" y="5740897"/>
          <a:ext cx="1655763" cy="1012869"/>
        </p:xfrm>
        <a:graphic>
          <a:graphicData uri="http://schemas.openxmlformats.org/drawingml/2006/table">
            <a:tbl>
              <a:tblPr/>
              <a:tblGrid>
                <a:gridCol w="1655763"/>
              </a:tblGrid>
              <a:tr h="3044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B2I 4</a:t>
                      </a:r>
                    </a:p>
                  </a:txBody>
                  <a:tcPr marL="63484" marR="63484" marT="63464" marB="63464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030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un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ou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mots-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clés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pour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effectuer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recherche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484" marR="63484" marT="63464" marB="63464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249" name="Group 2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867248"/>
              </p:ext>
            </p:extLst>
          </p:nvPr>
        </p:nvGraphicFramePr>
        <p:xfrm>
          <a:off x="6430392" y="8264650"/>
          <a:ext cx="1655763" cy="860425"/>
        </p:xfrm>
        <a:graphic>
          <a:graphicData uri="http://schemas.openxmlformats.org/drawingml/2006/table">
            <a:tbl>
              <a:tblPr/>
              <a:tblGrid>
                <a:gridCol w="1655763"/>
              </a:tblGrid>
              <a:tr h="310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B2I 5</a:t>
                      </a:r>
                    </a:p>
                  </a:txBody>
                  <a:tcPr marL="63484" marR="63484" marT="63549" marB="63549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50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ouvrir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un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logiciel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messagerie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484" marR="63484" marT="63549" marB="63549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259" name="Group 2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251409"/>
              </p:ext>
            </p:extLst>
          </p:nvPr>
        </p:nvGraphicFramePr>
        <p:xfrm>
          <a:off x="6430392" y="7037513"/>
          <a:ext cx="1655763" cy="1107052"/>
        </p:xfrm>
        <a:graphic>
          <a:graphicData uri="http://schemas.openxmlformats.org/drawingml/2006/table">
            <a:tbl>
              <a:tblPr/>
              <a:tblGrid>
                <a:gridCol w="1655763"/>
              </a:tblGrid>
              <a:tr h="3095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B2I 5</a:t>
                      </a:r>
                    </a:p>
                  </a:txBody>
                  <a:tcPr marL="63484" marR="63484" marT="63403" marB="6340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96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découvre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différentes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situations de communication : les mails.</a:t>
                      </a:r>
                    </a:p>
                  </a:txBody>
                  <a:tcPr marL="63484" marR="63484" marT="63403" marB="6340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279" name="Group 2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568763"/>
              </p:ext>
            </p:extLst>
          </p:nvPr>
        </p:nvGraphicFramePr>
        <p:xfrm>
          <a:off x="6430392" y="4444753"/>
          <a:ext cx="1655763" cy="1081087"/>
        </p:xfrm>
        <a:graphic>
          <a:graphicData uri="http://schemas.openxmlformats.org/drawingml/2006/table">
            <a:tbl>
              <a:tblPr/>
              <a:tblGrid>
                <a:gridCol w="1655763"/>
              </a:tblGrid>
              <a:tr h="326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B2I 3</a:t>
                      </a:r>
                    </a:p>
                  </a:txBody>
                  <a:tcPr marL="63484" marR="63484" marT="63557" marB="6355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544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liste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mots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sur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traitement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texte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484" marR="63484" marT="63557" marB="6355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289" name="Group 2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823498"/>
              </p:ext>
            </p:extLst>
          </p:nvPr>
        </p:nvGraphicFramePr>
        <p:xfrm>
          <a:off x="8447088" y="4444753"/>
          <a:ext cx="1655762" cy="1081087"/>
        </p:xfrm>
        <a:graphic>
          <a:graphicData uri="http://schemas.openxmlformats.org/drawingml/2006/table">
            <a:tbl>
              <a:tblPr/>
              <a:tblGrid>
                <a:gridCol w="1655762"/>
              </a:tblGrid>
              <a:tr h="326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B2I 3</a:t>
                      </a:r>
                    </a:p>
                  </a:txBody>
                  <a:tcPr marL="63484" marR="63484" marT="63557" marB="6355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544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phrase 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sur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traitement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texte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484" marR="63484" marT="63557" marB="6355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299" name="Group 2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568906"/>
              </p:ext>
            </p:extLst>
          </p:nvPr>
        </p:nvGraphicFramePr>
        <p:xfrm>
          <a:off x="10534699" y="4444753"/>
          <a:ext cx="1728341" cy="1081087"/>
        </p:xfrm>
        <a:graphic>
          <a:graphicData uri="http://schemas.openxmlformats.org/drawingml/2006/table">
            <a:tbl>
              <a:tblPr/>
              <a:tblGrid>
                <a:gridCol w="1728341"/>
              </a:tblGrid>
              <a:tr h="326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B2I 3</a:t>
                      </a:r>
                    </a:p>
                  </a:txBody>
                  <a:tcPr marL="63506" marR="63506" marT="63557" marB="6355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544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plusieurs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phrases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sur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traitement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texte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506" marR="63506" marT="63557" marB="6355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97409"/>
              </p:ext>
            </p:extLst>
          </p:nvPr>
        </p:nvGraphicFramePr>
        <p:xfrm>
          <a:off x="525736" y="658738"/>
          <a:ext cx="11975827" cy="401638"/>
        </p:xfrm>
        <a:graphic>
          <a:graphicData uri="http://schemas.openxmlformats.org/drawingml/2006/table">
            <a:tbl>
              <a:tblPr/>
              <a:tblGrid>
                <a:gridCol w="11975827"/>
              </a:tblGrid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Repères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 de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progression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:  EPS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Cycle 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risten ITC"/>
                        <a:ea typeface="ヒラギノ角ゴ ProN W3" charset="0"/>
                        <a:cs typeface="Kristen ITC"/>
                        <a:sym typeface="Helvetica" charset="0"/>
                      </a:endParaRPr>
                    </a:p>
                  </a:txBody>
                  <a:tcPr marL="63500" marR="63500" marT="63413" marB="63413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768505"/>
              </p:ext>
            </p:extLst>
          </p:nvPr>
        </p:nvGraphicFramePr>
        <p:xfrm>
          <a:off x="525736" y="1204393"/>
          <a:ext cx="11953328" cy="8183545"/>
        </p:xfrm>
        <a:graphic>
          <a:graphicData uri="http://schemas.openxmlformats.org/drawingml/2006/table">
            <a:tbl>
              <a:tblPr/>
              <a:tblGrid>
                <a:gridCol w="1759999"/>
                <a:gridCol w="10193329"/>
              </a:tblGrid>
              <a:tr h="16367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EPS 1 :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Réaliser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performance :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activités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d’endurance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00" marR="63500" marT="63501" marB="63501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67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EPS 2 : Adapter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ses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déplacements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différents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types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d’environnement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: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course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d’orientation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00" marR="63500" marT="63501" marB="63501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67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EPS 3 :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Coopérer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s’opposer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individuellement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: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jeux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lutte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00" marR="63500" marT="63501" marB="63501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67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EPS 4 :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Coopérer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s’opposer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collectivement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: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jeux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collectifs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00" marR="63500" marT="63501" marB="63501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67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  <a:defRPr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EPS 5 : Concevoir et réaliser des actions à visées expressive, artistique, esthétique :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  <a:defRPr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expression corporelle et cirque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00" marR="63500" marT="63501" marB="63501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4" name="Group 1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425025"/>
              </p:ext>
            </p:extLst>
          </p:nvPr>
        </p:nvGraphicFramePr>
        <p:xfrm>
          <a:off x="2829397" y="1348408"/>
          <a:ext cx="1728788" cy="1225550"/>
        </p:xfrm>
        <a:graphic>
          <a:graphicData uri="http://schemas.openxmlformats.org/drawingml/2006/table">
            <a:tbl>
              <a:tblPr/>
              <a:tblGrid>
                <a:gridCol w="1728788"/>
              </a:tblGrid>
              <a:tr h="3576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EPS 1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22" marR="63522" marT="63573" marB="6357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CFA2"/>
                    </a:solidFill>
                  </a:tcPr>
                </a:tc>
              </a:tr>
              <a:tr h="8679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améliorer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ma performance.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50818" marR="50818" marT="50859" marB="50859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" name="Group 1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383191"/>
              </p:ext>
            </p:extLst>
          </p:nvPr>
        </p:nvGraphicFramePr>
        <p:xfrm>
          <a:off x="6861845" y="1348408"/>
          <a:ext cx="1655762" cy="1224136"/>
        </p:xfrm>
        <a:graphic>
          <a:graphicData uri="http://schemas.openxmlformats.org/drawingml/2006/table">
            <a:tbl>
              <a:tblPr/>
              <a:tblGrid>
                <a:gridCol w="1655762"/>
              </a:tblGrid>
              <a:tr h="4115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EPS 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1</a:t>
                      </a:r>
                    </a:p>
                  </a:txBody>
                  <a:tcPr marL="63484" marR="63484" marT="63536" marB="6353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CFA2"/>
                    </a:solidFill>
                  </a:tcPr>
                </a:tc>
              </a:tr>
              <a:tr h="8126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maintenir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mon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effort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sur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la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durée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50787" marR="50787" marT="50829" marB="50829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" name="Group 1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252103"/>
              </p:ext>
            </p:extLst>
          </p:nvPr>
        </p:nvGraphicFramePr>
        <p:xfrm>
          <a:off x="4845621" y="1348408"/>
          <a:ext cx="1728787" cy="1224136"/>
        </p:xfrm>
        <a:graphic>
          <a:graphicData uri="http://schemas.openxmlformats.org/drawingml/2006/table">
            <a:tbl>
              <a:tblPr/>
              <a:tblGrid>
                <a:gridCol w="1728787"/>
              </a:tblGrid>
              <a:tr h="3549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EPS 1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22" marR="63522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CFA2"/>
                    </a:solidFill>
                  </a:tcPr>
                </a:tc>
              </a:tr>
              <a:tr h="86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ヒラギノ角ゴ ProN W3" charset="0"/>
                          <a:cs typeface="Times" charset="0"/>
                          <a:sym typeface="Times" charset="0"/>
                        </a:rPr>
                        <a:t>Je sais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ヒラギノ角ゴ ProN W3" charset="0"/>
                          <a:cs typeface="Times" charset="0"/>
                          <a:sym typeface="Times" charset="0"/>
                        </a:rPr>
                        <a:t>doser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ヒラギノ角ゴ ProN W3" charset="0"/>
                          <a:cs typeface="Times" charset="0"/>
                          <a:sym typeface="Times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ヒラギノ角ゴ ProN W3" charset="0"/>
                          <a:cs typeface="Times" charset="0"/>
                          <a:sym typeface="Times" charset="0"/>
                        </a:rPr>
                        <a:t>mes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ヒラギノ角ゴ ProN W3" charset="0"/>
                          <a:cs typeface="Times" charset="0"/>
                          <a:sym typeface="Times" charset="0"/>
                        </a:rPr>
                        <a:t> efforts pour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ヒラギノ角ゴ ProN W3" charset="0"/>
                          <a:cs typeface="Times" charset="0"/>
                          <a:sym typeface="Times" charset="0"/>
                        </a:rPr>
                        <a:t>terminer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ヒラギノ角ゴ ProN W3" charset="0"/>
                          <a:cs typeface="Times" charset="0"/>
                          <a:sym typeface="Times" charset="0"/>
                        </a:rPr>
                        <a:t> ma course. 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ヒラギノ角ゴ ProN W3" charset="0"/>
                        <a:cs typeface="Times" charset="0"/>
                        <a:sym typeface="Times" charset="0"/>
                      </a:endParaRPr>
                    </a:p>
                  </a:txBody>
                  <a:tcPr marL="63522" marR="63522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7" name="Group 1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40691"/>
              </p:ext>
            </p:extLst>
          </p:nvPr>
        </p:nvGraphicFramePr>
        <p:xfrm>
          <a:off x="2829397" y="3076600"/>
          <a:ext cx="1728788" cy="1106608"/>
        </p:xfrm>
        <a:graphic>
          <a:graphicData uri="http://schemas.openxmlformats.org/drawingml/2006/table">
            <a:tbl>
              <a:tblPr/>
              <a:tblGrid>
                <a:gridCol w="1728788"/>
              </a:tblGrid>
              <a:tr h="3095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EPS 2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22" marR="63522" marT="63403" marB="6340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CFA2"/>
                    </a:solidFill>
                  </a:tcPr>
                </a:tc>
              </a:tr>
              <a:tr h="796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sais me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repérer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dans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un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environnement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différent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22" marR="63522" marT="63403" marB="6340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" name="Group 1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050280"/>
              </p:ext>
            </p:extLst>
          </p:nvPr>
        </p:nvGraphicFramePr>
        <p:xfrm>
          <a:off x="2829397" y="4732784"/>
          <a:ext cx="1728787" cy="1108075"/>
        </p:xfrm>
        <a:graphic>
          <a:graphicData uri="http://schemas.openxmlformats.org/drawingml/2006/table">
            <a:tbl>
              <a:tblPr/>
              <a:tblGrid>
                <a:gridCol w="1728787"/>
              </a:tblGrid>
              <a:tr h="310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EPS 3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22" marR="63522" marT="63536" marB="6353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CFA2"/>
                    </a:solidFill>
                  </a:tcPr>
                </a:tc>
              </a:tr>
              <a:tr h="7980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respecte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règles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du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jeu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en opposition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individuelle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22" marR="63522" marT="63536" marB="6353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7" name="Group 1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113321"/>
              </p:ext>
            </p:extLst>
          </p:nvPr>
        </p:nvGraphicFramePr>
        <p:xfrm>
          <a:off x="2829397" y="6316960"/>
          <a:ext cx="1728787" cy="1108075"/>
        </p:xfrm>
        <a:graphic>
          <a:graphicData uri="http://schemas.openxmlformats.org/drawingml/2006/table">
            <a:tbl>
              <a:tblPr/>
              <a:tblGrid>
                <a:gridCol w="1728787"/>
              </a:tblGrid>
              <a:tr h="310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EPS 4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22" marR="63522" marT="63536" marB="6353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CFA2"/>
                    </a:solidFill>
                  </a:tcPr>
                </a:tc>
              </a:tr>
              <a:tr h="7980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coopérer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avec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partenaires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pour affronter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collectivement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adversaires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22" marR="63522" marT="63536" marB="6353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8" name="Group 1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483268"/>
              </p:ext>
            </p:extLst>
          </p:nvPr>
        </p:nvGraphicFramePr>
        <p:xfrm>
          <a:off x="4845621" y="4732338"/>
          <a:ext cx="1728787" cy="1108075"/>
        </p:xfrm>
        <a:graphic>
          <a:graphicData uri="http://schemas.openxmlformats.org/drawingml/2006/table">
            <a:tbl>
              <a:tblPr/>
              <a:tblGrid>
                <a:gridCol w="1728787"/>
              </a:tblGrid>
              <a:tr h="310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EPS 3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22" marR="63522" marT="63536" marB="6353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CFA2"/>
                    </a:solidFill>
                  </a:tcPr>
                </a:tc>
              </a:tr>
              <a:tr h="7980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agir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sur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mon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adversaire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pour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l’immobiliser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22" marR="63522" marT="63536" marB="6353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9" name="Group 1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980976"/>
              </p:ext>
            </p:extLst>
          </p:nvPr>
        </p:nvGraphicFramePr>
        <p:xfrm>
          <a:off x="4845621" y="3076600"/>
          <a:ext cx="1728788" cy="1106608"/>
        </p:xfrm>
        <a:graphic>
          <a:graphicData uri="http://schemas.openxmlformats.org/drawingml/2006/table">
            <a:tbl>
              <a:tblPr/>
              <a:tblGrid>
                <a:gridCol w="1728788"/>
              </a:tblGrid>
              <a:tr h="3095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EPS 2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22" marR="63522" marT="63403" marB="6340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CFA2"/>
                    </a:solidFill>
                  </a:tcPr>
                </a:tc>
              </a:tr>
              <a:tr h="796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sais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retrouver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quelques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balises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dans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un milieu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connu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22" marR="63522" marT="63403" marB="6340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0" name="Group 1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544726"/>
              </p:ext>
            </p:extLst>
          </p:nvPr>
        </p:nvGraphicFramePr>
        <p:xfrm>
          <a:off x="4845621" y="6316960"/>
          <a:ext cx="1728787" cy="1108075"/>
        </p:xfrm>
        <a:graphic>
          <a:graphicData uri="http://schemas.openxmlformats.org/drawingml/2006/table">
            <a:tbl>
              <a:tblPr/>
              <a:tblGrid>
                <a:gridCol w="1728787"/>
              </a:tblGrid>
              <a:tr h="310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EPS 4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22" marR="63522" marT="63536" marB="6353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CFA2"/>
                    </a:solidFill>
                  </a:tcPr>
                </a:tc>
              </a:tr>
              <a:tr h="7980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respecte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règles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22" marR="63522" marT="63536" marB="6353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1" name="Group 1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783325"/>
              </p:ext>
            </p:extLst>
          </p:nvPr>
        </p:nvGraphicFramePr>
        <p:xfrm>
          <a:off x="6861845" y="6316960"/>
          <a:ext cx="1728787" cy="1108075"/>
        </p:xfrm>
        <a:graphic>
          <a:graphicData uri="http://schemas.openxmlformats.org/drawingml/2006/table">
            <a:tbl>
              <a:tblPr/>
              <a:tblGrid>
                <a:gridCol w="1728787"/>
              </a:tblGrid>
              <a:tr h="310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EPS 4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22" marR="63522" marT="63536" marB="6353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CFA2"/>
                    </a:solidFill>
                  </a:tcPr>
                </a:tc>
              </a:tr>
              <a:tr h="7980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assurer des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ôles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différents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: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attaquant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défenseur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arbitre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…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22" marR="63522" marT="63536" marB="6353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" name="Group 1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343953"/>
              </p:ext>
            </p:extLst>
          </p:nvPr>
        </p:nvGraphicFramePr>
        <p:xfrm>
          <a:off x="2829397" y="7973144"/>
          <a:ext cx="1728787" cy="1108075"/>
        </p:xfrm>
        <a:graphic>
          <a:graphicData uri="http://schemas.openxmlformats.org/drawingml/2006/table">
            <a:tbl>
              <a:tblPr/>
              <a:tblGrid>
                <a:gridCol w="1728787"/>
              </a:tblGrid>
              <a:tr h="310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EPS 5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22" marR="63522" marT="63536" marB="6353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CFA2"/>
                    </a:solidFill>
                  </a:tcPr>
                </a:tc>
              </a:tr>
              <a:tr h="7980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exprimer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corporellement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personnages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des images, des sentiments.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22" marR="63522" marT="63536" marB="6353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3" name="Group 1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890242"/>
              </p:ext>
            </p:extLst>
          </p:nvPr>
        </p:nvGraphicFramePr>
        <p:xfrm>
          <a:off x="4845621" y="7973144"/>
          <a:ext cx="1728787" cy="1108075"/>
        </p:xfrm>
        <a:graphic>
          <a:graphicData uri="http://schemas.openxmlformats.org/drawingml/2006/table">
            <a:tbl>
              <a:tblPr/>
              <a:tblGrid>
                <a:gridCol w="1728787"/>
              </a:tblGrid>
              <a:tr h="310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EPS 5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22" marR="63522" marT="63536" marB="6353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CFA2"/>
                    </a:solidFill>
                  </a:tcPr>
                </a:tc>
              </a:tr>
              <a:tr h="7980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réalliser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petite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chorégraphie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sur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supports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sonores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divers.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22" marR="63522" marT="63536" marB="6353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53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347802"/>
              </p:ext>
            </p:extLst>
          </p:nvPr>
        </p:nvGraphicFramePr>
        <p:xfrm>
          <a:off x="453728" y="1286214"/>
          <a:ext cx="12057062" cy="8055082"/>
        </p:xfrm>
        <a:graphic>
          <a:graphicData uri="http://schemas.openxmlformats.org/drawingml/2006/table">
            <a:tbl>
              <a:tblPr/>
              <a:tblGrid>
                <a:gridCol w="936377"/>
                <a:gridCol w="2224137"/>
                <a:gridCol w="2224137"/>
                <a:gridCol w="2224137"/>
                <a:gridCol w="2224137"/>
                <a:gridCol w="2224137"/>
              </a:tblGrid>
              <a:tr h="320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2" marR="50802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1</a:t>
                      </a:r>
                    </a:p>
                  </a:txBody>
                  <a:tcPr marL="50802" marR="50802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2</a:t>
                      </a:r>
                    </a:p>
                  </a:txBody>
                  <a:tcPr marL="50802" marR="50802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3</a:t>
                      </a:r>
                    </a:p>
                  </a:txBody>
                  <a:tcPr marL="50802" marR="50802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4</a:t>
                      </a:r>
                    </a:p>
                  </a:txBody>
                  <a:tcPr marL="50802" marR="50802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5</a:t>
                      </a:r>
                    </a:p>
                  </a:txBody>
                  <a:tcPr marL="50802" marR="50802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6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ACTIVITÉS VOCALES</a:t>
                      </a:r>
                    </a:p>
                  </a:txBody>
                  <a:tcPr marL="63502" marR="63502" marT="63499" marB="63499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A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2" marR="50802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2" marR="50802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2" marR="50802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2" marR="50802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2" marR="50802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63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ACTIVITÉS D</a:t>
                      </a:r>
                      <a:r>
                        <a:rPr kumimoji="0" lang="ja-JP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ÉCOUTE</a:t>
                      </a:r>
                    </a:p>
                  </a:txBody>
                  <a:tcPr marL="63502" marR="63502" marT="63499" marB="63499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A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2" marR="50802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2" marR="50802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2" marR="50802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2" marR="50802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2" marR="50802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23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HISTOIRE DES ARTS</a:t>
                      </a:r>
                    </a:p>
                  </a:txBody>
                  <a:tcPr marL="63502" marR="63502" marT="63499" marB="63499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A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2" marR="50802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2" marR="50802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2" marR="50802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2" marR="50802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2" marR="50802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243" name="Group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769576"/>
              </p:ext>
            </p:extLst>
          </p:nvPr>
        </p:nvGraphicFramePr>
        <p:xfrm>
          <a:off x="453728" y="730747"/>
          <a:ext cx="12025609" cy="401637"/>
        </p:xfrm>
        <a:graphic>
          <a:graphicData uri="http://schemas.openxmlformats.org/drawingml/2006/table">
            <a:tbl>
              <a:tblPr/>
              <a:tblGrid>
                <a:gridCol w="12025609"/>
              </a:tblGrid>
              <a:tr h="4016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Repères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 de progression et de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programmation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 : ÉDUCATION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MUSICALE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Cycle 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risten ITC"/>
                        <a:ea typeface="ヒラギノ角ゴ ProN W3" charset="0"/>
                        <a:cs typeface="Kristen ITC"/>
                        <a:sym typeface="Helvetica" charset="0"/>
                      </a:endParaRPr>
                    </a:p>
                  </a:txBody>
                  <a:tcPr marL="63502" marR="63502" marT="63413" marB="63413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AC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251" name="Group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673631"/>
              </p:ext>
            </p:extLst>
          </p:nvPr>
        </p:nvGraphicFramePr>
        <p:xfrm>
          <a:off x="8159453" y="1708721"/>
          <a:ext cx="2016125" cy="858942"/>
        </p:xfrm>
        <a:graphic>
          <a:graphicData uri="http://schemas.openxmlformats.org/drawingml/2006/table">
            <a:tbl>
              <a:tblPr/>
              <a:tblGrid>
                <a:gridCol w="2016125"/>
              </a:tblGrid>
              <a:tr h="3097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ACTIVITÉS VOCALES</a:t>
                      </a:r>
                    </a:p>
                  </a:txBody>
                  <a:tcPr marL="63497" marR="63497" marT="63463" marB="6346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ACA"/>
                    </a:solidFill>
                  </a:tcPr>
                </a:tc>
              </a:tr>
              <a:tr h="549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contrôler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la puissance de ma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voix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497" marR="63497" marT="63463" marB="6346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261" name="Group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502353"/>
              </p:ext>
            </p:extLst>
          </p:nvPr>
        </p:nvGraphicFramePr>
        <p:xfrm>
          <a:off x="1461790" y="4085208"/>
          <a:ext cx="2016125" cy="954102"/>
        </p:xfrm>
        <a:graphic>
          <a:graphicData uri="http://schemas.openxmlformats.org/drawingml/2006/table">
            <a:tbl>
              <a:tblPr/>
              <a:tblGrid>
                <a:gridCol w="2016125"/>
              </a:tblGrid>
              <a:tr h="3098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ÉCOUTE</a:t>
                      </a:r>
                    </a:p>
                  </a:txBody>
                  <a:tcPr marL="63497" marR="63497" marT="63495" marB="63495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ACA"/>
                    </a:solidFill>
                  </a:tcPr>
                </a:tc>
              </a:tr>
              <a:tr h="644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repérer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différences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tempi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dans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un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extrait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musical.</a:t>
                      </a:r>
                    </a:p>
                  </a:txBody>
                  <a:tcPr marL="63497" marR="63497" marT="63495" marB="63495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271" name="Group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889515"/>
              </p:ext>
            </p:extLst>
          </p:nvPr>
        </p:nvGraphicFramePr>
        <p:xfrm>
          <a:off x="8230890" y="4085208"/>
          <a:ext cx="1944688" cy="954102"/>
        </p:xfrm>
        <a:graphic>
          <a:graphicData uri="http://schemas.openxmlformats.org/drawingml/2006/table">
            <a:tbl>
              <a:tblPr/>
              <a:tblGrid>
                <a:gridCol w="1944688"/>
              </a:tblGrid>
              <a:tr h="3098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ÉCOUTE</a:t>
                      </a:r>
                    </a:p>
                  </a:txBody>
                  <a:tcPr marL="63515" marR="63515" marT="63495" marB="63495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ACA"/>
                    </a:solidFill>
                  </a:tcPr>
                </a:tc>
              </a:tr>
              <a:tr h="644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repérer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intensité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(forte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ou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piano)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dans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un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extrait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musical.</a:t>
                      </a:r>
                    </a:p>
                  </a:txBody>
                  <a:tcPr marL="63515" marR="63515" marT="63495" marB="63495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281" name="Group 1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144291"/>
              </p:ext>
            </p:extLst>
          </p:nvPr>
        </p:nvGraphicFramePr>
        <p:xfrm>
          <a:off x="3766840" y="4948808"/>
          <a:ext cx="1943100" cy="954102"/>
        </p:xfrm>
        <a:graphic>
          <a:graphicData uri="http://schemas.openxmlformats.org/drawingml/2006/table">
            <a:tbl>
              <a:tblPr/>
              <a:tblGrid>
                <a:gridCol w="1943100"/>
              </a:tblGrid>
              <a:tr h="3098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ÉCOUTE</a:t>
                      </a:r>
                    </a:p>
                  </a:txBody>
                  <a:tcPr marL="63464" marR="63464" marT="63495" marB="63495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ACA"/>
                    </a:solidFill>
                  </a:tcPr>
                </a:tc>
              </a:tr>
              <a:tr h="644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repérer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quelques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timbres d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instruments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ou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voix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464" marR="63464" marT="63495" marB="63495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291" name="Group 1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095647"/>
              </p:ext>
            </p:extLst>
          </p:nvPr>
        </p:nvGraphicFramePr>
        <p:xfrm>
          <a:off x="5925840" y="4085208"/>
          <a:ext cx="2017713" cy="871716"/>
        </p:xfrm>
        <a:graphic>
          <a:graphicData uri="http://schemas.openxmlformats.org/drawingml/2006/table">
            <a:tbl>
              <a:tblPr/>
              <a:tblGrid>
                <a:gridCol w="2017713"/>
              </a:tblGrid>
              <a:tr h="3095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ÉCOUTE</a:t>
                      </a:r>
                    </a:p>
                  </a:txBody>
                  <a:tcPr marL="63547" marR="63547" marT="63438" marB="63438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ACA"/>
                    </a:solidFill>
                  </a:tcPr>
                </a:tc>
              </a:tr>
              <a:tr h="561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reconnais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grandes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familles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instruments.</a:t>
                      </a:r>
                    </a:p>
                  </a:txBody>
                  <a:tcPr marL="63547" marR="63547" marT="63438" marB="63438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301" name="Group 1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303034"/>
              </p:ext>
            </p:extLst>
          </p:nvPr>
        </p:nvGraphicFramePr>
        <p:xfrm>
          <a:off x="10391478" y="4085208"/>
          <a:ext cx="2016125" cy="1033539"/>
        </p:xfrm>
        <a:graphic>
          <a:graphicData uri="http://schemas.openxmlformats.org/drawingml/2006/table">
            <a:tbl>
              <a:tblPr/>
              <a:tblGrid>
                <a:gridCol w="2016125"/>
              </a:tblGrid>
              <a:tr h="30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ÉCOUTE</a:t>
                      </a:r>
                    </a:p>
                  </a:txBody>
                  <a:tcPr marL="63497" marR="63497" marT="63473" marB="6347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ACA"/>
                    </a:solidFill>
                  </a:tcPr>
                </a:tc>
              </a:tr>
              <a:tr h="72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un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vocabulaire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précis pour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exprimer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préférences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goûts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497" marR="63497" marT="63473" marB="6347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311" name="Group 1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794975"/>
              </p:ext>
            </p:extLst>
          </p:nvPr>
        </p:nvGraphicFramePr>
        <p:xfrm>
          <a:off x="2182515" y="5885433"/>
          <a:ext cx="8089900" cy="698500"/>
        </p:xfrm>
        <a:graphic>
          <a:graphicData uri="http://schemas.openxmlformats.org/drawingml/2006/table">
            <a:tbl>
              <a:tblPr/>
              <a:tblGrid>
                <a:gridCol w="8089900"/>
              </a:tblGrid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ÉCOUTE</a:t>
                      </a:r>
                    </a:p>
                  </a:txBody>
                  <a:tcPr marL="63500" marR="63500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ACA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écouter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un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extrait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musical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attentivement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500" marR="63500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321" name="Group 1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509096"/>
              </p:ext>
            </p:extLst>
          </p:nvPr>
        </p:nvGraphicFramePr>
        <p:xfrm>
          <a:off x="10391478" y="5236146"/>
          <a:ext cx="2016125" cy="939800"/>
        </p:xfrm>
        <a:graphic>
          <a:graphicData uri="http://schemas.openxmlformats.org/drawingml/2006/table">
            <a:tbl>
              <a:tblPr/>
              <a:tblGrid>
                <a:gridCol w="2016125"/>
              </a:tblGrid>
              <a:tr h="3098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ÉCOUTE</a:t>
                      </a:r>
                    </a:p>
                  </a:txBody>
                  <a:tcPr marL="63497" marR="63497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ACA"/>
                    </a:solidFill>
                  </a:tcPr>
                </a:tc>
              </a:tr>
              <a:tr h="629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commence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 comparer des oeuvres musicales, faire des liens.</a:t>
                      </a:r>
                    </a:p>
                  </a:txBody>
                  <a:tcPr marL="63497" marR="63497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331" name="Group 1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546687"/>
              </p:ext>
            </p:extLst>
          </p:nvPr>
        </p:nvGraphicFramePr>
        <p:xfrm>
          <a:off x="1534815" y="8549258"/>
          <a:ext cx="6223000" cy="736600"/>
        </p:xfrm>
        <a:graphic>
          <a:graphicData uri="http://schemas.openxmlformats.org/drawingml/2006/table">
            <a:tbl>
              <a:tblPr/>
              <a:tblGrid>
                <a:gridCol w="622300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HISTOIRE  DES ARTS </a:t>
                      </a:r>
                    </a:p>
                  </a:txBody>
                  <a:tcPr marL="63500" marR="63500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ACA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découvre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 spectacle vivant.</a:t>
                      </a:r>
                    </a:p>
                  </a:txBody>
                  <a:tcPr marL="63500" marR="63500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341" name="Group 1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727618"/>
              </p:ext>
            </p:extLst>
          </p:nvPr>
        </p:nvGraphicFramePr>
        <p:xfrm>
          <a:off x="10462915" y="8044433"/>
          <a:ext cx="1944688" cy="1123950"/>
        </p:xfrm>
        <a:graphic>
          <a:graphicData uri="http://schemas.openxmlformats.org/drawingml/2006/table">
            <a:tbl>
              <a:tblPr/>
              <a:tblGrid>
                <a:gridCol w="1944688"/>
              </a:tblGrid>
              <a:tr h="4933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HISTOIRE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DES ARTS </a:t>
                      </a:r>
                    </a:p>
                  </a:txBody>
                  <a:tcPr marL="63515" marR="63515" marT="63572" marB="63572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ACA"/>
                    </a:solidFill>
                  </a:tcPr>
                </a:tc>
              </a:tr>
              <a:tr h="630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aborde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arts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autour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quelques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repères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historique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(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périodes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historiques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).</a:t>
                      </a:r>
                    </a:p>
                  </a:txBody>
                  <a:tcPr marL="63515" marR="63515" marT="63572" marB="63572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351" name="Group 1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469835"/>
              </p:ext>
            </p:extLst>
          </p:nvPr>
        </p:nvGraphicFramePr>
        <p:xfrm>
          <a:off x="5925840" y="6893496"/>
          <a:ext cx="2017713" cy="1511300"/>
        </p:xfrm>
        <a:graphic>
          <a:graphicData uri="http://schemas.openxmlformats.org/drawingml/2006/table">
            <a:tbl>
              <a:tblPr/>
              <a:tblGrid>
                <a:gridCol w="2017713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HISTOIRE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DES ARTS </a:t>
                      </a:r>
                    </a:p>
                  </a:txBody>
                  <a:tcPr marL="63547" marR="63547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ACA"/>
                    </a:solidFill>
                  </a:tcPr>
                </a:tc>
              </a:tr>
              <a:tr h="965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distingue des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grandes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catégories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la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création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musique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danse,théâtre,cinéma,dessin,peinture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,sculpture</a:t>
                      </a:r>
                    </a:p>
                  </a:txBody>
                  <a:tcPr marL="63547" marR="63547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361" name="Group 2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46879"/>
              </p:ext>
            </p:extLst>
          </p:nvPr>
        </p:nvGraphicFramePr>
        <p:xfrm>
          <a:off x="10462915" y="6820471"/>
          <a:ext cx="1944688" cy="1123950"/>
        </p:xfrm>
        <a:graphic>
          <a:graphicData uri="http://schemas.openxmlformats.org/drawingml/2006/table">
            <a:tbl>
              <a:tblPr/>
              <a:tblGrid>
                <a:gridCol w="1944688"/>
              </a:tblGrid>
              <a:tr h="4933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HISTOIRE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DES ARTS </a:t>
                      </a:r>
                    </a:p>
                  </a:txBody>
                  <a:tcPr marL="63515" marR="63515" marT="63572" marB="63572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ACA"/>
                    </a:solidFill>
                  </a:tcPr>
                </a:tc>
              </a:tr>
              <a:tr h="630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reconnais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nomme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oeuvres musicales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rencontrées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515" marR="63515" marT="63572" marB="63572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371" name="Group 2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813196"/>
              </p:ext>
            </p:extLst>
          </p:nvPr>
        </p:nvGraphicFramePr>
        <p:xfrm>
          <a:off x="1966615" y="6820471"/>
          <a:ext cx="3530600" cy="1657350"/>
        </p:xfrm>
        <a:graphic>
          <a:graphicData uri="http://schemas.openxmlformats.org/drawingml/2006/table">
            <a:tbl>
              <a:tblPr/>
              <a:tblGrid>
                <a:gridCol w="3530600"/>
              </a:tblGrid>
              <a:tr h="5056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HISTOIRE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DES ARTS </a:t>
                      </a:r>
                    </a:p>
                  </a:txBody>
                  <a:tcPr marL="63500" marR="63500" marT="63545" marB="63545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ACA"/>
                    </a:solidFill>
                  </a:tcPr>
                </a:tc>
              </a:tr>
              <a:tr h="11517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définir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métiers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artistiques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compositeur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réalisateur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comédien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musicien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danseur</a:t>
                      </a:r>
                    </a:p>
                  </a:txBody>
                  <a:tcPr marL="63500" marR="63500" marT="63545" marB="63545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381" name="Group 2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494319"/>
              </p:ext>
            </p:extLst>
          </p:nvPr>
        </p:nvGraphicFramePr>
        <p:xfrm>
          <a:off x="3766840" y="4085208"/>
          <a:ext cx="1943100" cy="792378"/>
        </p:xfrm>
        <a:graphic>
          <a:graphicData uri="http://schemas.openxmlformats.org/drawingml/2006/table">
            <a:tbl>
              <a:tblPr/>
              <a:tblGrid>
                <a:gridCol w="1943100"/>
              </a:tblGrid>
              <a:tr h="3095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ÉCOUTE</a:t>
                      </a:r>
                    </a:p>
                  </a:txBody>
                  <a:tcPr marL="63464" marR="63464" marT="63426" marB="6342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ACA"/>
                    </a:solidFill>
                  </a:tcPr>
                </a:tc>
              </a:tr>
              <a:tr h="4826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repérer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différences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hauteur.</a:t>
                      </a:r>
                    </a:p>
                  </a:txBody>
                  <a:tcPr marL="63464" marR="63464" marT="63426" marB="6342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391" name="Group 2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049387"/>
              </p:ext>
            </p:extLst>
          </p:nvPr>
        </p:nvGraphicFramePr>
        <p:xfrm>
          <a:off x="1461790" y="1708721"/>
          <a:ext cx="2016125" cy="962119"/>
        </p:xfrm>
        <a:graphic>
          <a:graphicData uri="http://schemas.openxmlformats.org/drawingml/2006/table">
            <a:tbl>
              <a:tblPr/>
              <a:tblGrid>
                <a:gridCol w="2016125"/>
              </a:tblGrid>
              <a:tr h="3097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ACTIVITÉS VOCALES</a:t>
                      </a:r>
                    </a:p>
                  </a:txBody>
                  <a:tcPr marL="63497" marR="63497" marT="63468" marB="63468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ACA"/>
                    </a:solidFill>
                  </a:tcPr>
                </a:tc>
              </a:tr>
              <a:tr h="6523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chante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respectant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hauteur des notes (la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mélodie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) après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écoute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497" marR="63497" marT="63468" marB="63468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401" name="Group 2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835657"/>
              </p:ext>
            </p:extLst>
          </p:nvPr>
        </p:nvGraphicFramePr>
        <p:xfrm>
          <a:off x="8210253" y="3148583"/>
          <a:ext cx="4197350" cy="736600"/>
        </p:xfrm>
        <a:graphic>
          <a:graphicData uri="http://schemas.openxmlformats.org/drawingml/2006/table">
            <a:tbl>
              <a:tblPr/>
              <a:tblGrid>
                <a:gridCol w="419735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ACTIVITÉS VOCALES</a:t>
                      </a:r>
                    </a:p>
                  </a:txBody>
                  <a:tcPr marL="63513" marR="63513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ACA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connais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des chansons et les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interprète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513" marR="63513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411" name="Group 2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428996"/>
              </p:ext>
            </p:extLst>
          </p:nvPr>
        </p:nvGraphicFramePr>
        <p:xfrm>
          <a:off x="10391478" y="1708721"/>
          <a:ext cx="2016125" cy="863600"/>
        </p:xfrm>
        <a:graphic>
          <a:graphicData uri="http://schemas.openxmlformats.org/drawingml/2006/table">
            <a:tbl>
              <a:tblPr/>
              <a:tblGrid>
                <a:gridCol w="2016125"/>
              </a:tblGrid>
              <a:tr h="3379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ACTIVITÉS VOCALES</a:t>
                      </a:r>
                    </a:p>
                  </a:txBody>
                  <a:tcPr marL="63497" marR="63497" marT="63464" marB="63464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ACA"/>
                    </a:solidFill>
                  </a:tcPr>
                </a:tc>
              </a:tr>
              <a:tr h="5256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chanter avec les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autres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497" marR="63497" marT="63464" marB="63464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421" name="Group 2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320923"/>
              </p:ext>
            </p:extLst>
          </p:nvPr>
        </p:nvGraphicFramePr>
        <p:xfrm>
          <a:off x="5925840" y="2572321"/>
          <a:ext cx="2017713" cy="955675"/>
        </p:xfrm>
        <a:graphic>
          <a:graphicData uri="http://schemas.openxmlformats.org/drawingml/2006/table">
            <a:tbl>
              <a:tblPr/>
              <a:tblGrid>
                <a:gridCol w="2017713"/>
              </a:tblGrid>
              <a:tr h="2795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ACTIVITÉS MUSICALES</a:t>
                      </a:r>
                    </a:p>
                  </a:txBody>
                  <a:tcPr marL="63547" marR="63547" marT="63542" marB="63542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ACA"/>
                    </a:solidFill>
                  </a:tcPr>
                </a:tc>
              </a:tr>
              <a:tr h="6760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respecter les indications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données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par  le chef d</a:t>
                      </a: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orchestre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547" marR="63547" marT="63542" marB="63542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431" name="Group 2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484500"/>
              </p:ext>
            </p:extLst>
          </p:nvPr>
        </p:nvGraphicFramePr>
        <p:xfrm>
          <a:off x="3766096" y="1708448"/>
          <a:ext cx="1943100" cy="812918"/>
        </p:xfrm>
        <a:graphic>
          <a:graphicData uri="http://schemas.openxmlformats.org/drawingml/2006/table">
            <a:tbl>
              <a:tblPr/>
              <a:tblGrid>
                <a:gridCol w="1943100"/>
              </a:tblGrid>
              <a:tr h="3096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ACTIVITÉS VOCALES</a:t>
                      </a:r>
                    </a:p>
                  </a:txBody>
                  <a:tcPr marL="63464" marR="63464" marT="63459" marB="63459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ACA"/>
                    </a:solidFill>
                  </a:tcPr>
                </a:tc>
              </a:tr>
              <a:tr h="503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reproduire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rythmes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simples.</a:t>
                      </a:r>
                    </a:p>
                  </a:txBody>
                  <a:tcPr marL="63464" marR="63464" marT="63459" marB="63459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451" name="Group 2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76223"/>
              </p:ext>
            </p:extLst>
          </p:nvPr>
        </p:nvGraphicFramePr>
        <p:xfrm>
          <a:off x="1461790" y="2788221"/>
          <a:ext cx="2016125" cy="865187"/>
        </p:xfrm>
        <a:graphic>
          <a:graphicData uri="http://schemas.openxmlformats.org/drawingml/2006/table">
            <a:tbl>
              <a:tblPr/>
              <a:tblGrid>
                <a:gridCol w="2016125"/>
              </a:tblGrid>
              <a:tr h="2841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PRODUCTION MUSICALE</a:t>
                      </a:r>
                    </a:p>
                  </a:txBody>
                  <a:tcPr marL="63497" marR="63497" marT="63580" marB="6358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ACA"/>
                    </a:solidFill>
                  </a:tcPr>
                </a:tc>
              </a:tr>
              <a:tr h="5810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produis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sons en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faisant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varier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hauteurs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497" marR="63497" marT="63580" marB="6358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461" name="Group 3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410710"/>
              </p:ext>
            </p:extLst>
          </p:nvPr>
        </p:nvGraphicFramePr>
        <p:xfrm>
          <a:off x="5925840" y="1708721"/>
          <a:ext cx="2017713" cy="771952"/>
        </p:xfrm>
        <a:graphic>
          <a:graphicData uri="http://schemas.openxmlformats.org/drawingml/2006/table">
            <a:tbl>
              <a:tblPr/>
              <a:tblGrid>
                <a:gridCol w="2017713"/>
              </a:tblGrid>
              <a:tr h="2791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PRODUCTION MUSICALE</a:t>
                      </a:r>
                    </a:p>
                  </a:txBody>
                  <a:tcPr marL="63547" marR="63547" marT="63448" marB="63448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ACA"/>
                    </a:solidFill>
                  </a:tcPr>
                </a:tc>
              </a:tr>
              <a:tr h="4923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produire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rythmes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simples.</a:t>
                      </a:r>
                    </a:p>
                  </a:txBody>
                  <a:tcPr marL="63547" marR="63547" marT="63448" marB="63448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471" name="Group 3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175552"/>
              </p:ext>
            </p:extLst>
          </p:nvPr>
        </p:nvGraphicFramePr>
        <p:xfrm>
          <a:off x="3766840" y="3204146"/>
          <a:ext cx="4103688" cy="736600"/>
        </p:xfrm>
        <a:graphic>
          <a:graphicData uri="http://schemas.openxmlformats.org/drawingml/2006/table">
            <a:tbl>
              <a:tblPr/>
              <a:tblGrid>
                <a:gridCol w="4103688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ACTIVITÉS VOCALES</a:t>
                      </a:r>
                    </a:p>
                  </a:txBody>
                  <a:tcPr marL="63488" marR="63488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ACA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connais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des chansons et des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comptines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488" marR="63488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177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30997"/>
              </p:ext>
            </p:extLst>
          </p:nvPr>
        </p:nvGraphicFramePr>
        <p:xfrm>
          <a:off x="424161" y="1090956"/>
          <a:ext cx="12126911" cy="8250340"/>
        </p:xfrm>
        <a:graphic>
          <a:graphicData uri="http://schemas.openxmlformats.org/drawingml/2006/table">
            <a:tbl>
              <a:tblPr/>
              <a:tblGrid>
                <a:gridCol w="864816"/>
                <a:gridCol w="2252419"/>
                <a:gridCol w="2252419"/>
                <a:gridCol w="2252419"/>
                <a:gridCol w="2252419"/>
                <a:gridCol w="2252419"/>
              </a:tblGrid>
              <a:tr h="3947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3" marR="50803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1</a:t>
                      </a:r>
                    </a:p>
                  </a:txBody>
                  <a:tcPr marL="50803" marR="50803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2</a:t>
                      </a:r>
                    </a:p>
                  </a:txBody>
                  <a:tcPr marL="50803" marR="50803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3</a:t>
                      </a:r>
                    </a:p>
                  </a:txBody>
                  <a:tcPr marL="50803" marR="50803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4</a:t>
                      </a:r>
                    </a:p>
                  </a:txBody>
                  <a:tcPr marL="50803" marR="50803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5</a:t>
                      </a:r>
                    </a:p>
                  </a:txBody>
                  <a:tcPr marL="50803" marR="50803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LE DESSIN</a:t>
                      </a:r>
                    </a:p>
                  </a:txBody>
                  <a:tcPr marL="63503" marR="63503" marT="63501" marB="63501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A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3" marR="50803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3" marR="50803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3" marR="50803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3" marR="50803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3" marR="50803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3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LES COMPOSITIONS PLASTIQUES</a:t>
                      </a:r>
                    </a:p>
                  </a:txBody>
                  <a:tcPr marL="63503" marR="63503" marT="63501" marB="63501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A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3" marR="50803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3" marR="50803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3" marR="50803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3" marR="50803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3" marR="50803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63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HISTOIRE DES ARTS</a:t>
                      </a:r>
                    </a:p>
                  </a:txBody>
                  <a:tcPr marL="63503" marR="63503" marT="63501" marB="63501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A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3" marR="50803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3" marR="50803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3" marR="50803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3" marR="50803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3" marR="50803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remarques</a:t>
                      </a:r>
                    </a:p>
                  </a:txBody>
                  <a:tcPr marL="50803" marR="50803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apprentissage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sont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données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comme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repère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progression pour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une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6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semaines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cartes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sont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travaillées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progressivement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en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fonction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apprentissages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effectifs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et s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adaptent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au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profil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la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classe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 L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équipe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cycle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définit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cartes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apprentissage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évaluées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manière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cohérente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avec le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projet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école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activités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sont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définies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en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fonction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projets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classe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et des fiches action du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projet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école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</a:t>
                      </a:r>
                    </a:p>
                  </a:txBody>
                  <a:tcPr marL="50803" marR="50803" marT="50801" marB="50801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0267" name="Group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482737"/>
              </p:ext>
            </p:extLst>
          </p:nvPr>
        </p:nvGraphicFramePr>
        <p:xfrm>
          <a:off x="424161" y="545302"/>
          <a:ext cx="12125325" cy="401638"/>
        </p:xfrm>
        <a:graphic>
          <a:graphicData uri="http://schemas.openxmlformats.org/drawingml/2006/table">
            <a:tbl>
              <a:tblPr/>
              <a:tblGrid>
                <a:gridCol w="12125325"/>
              </a:tblGrid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Repères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 de progression et de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programmation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 : ARTS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VISUELS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Cycle 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risten ITC"/>
                        <a:ea typeface="ヒラギノ角ゴ ProN W3" charset="0"/>
                        <a:cs typeface="Kristen ITC"/>
                        <a:sym typeface="Helvetica" charset="0"/>
                      </a:endParaRPr>
                    </a:p>
                  </a:txBody>
                  <a:tcPr marL="63503" marR="63503" marT="63550" marB="63550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AC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275" name="Group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314021"/>
              </p:ext>
            </p:extLst>
          </p:nvPr>
        </p:nvGraphicFramePr>
        <p:xfrm>
          <a:off x="10433349" y="2962693"/>
          <a:ext cx="1944687" cy="936625"/>
        </p:xfrm>
        <a:graphic>
          <a:graphicData uri="http://schemas.openxmlformats.org/drawingml/2006/table">
            <a:tbl>
              <a:tblPr/>
              <a:tblGrid>
                <a:gridCol w="1944687"/>
              </a:tblGrid>
              <a:tr h="264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COMPOSITIONS PLASTIQUES</a:t>
                      </a:r>
                    </a:p>
                  </a:txBody>
                  <a:tcPr marL="63515" marR="63515" marT="63535" marB="63535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ACA"/>
                    </a:solidFill>
                  </a:tcPr>
                </a:tc>
              </a:tr>
              <a:tr h="672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réaliser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images fixes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ou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mobiles : la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photographie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 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15" marR="63515" marT="63535" marB="63535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295" name="Group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978910"/>
              </p:ext>
            </p:extLst>
          </p:nvPr>
        </p:nvGraphicFramePr>
        <p:xfrm>
          <a:off x="1432224" y="6059905"/>
          <a:ext cx="2017712" cy="1112838"/>
        </p:xfrm>
        <a:graphic>
          <a:graphicData uri="http://schemas.openxmlformats.org/drawingml/2006/table">
            <a:tbl>
              <a:tblPr/>
              <a:tblGrid>
                <a:gridCol w="2017712"/>
              </a:tblGrid>
              <a:tr h="4928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HISTOIRE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DES ARTS </a:t>
                      </a:r>
                    </a:p>
                  </a:txBody>
                  <a:tcPr marL="63547" marR="63547" marT="63509" marB="63509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ACA"/>
                    </a:solidFill>
                  </a:tcPr>
                </a:tc>
              </a:tr>
              <a:tr h="6200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découvre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musée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les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peintres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47" marR="63547" marT="63509" marB="63509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305" name="Group 1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690994"/>
              </p:ext>
            </p:extLst>
          </p:nvPr>
        </p:nvGraphicFramePr>
        <p:xfrm>
          <a:off x="5969299" y="1594268"/>
          <a:ext cx="1944687" cy="1009650"/>
        </p:xfrm>
        <a:graphic>
          <a:graphicData uri="http://schemas.openxmlformats.org/drawingml/2006/table">
            <a:tbl>
              <a:tblPr/>
              <a:tblGrid>
                <a:gridCol w="1944687"/>
              </a:tblGrid>
              <a:tr h="3404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DESSIN</a:t>
                      </a:r>
                    </a:p>
                  </a:txBody>
                  <a:tcPr marL="63515" marR="63515" marT="63597" marB="6359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ACA"/>
                    </a:solidFill>
                  </a:tcPr>
                </a:tc>
              </a:tr>
              <a:tr h="6691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m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exprimer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par le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dessin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515" marR="63515" marT="63597" marB="6359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315" name="Group 1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619460"/>
              </p:ext>
            </p:extLst>
          </p:nvPr>
        </p:nvGraphicFramePr>
        <p:xfrm>
          <a:off x="8201324" y="1594268"/>
          <a:ext cx="1944687" cy="1009650"/>
        </p:xfrm>
        <a:graphic>
          <a:graphicData uri="http://schemas.openxmlformats.org/drawingml/2006/table">
            <a:tbl>
              <a:tblPr/>
              <a:tblGrid>
                <a:gridCol w="1944687"/>
              </a:tblGrid>
              <a:tr h="3182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DESSIN</a:t>
                      </a:r>
                    </a:p>
                  </a:txBody>
                  <a:tcPr marL="63515" marR="63515" marT="63630" marB="6363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ACA"/>
                    </a:solidFill>
                  </a:tcPr>
                </a:tc>
              </a:tr>
              <a:tr h="6913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utiliser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ou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plusieurs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techniques pour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dessiner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515" marR="63515" marT="63630" marB="6363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325" name="Group 1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450775"/>
              </p:ext>
            </p:extLst>
          </p:nvPr>
        </p:nvGraphicFramePr>
        <p:xfrm>
          <a:off x="10433349" y="1594268"/>
          <a:ext cx="1944687" cy="1009650"/>
        </p:xfrm>
        <a:graphic>
          <a:graphicData uri="http://schemas.openxmlformats.org/drawingml/2006/table">
            <a:tbl>
              <a:tblPr/>
              <a:tblGrid>
                <a:gridCol w="1944687"/>
              </a:tblGrid>
              <a:tr h="3182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DESSIN</a:t>
                      </a:r>
                    </a:p>
                  </a:txBody>
                  <a:tcPr marL="63478" marR="63478" marT="63569" marB="63569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ACA"/>
                    </a:solidFill>
                  </a:tcPr>
                </a:tc>
              </a:tr>
              <a:tr h="6913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utiliser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ou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plusieurs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techniques pour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peindre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478" marR="63478" marT="63569" marB="63569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345" name="Group 1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655923"/>
              </p:ext>
            </p:extLst>
          </p:nvPr>
        </p:nvGraphicFramePr>
        <p:xfrm>
          <a:off x="3665836" y="3899318"/>
          <a:ext cx="2016125" cy="895350"/>
        </p:xfrm>
        <a:graphic>
          <a:graphicData uri="http://schemas.openxmlformats.org/drawingml/2006/table">
            <a:tbl>
              <a:tblPr/>
              <a:tblGrid>
                <a:gridCol w="2016125"/>
              </a:tblGrid>
              <a:tr h="2642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COMPOSITIONS PLASTIQUES</a:t>
                      </a:r>
                    </a:p>
                  </a:txBody>
                  <a:tcPr marL="63497" marR="63497" marT="63533" marB="6353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ACA"/>
                    </a:solidFill>
                  </a:tcPr>
                </a:tc>
              </a:tr>
              <a:tr h="6310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réaliser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images fixes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ou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mobiles : l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infographie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(tux paint).</a:t>
                      </a:r>
                    </a:p>
                  </a:txBody>
                  <a:tcPr marL="63497" marR="63497" marT="63533" marB="6353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355" name="Group 1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255858"/>
              </p:ext>
            </p:extLst>
          </p:nvPr>
        </p:nvGraphicFramePr>
        <p:xfrm>
          <a:off x="5969299" y="2962693"/>
          <a:ext cx="1944687" cy="898525"/>
        </p:xfrm>
        <a:graphic>
          <a:graphicData uri="http://schemas.openxmlformats.org/drawingml/2006/table">
            <a:tbl>
              <a:tblPr/>
              <a:tblGrid>
                <a:gridCol w="1944687"/>
              </a:tblGrid>
              <a:tr h="2642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COMPOSITIONS PLASTIQUES</a:t>
                      </a:r>
                    </a:p>
                  </a:txBody>
                  <a:tcPr marL="63515" marR="63515" marT="63520" marB="6352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ACA"/>
                    </a:solidFill>
                  </a:tcPr>
                </a:tc>
              </a:tr>
              <a:tr h="634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m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exprimer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par le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modelage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ou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assemblage.</a:t>
                      </a:r>
                    </a:p>
                  </a:txBody>
                  <a:tcPr marL="63515" marR="63515" marT="63520" marB="6352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365" name="Group 1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014185"/>
              </p:ext>
            </p:extLst>
          </p:nvPr>
        </p:nvGraphicFramePr>
        <p:xfrm>
          <a:off x="8201324" y="5986880"/>
          <a:ext cx="1944687" cy="1449388"/>
        </p:xfrm>
        <a:graphic>
          <a:graphicData uri="http://schemas.openxmlformats.org/drawingml/2006/table">
            <a:tbl>
              <a:tblPr/>
              <a:tblGrid>
                <a:gridCol w="1944687"/>
              </a:tblGrid>
              <a:tr h="4928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HISTOIRE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DES ARTS </a:t>
                      </a:r>
                    </a:p>
                  </a:txBody>
                  <a:tcPr marL="63515" marR="63515" marT="63512" marB="63512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ACA"/>
                    </a:solidFill>
                  </a:tcPr>
                </a:tc>
              </a:tr>
              <a:tr h="9565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reconnais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nommes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oeuvres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visuelles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rencontrées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515" marR="63515" marT="63512" marB="63512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375" name="Group 1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430458"/>
              </p:ext>
            </p:extLst>
          </p:nvPr>
        </p:nvGraphicFramePr>
        <p:xfrm>
          <a:off x="1865611" y="7787105"/>
          <a:ext cx="10401300" cy="736600"/>
        </p:xfrm>
        <a:graphic>
          <a:graphicData uri="http://schemas.openxmlformats.org/drawingml/2006/table">
            <a:tbl>
              <a:tblPr/>
              <a:tblGrid>
                <a:gridCol w="1040130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HISTOIRE DES ARTS </a:t>
                      </a:r>
                    </a:p>
                  </a:txBody>
                  <a:tcPr marL="63500" marR="63500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ACA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repérer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procédés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utilisés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dans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oeuvres et m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propre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production.</a:t>
                      </a:r>
                    </a:p>
                  </a:txBody>
                  <a:tcPr marL="63500" marR="63500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385" name="Group 2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053815"/>
              </p:ext>
            </p:extLst>
          </p:nvPr>
        </p:nvGraphicFramePr>
        <p:xfrm>
          <a:off x="8201324" y="3899318"/>
          <a:ext cx="1944687" cy="946150"/>
        </p:xfrm>
        <a:graphic>
          <a:graphicData uri="http://schemas.openxmlformats.org/drawingml/2006/table">
            <a:tbl>
              <a:tblPr/>
              <a:tblGrid>
                <a:gridCol w="1944687"/>
              </a:tblGrid>
              <a:tr h="2643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COMPOSITIONS PLASTIQUES</a:t>
                      </a:r>
                    </a:p>
                  </a:txBody>
                  <a:tcPr marL="63515" marR="63515" marT="63538" marB="63538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ACA"/>
                    </a:solidFill>
                  </a:tcPr>
                </a:tc>
              </a:tr>
              <a:tr h="681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combiner des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procédés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simples :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recouvrement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tracés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collage/montage.</a:t>
                      </a:r>
                    </a:p>
                  </a:txBody>
                  <a:tcPr marL="63515" marR="63515" marT="63538" marB="63538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395" name="Group 2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262938"/>
              </p:ext>
            </p:extLst>
          </p:nvPr>
        </p:nvGraphicFramePr>
        <p:xfrm>
          <a:off x="3665836" y="2962693"/>
          <a:ext cx="2016125" cy="823912"/>
        </p:xfrm>
        <a:graphic>
          <a:graphicData uri="http://schemas.openxmlformats.org/drawingml/2006/table">
            <a:tbl>
              <a:tblPr/>
              <a:tblGrid>
                <a:gridCol w="2016125"/>
              </a:tblGrid>
              <a:tr h="264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COMPOSITIONS PLASTIQUES</a:t>
                      </a:r>
                    </a:p>
                  </a:txBody>
                  <a:tcPr marL="63497" marR="63497" marT="63547" marB="6354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ACA"/>
                    </a:solidFill>
                  </a:tcPr>
                </a:tc>
              </a:tr>
              <a:tr h="559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utiliser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la technique de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recouvrement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497" marR="63497" marT="63547" marB="6354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405" name="Group 2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920177"/>
              </p:ext>
            </p:extLst>
          </p:nvPr>
        </p:nvGraphicFramePr>
        <p:xfrm>
          <a:off x="1360786" y="1594268"/>
          <a:ext cx="2016125" cy="1009650"/>
        </p:xfrm>
        <a:graphic>
          <a:graphicData uri="http://schemas.openxmlformats.org/drawingml/2006/table">
            <a:tbl>
              <a:tblPr/>
              <a:tblGrid>
                <a:gridCol w="2016125"/>
              </a:tblGrid>
              <a:tr h="3404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DESSIN</a:t>
                      </a:r>
                    </a:p>
                  </a:txBody>
                  <a:tcPr marL="63497" marR="63497" marT="63597" marB="6359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ACA"/>
                    </a:solidFill>
                  </a:tcPr>
                </a:tc>
              </a:tr>
              <a:tr h="6691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colorier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en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respectant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consigne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497" marR="63497" marT="63597" marB="6359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415" name="Group 2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261428"/>
              </p:ext>
            </p:extLst>
          </p:nvPr>
        </p:nvGraphicFramePr>
        <p:xfrm>
          <a:off x="1432224" y="3899318"/>
          <a:ext cx="2017712" cy="842962"/>
        </p:xfrm>
        <a:graphic>
          <a:graphicData uri="http://schemas.openxmlformats.org/drawingml/2006/table">
            <a:tbl>
              <a:tblPr/>
              <a:tblGrid>
                <a:gridCol w="2017712"/>
              </a:tblGrid>
              <a:tr h="2643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COMPOSITIONS PLASTIQUES</a:t>
                      </a:r>
                    </a:p>
                  </a:txBody>
                  <a:tcPr marL="63547" marR="63547" marT="63548" marB="63548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ACA"/>
                    </a:solidFill>
                  </a:tcPr>
                </a:tc>
              </a:tr>
              <a:tr h="5786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la technique collage/montage (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photofiltre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).</a:t>
                      </a:r>
                    </a:p>
                  </a:txBody>
                  <a:tcPr marL="63547" marR="63547" marT="63548" marB="63548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425" name="Group 2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164164"/>
              </p:ext>
            </p:extLst>
          </p:nvPr>
        </p:nvGraphicFramePr>
        <p:xfrm>
          <a:off x="1432224" y="2962693"/>
          <a:ext cx="2017712" cy="836612"/>
        </p:xfrm>
        <a:graphic>
          <a:graphicData uri="http://schemas.openxmlformats.org/drawingml/2006/table">
            <a:tbl>
              <a:tblPr/>
              <a:tblGrid>
                <a:gridCol w="2017712"/>
              </a:tblGrid>
              <a:tr h="2645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COMPOSITIONS PLASTIQUES</a:t>
                      </a:r>
                    </a:p>
                  </a:txBody>
                  <a:tcPr marL="63547" marR="63547" marT="63592" marB="63592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ACA"/>
                    </a:solidFill>
                  </a:tcPr>
                </a:tc>
              </a:tr>
              <a:tr h="572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utiliser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la technique du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découpage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/collage. 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47" marR="63547" marT="63592" marB="63592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435" name="Group 2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443767"/>
              </p:ext>
            </p:extLst>
          </p:nvPr>
        </p:nvGraphicFramePr>
        <p:xfrm>
          <a:off x="8201324" y="2962693"/>
          <a:ext cx="1944687" cy="801687"/>
        </p:xfrm>
        <a:graphic>
          <a:graphicData uri="http://schemas.openxmlformats.org/drawingml/2006/table">
            <a:tbl>
              <a:tblPr/>
              <a:tblGrid>
                <a:gridCol w="1944687"/>
              </a:tblGrid>
              <a:tr h="2642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COMPOSITIONS PLASTIQUES</a:t>
                      </a:r>
                    </a:p>
                  </a:txBody>
                  <a:tcPr marL="63515" marR="63515" marT="63529" marB="63529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ACA"/>
                    </a:solidFill>
                  </a:tcPr>
                </a:tc>
              </a:tr>
              <a:tr h="537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supports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variés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515" marR="63515" marT="63529" marB="63529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445" name="Group 2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922164"/>
              </p:ext>
            </p:extLst>
          </p:nvPr>
        </p:nvGraphicFramePr>
        <p:xfrm>
          <a:off x="1576686" y="5123280"/>
          <a:ext cx="6083300" cy="698500"/>
        </p:xfrm>
        <a:graphic>
          <a:graphicData uri="http://schemas.openxmlformats.org/drawingml/2006/table">
            <a:tbl>
              <a:tblPr/>
              <a:tblGrid>
                <a:gridCol w="6083300"/>
              </a:tblGrid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COMPOSITIONS PLASTIQUES</a:t>
                      </a:r>
                    </a:p>
                  </a:txBody>
                  <a:tcPr marL="63500" marR="63500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ACA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décrire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qui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est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perçu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500" marR="63500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455" name="Group 2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101880"/>
              </p:ext>
            </p:extLst>
          </p:nvPr>
        </p:nvGraphicFramePr>
        <p:xfrm>
          <a:off x="8417224" y="5123280"/>
          <a:ext cx="3784600" cy="698500"/>
        </p:xfrm>
        <a:graphic>
          <a:graphicData uri="http://schemas.openxmlformats.org/drawingml/2006/table">
            <a:tbl>
              <a:tblPr/>
              <a:tblGrid>
                <a:gridCol w="3784600"/>
              </a:tblGrid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COMPOSITIONS PLASTIQUES</a:t>
                      </a:r>
                    </a:p>
                  </a:txBody>
                  <a:tcPr marL="63500" marR="63500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ACA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évoquer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projets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ou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réalisations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500" marR="63500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465" name="Group 2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060087"/>
              </p:ext>
            </p:extLst>
          </p:nvPr>
        </p:nvGraphicFramePr>
        <p:xfrm>
          <a:off x="10577811" y="5986880"/>
          <a:ext cx="1800225" cy="1368425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516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HISTOIRE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DES ARTS </a:t>
                      </a:r>
                    </a:p>
                  </a:txBody>
                  <a:tcPr marL="63501" marR="63501" marT="63513" marB="6351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ACA"/>
                    </a:solidFill>
                  </a:tcPr>
                </a:tc>
              </a:tr>
              <a:tr h="8520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aborde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arts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autour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quelques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repères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historique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(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périodes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historiques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).</a:t>
                      </a:r>
                    </a:p>
                  </a:txBody>
                  <a:tcPr marL="63501" marR="63501" marT="63513" marB="6351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475" name="Group 2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286025"/>
              </p:ext>
            </p:extLst>
          </p:nvPr>
        </p:nvGraphicFramePr>
        <p:xfrm>
          <a:off x="5897861" y="5986880"/>
          <a:ext cx="2016125" cy="1511300"/>
        </p:xfrm>
        <a:graphic>
          <a:graphicData uri="http://schemas.openxmlformats.org/drawingml/2006/table">
            <a:tbl>
              <a:tblPr/>
              <a:tblGrid>
                <a:gridCol w="2016125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HISTOIRE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DES ARTS </a:t>
                      </a:r>
                    </a:p>
                  </a:txBody>
                  <a:tcPr marL="63497" marR="63497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ACA"/>
                    </a:solidFill>
                  </a:tcPr>
                </a:tc>
              </a:tr>
              <a:tr h="965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distingue des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grandes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catégories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la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création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musique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danse,théâtre,cinéma,dessin,peinture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,sculpture</a:t>
                      </a:r>
                    </a:p>
                  </a:txBody>
                  <a:tcPr marL="63497" marR="63497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485" name="Group 3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070165"/>
              </p:ext>
            </p:extLst>
          </p:nvPr>
        </p:nvGraphicFramePr>
        <p:xfrm>
          <a:off x="3665836" y="5986880"/>
          <a:ext cx="1943100" cy="1306513"/>
        </p:xfrm>
        <a:graphic>
          <a:graphicData uri="http://schemas.openxmlformats.org/drawingml/2006/table">
            <a:tbl>
              <a:tblPr/>
              <a:tblGrid>
                <a:gridCol w="1943100"/>
              </a:tblGrid>
              <a:tr h="493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HISTOIRE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DES ARTS </a:t>
                      </a:r>
                    </a:p>
                  </a:txBody>
                  <a:tcPr marL="63464" marR="63464" marT="63546" marB="6354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ACA"/>
                    </a:solidFill>
                  </a:tcPr>
                </a:tc>
              </a:tr>
              <a:tr h="8133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définir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métiers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artistiques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: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réalisateur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peintre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,...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464" marR="63464" marT="63546" marB="6354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Group 2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980204"/>
              </p:ext>
            </p:extLst>
          </p:nvPr>
        </p:nvGraphicFramePr>
        <p:xfrm>
          <a:off x="3737249" y="1595012"/>
          <a:ext cx="1944687" cy="979260"/>
        </p:xfrm>
        <a:graphic>
          <a:graphicData uri="http://schemas.openxmlformats.org/drawingml/2006/table">
            <a:tbl>
              <a:tblPr/>
              <a:tblGrid>
                <a:gridCol w="1944687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DESSIN</a:t>
                      </a:r>
                    </a:p>
                  </a:txBody>
                  <a:tcPr marL="63515" marR="63515" marT="63597" marB="6359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ACA"/>
                    </a:solidFill>
                  </a:tcPr>
                </a:tc>
              </a:tr>
              <a:tr h="6691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suivre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un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programme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pour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dessiner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le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personnaliser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15" marR="63515" marT="63597" marB="6359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1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175194"/>
              </p:ext>
            </p:extLst>
          </p:nvPr>
        </p:nvGraphicFramePr>
        <p:xfrm>
          <a:off x="598488" y="1093494"/>
          <a:ext cx="11825285" cy="8175794"/>
        </p:xfrm>
        <a:graphic>
          <a:graphicData uri="http://schemas.openxmlformats.org/drawingml/2006/table">
            <a:tbl>
              <a:tblPr/>
              <a:tblGrid>
                <a:gridCol w="914400"/>
                <a:gridCol w="2182177"/>
                <a:gridCol w="2182177"/>
                <a:gridCol w="2182177"/>
                <a:gridCol w="2182177"/>
                <a:gridCol w="2182177"/>
              </a:tblGrid>
              <a:tr h="436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15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cartes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8" marB="50798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1</a:t>
                      </a:r>
                    </a:p>
                  </a:txBody>
                  <a:tcPr marL="50800" marR="50800" marT="50798" marB="50798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2</a:t>
                      </a:r>
                    </a:p>
                  </a:txBody>
                  <a:tcPr marL="50800" marR="50800" marT="50798" marB="50798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3</a:t>
                      </a:r>
                    </a:p>
                  </a:txBody>
                  <a:tcPr marL="50800" marR="50800" marT="50798" marB="50798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4</a:t>
                      </a:r>
                    </a:p>
                  </a:txBody>
                  <a:tcPr marL="50800" marR="50800" marT="50798" marB="50798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5</a:t>
                      </a:r>
                    </a:p>
                  </a:txBody>
                  <a:tcPr marL="50800" marR="50800" marT="50798" marB="50798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893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LIRE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Lire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seul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écouter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lire des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textes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du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patrimoine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 et des oeuvres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intégrales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 de la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littérature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jeunesse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adaptées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son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âge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00" marR="63500" marT="63498" marB="63498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8" marB="50798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8" marB="50798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8" marB="50798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8" marB="50798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8" marB="50798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60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LIRE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Lire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seul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comprendre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un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énoncé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consigne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simple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00" marR="63500" marT="63498" marB="63498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8" marB="50798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8" marB="50798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8" marB="50798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8" marB="50798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8" marB="50798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CD"/>
                    </a:solidFill>
                  </a:tcPr>
                </a:tc>
              </a:tr>
              <a:tr h="13970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LIRE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4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Dégager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thème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paragraphe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ou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texte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court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00" marR="63500" marT="63498" marB="63498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8" marB="50798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8" marB="50798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8" marB="50798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8" marB="50798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8" marB="50798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06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LIRE 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Lire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silencieu-sement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texte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en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déchiffrant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mots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inconnus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manifester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sa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compréhension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dans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un résumé,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reformu-lation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des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réponses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questions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00" marR="63500" marT="63498" marB="63498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8" marB="50798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8" marB="50798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8" marB="50798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8" marB="50798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798" marB="50798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602" name="Group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905899"/>
              </p:ext>
            </p:extLst>
          </p:nvPr>
        </p:nvGraphicFramePr>
        <p:xfrm>
          <a:off x="598488" y="499769"/>
          <a:ext cx="11823700" cy="401637"/>
        </p:xfrm>
        <a:graphic>
          <a:graphicData uri="http://schemas.openxmlformats.org/drawingml/2006/table">
            <a:tbl>
              <a:tblPr/>
              <a:tblGrid>
                <a:gridCol w="11823700"/>
              </a:tblGrid>
              <a:tr h="4016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Repères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 de progression et de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programmation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 :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LIRE CP </a:t>
                      </a:r>
                    </a:p>
                  </a:txBody>
                  <a:tcPr marL="63500" marR="63500" marT="63550" marB="63550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09" name="Group 2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570763"/>
              </p:ext>
            </p:extLst>
          </p:nvPr>
        </p:nvGraphicFramePr>
        <p:xfrm>
          <a:off x="8231188" y="1715794"/>
          <a:ext cx="1871662" cy="1152525"/>
        </p:xfrm>
        <a:graphic>
          <a:graphicData uri="http://schemas.openxmlformats.org/drawingml/2006/table">
            <a:tbl>
              <a:tblPr/>
              <a:tblGrid>
                <a:gridCol w="1871662"/>
              </a:tblGrid>
              <a:tr h="3555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LIRE 2</a:t>
                      </a:r>
                    </a:p>
                  </a:txBody>
                  <a:tcPr marL="63481" marR="63481" marT="63522" marB="63522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796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connais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j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vocabulaire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la lecture : le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livre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la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couverture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la page.</a:t>
                      </a:r>
                    </a:p>
                  </a:txBody>
                  <a:tcPr marL="50785" marR="50785" marT="50818" marB="50818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49" name="Group 2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962613"/>
              </p:ext>
            </p:extLst>
          </p:nvPr>
        </p:nvGraphicFramePr>
        <p:xfrm>
          <a:off x="1677988" y="1642769"/>
          <a:ext cx="1800225" cy="1028700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309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LIRE  2</a:t>
                      </a:r>
                    </a:p>
                  </a:txBody>
                  <a:tcPr marL="63501" marR="63501" marT="63507" marB="6350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7187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connais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 et j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utilise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 le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vocabulaire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 de la lecture : l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auteur, le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titre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.</a:t>
                      </a:r>
                    </a:p>
                  </a:txBody>
                  <a:tcPr marL="50801" marR="50801" marT="50805" marB="50805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59" name="Group 2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124940"/>
              </p:ext>
            </p:extLst>
          </p:nvPr>
        </p:nvGraphicFramePr>
        <p:xfrm>
          <a:off x="6070600" y="1617369"/>
          <a:ext cx="1800225" cy="1106487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333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LIRE  2</a:t>
                      </a:r>
                    </a:p>
                  </a:txBody>
                  <a:tcPr marL="63501" marR="63501" marT="63563" marB="6356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7729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connais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j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vocabulaire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la lecture : le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texte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la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ligne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la phrase, le mot, le début, la fin.</a:t>
                      </a:r>
                    </a:p>
                  </a:txBody>
                  <a:tcPr marL="50801" marR="50801" marT="50850" marB="5085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69" name="Group 2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702077"/>
              </p:ext>
            </p:extLst>
          </p:nvPr>
        </p:nvGraphicFramePr>
        <p:xfrm>
          <a:off x="3838575" y="1615781"/>
          <a:ext cx="1828800" cy="1035050"/>
        </p:xfrm>
        <a:graphic>
          <a:graphicData uri="http://schemas.openxmlformats.org/drawingml/2006/table">
            <a:tbl>
              <a:tblPr/>
              <a:tblGrid>
                <a:gridCol w="1828800"/>
              </a:tblGrid>
              <a:tr h="3468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LIRE 2</a:t>
                      </a:r>
                    </a:p>
                  </a:txBody>
                  <a:tcPr marL="63500" marR="63500" marT="63473" marB="6347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688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connais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j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vocabulaire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la lecture : le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personnage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l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histoire.</a:t>
                      </a:r>
                    </a:p>
                  </a:txBody>
                  <a:tcPr marL="50800" marR="50800" marT="50778" marB="50778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79" name="Group 2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551531"/>
              </p:ext>
            </p:extLst>
          </p:nvPr>
        </p:nvGraphicFramePr>
        <p:xfrm>
          <a:off x="3910013" y="5171781"/>
          <a:ext cx="1790700" cy="1260478"/>
        </p:xfrm>
        <a:graphic>
          <a:graphicData uri="http://schemas.openxmlformats.org/drawingml/2006/table">
            <a:tbl>
              <a:tblPr/>
              <a:tblGrid>
                <a:gridCol w="1790700"/>
              </a:tblGrid>
              <a:tr h="3206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LIRE 4</a:t>
                      </a:r>
                    </a:p>
                  </a:txBody>
                  <a:tcPr marL="63500" marR="63500" marT="63496" marB="6349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939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trouver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dans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son illustration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ou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dans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texte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la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réponse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questions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concernant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texte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lu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: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personnages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800" marR="50800" marT="50796" marB="50796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9" name="Group 3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280788"/>
              </p:ext>
            </p:extLst>
          </p:nvPr>
        </p:nvGraphicFramePr>
        <p:xfrm>
          <a:off x="10463213" y="1642769"/>
          <a:ext cx="1727200" cy="1008062"/>
        </p:xfrm>
        <a:graphic>
          <a:graphicData uri="http://schemas.openxmlformats.org/drawingml/2006/table">
            <a:tbl>
              <a:tblPr/>
              <a:tblGrid>
                <a:gridCol w="1727200"/>
              </a:tblGrid>
              <a:tr h="3609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LIRE  2</a:t>
                      </a:r>
                    </a:p>
                  </a:txBody>
                  <a:tcPr marL="63464" marR="63464" marT="63497" marB="6349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6471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écouter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la lecture d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oeuvres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intégrales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771" marR="50771" marT="50797" marB="50797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819" name="Group 3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090053"/>
              </p:ext>
            </p:extLst>
          </p:nvPr>
        </p:nvGraphicFramePr>
        <p:xfrm>
          <a:off x="10463213" y="6756106"/>
          <a:ext cx="1739900" cy="1223963"/>
        </p:xfrm>
        <a:graphic>
          <a:graphicData uri="http://schemas.openxmlformats.org/drawingml/2006/table">
            <a:tbl>
              <a:tblPr/>
              <a:tblGrid>
                <a:gridCol w="1739900"/>
              </a:tblGrid>
              <a:tr h="4500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LIRE 5</a:t>
                      </a:r>
                    </a:p>
                  </a:txBody>
                  <a:tcPr marL="63500" marR="63500" marT="63491" marB="63491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7739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dire de quoi et de qui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parle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texte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lu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haute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voix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(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cf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dire).</a:t>
                      </a:r>
                    </a:p>
                  </a:txBody>
                  <a:tcPr marL="50800" marR="50800" marT="50793" marB="50793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829" name="Group 3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206228"/>
              </p:ext>
            </p:extLst>
          </p:nvPr>
        </p:nvGraphicFramePr>
        <p:xfrm>
          <a:off x="6070600" y="4092281"/>
          <a:ext cx="1800225" cy="863600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323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LIRE  3</a:t>
                      </a:r>
                    </a:p>
                  </a:txBody>
                  <a:tcPr marL="63501" marR="63501" marT="63464" marB="63464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53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sans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hésitation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  mots des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consignes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50801" marR="50801" marT="50771" marB="50771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849" name="Group 3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820798"/>
              </p:ext>
            </p:extLst>
          </p:nvPr>
        </p:nvGraphicFramePr>
        <p:xfrm>
          <a:off x="3838575" y="2795294"/>
          <a:ext cx="1892300" cy="949326"/>
        </p:xfrm>
        <a:graphic>
          <a:graphicData uri="http://schemas.openxmlformats.org/drawingml/2006/table">
            <a:tbl>
              <a:tblPr/>
              <a:tblGrid>
                <a:gridCol w="1892300"/>
              </a:tblGrid>
              <a:tr h="3098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LIRE   2</a:t>
                      </a:r>
                    </a:p>
                  </a:txBody>
                  <a:tcPr marL="63500" marR="63500" marT="63499" marB="63499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639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identifie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écrits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qui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donnent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ordres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(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règle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du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jeu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recette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…)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799" marB="50799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859" name="Group 3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18161"/>
              </p:ext>
            </p:extLst>
          </p:nvPr>
        </p:nvGraphicFramePr>
        <p:xfrm>
          <a:off x="1677988" y="2795294"/>
          <a:ext cx="1800225" cy="1008062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3609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LIRE   2</a:t>
                      </a:r>
                    </a:p>
                  </a:txBody>
                  <a:tcPr marL="63501" marR="63501" marT="63497" marB="6349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6471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identifie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écrits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qui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racontent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(album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roman, BD,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conte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).</a:t>
                      </a:r>
                    </a:p>
                  </a:txBody>
                  <a:tcPr marL="50801" marR="50801" marT="50797" marB="50797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869" name="Group 3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513790"/>
              </p:ext>
            </p:extLst>
          </p:nvPr>
        </p:nvGraphicFramePr>
        <p:xfrm>
          <a:off x="8231188" y="2939756"/>
          <a:ext cx="1905000" cy="939800"/>
        </p:xfrm>
        <a:graphic>
          <a:graphicData uri="http://schemas.openxmlformats.org/drawingml/2006/table">
            <a:tbl>
              <a:tblPr/>
              <a:tblGrid>
                <a:gridCol w="1905000"/>
              </a:tblGrid>
              <a:tr h="335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LIRE   2</a:t>
                      </a:r>
                    </a:p>
                  </a:txBody>
                  <a:tcPr marL="63500" marR="63500" marT="63509" marB="63509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6046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identifie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écrits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poétiques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(chansons,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poésies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comptines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).</a:t>
                      </a:r>
                    </a:p>
                  </a:txBody>
                  <a:tcPr marL="50800" marR="50800" marT="50807" marB="50807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879" name="Group 3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332156"/>
              </p:ext>
            </p:extLst>
          </p:nvPr>
        </p:nvGraphicFramePr>
        <p:xfrm>
          <a:off x="6070600" y="2823869"/>
          <a:ext cx="1800225" cy="1082675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3102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LIRE   2</a:t>
                      </a:r>
                    </a:p>
                  </a:txBody>
                  <a:tcPr marL="63501" marR="63501" marT="63572" marB="63572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772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identifie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écrits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qui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donnent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informations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(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documentaires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journaux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dictionnaires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affiches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...).</a:t>
                      </a:r>
                    </a:p>
                  </a:txBody>
                  <a:tcPr marL="50801" marR="50801" marT="50858" marB="50858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889" name="Group 4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644480"/>
              </p:ext>
            </p:extLst>
          </p:nvPr>
        </p:nvGraphicFramePr>
        <p:xfrm>
          <a:off x="10463213" y="2723856"/>
          <a:ext cx="1727200" cy="1152525"/>
        </p:xfrm>
        <a:graphic>
          <a:graphicData uri="http://schemas.openxmlformats.org/drawingml/2006/table">
            <a:tbl>
              <a:tblPr/>
              <a:tblGrid>
                <a:gridCol w="1727200"/>
              </a:tblGrid>
              <a:tr h="3555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LIRE   2</a:t>
                      </a:r>
                    </a:p>
                  </a:txBody>
                  <a:tcPr marL="63464" marR="63464" marT="63522" marB="63522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796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identifie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écrits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qui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servent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communiquer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(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lettre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mail, la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liste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sms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compte-rendu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sortie...)</a:t>
                      </a:r>
                    </a:p>
                  </a:txBody>
                  <a:tcPr marL="50771" marR="50771" marT="50818" marB="50818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Group 2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013212"/>
              </p:ext>
            </p:extLst>
          </p:nvPr>
        </p:nvGraphicFramePr>
        <p:xfrm>
          <a:off x="6070600" y="5171781"/>
          <a:ext cx="1790700" cy="1260478"/>
        </p:xfrm>
        <a:graphic>
          <a:graphicData uri="http://schemas.openxmlformats.org/drawingml/2006/table">
            <a:tbl>
              <a:tblPr/>
              <a:tblGrid>
                <a:gridCol w="1790700"/>
              </a:tblGrid>
              <a:tr h="3206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LIRE 4</a:t>
                      </a:r>
                    </a:p>
                  </a:txBody>
                  <a:tcPr marL="63500" marR="63500" marT="63496" marB="6349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939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trouver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dans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son illustration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ou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dans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texte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la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réponse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questions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concernant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texte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lu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: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évènements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796" marB="50796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Group 2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914535"/>
              </p:ext>
            </p:extLst>
          </p:nvPr>
        </p:nvGraphicFramePr>
        <p:xfrm>
          <a:off x="8231188" y="5171781"/>
          <a:ext cx="1790700" cy="1260478"/>
        </p:xfrm>
        <a:graphic>
          <a:graphicData uri="http://schemas.openxmlformats.org/drawingml/2006/table">
            <a:tbl>
              <a:tblPr/>
              <a:tblGrid>
                <a:gridCol w="1790700"/>
              </a:tblGrid>
              <a:tr h="3206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LIRE 4</a:t>
                      </a:r>
                    </a:p>
                  </a:txBody>
                  <a:tcPr marL="63500" marR="63500" marT="63496" marB="6349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939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trouver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dans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son illustration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ou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dans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texte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la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réponse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questions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concernant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texte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lu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: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idée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générale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796" marB="50796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5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391566"/>
              </p:ext>
            </p:extLst>
          </p:nvPr>
        </p:nvGraphicFramePr>
        <p:xfrm>
          <a:off x="525736" y="1204391"/>
          <a:ext cx="11952285" cy="8214247"/>
        </p:xfrm>
        <a:graphic>
          <a:graphicData uri="http://schemas.openxmlformats.org/drawingml/2006/table">
            <a:tbl>
              <a:tblPr/>
              <a:tblGrid>
                <a:gridCol w="924670"/>
                <a:gridCol w="2205523"/>
                <a:gridCol w="2205523"/>
                <a:gridCol w="2205523"/>
                <a:gridCol w="2205523"/>
                <a:gridCol w="2205523"/>
              </a:tblGrid>
              <a:tr h="663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21 </a:t>
                      </a:r>
                      <a:r>
                        <a:rPr kumimoji="0" lang="en-US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cartes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6" marR="50796" marT="50796" marB="50796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1</a:t>
                      </a:r>
                    </a:p>
                  </a:txBody>
                  <a:tcPr marL="50796" marR="50796" marT="50796" marB="50796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2</a:t>
                      </a:r>
                    </a:p>
                  </a:txBody>
                  <a:tcPr marL="50796" marR="50796" marT="50796" marB="50796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3</a:t>
                      </a:r>
                    </a:p>
                  </a:txBody>
                  <a:tcPr marL="50796" marR="50796" marT="50796" marB="50796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4</a:t>
                      </a:r>
                    </a:p>
                  </a:txBody>
                  <a:tcPr marL="50796" marR="50796" marT="50796" marB="50796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5</a:t>
                      </a:r>
                    </a:p>
                  </a:txBody>
                  <a:tcPr marL="50796" marR="50796" marT="50796" marB="50796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21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Copier un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texte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court sans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erreur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dans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écriture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cursive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lisible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avec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présentation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soignée.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494" marR="63494" marT="63495" marB="63495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6" marR="50796" marT="50796" marB="50796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6" marR="50796" marT="50796" marB="50796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6" marR="50796" marT="50796" marB="50796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6" marR="50796" marT="50796" marB="50796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6" marR="50796" marT="50796" marB="50796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84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connaissances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pour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mieux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un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texte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court.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494" marR="63494" marT="63495" marB="63495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6" marR="50796" marT="50796" marB="50796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6" marR="50796" marT="50796" marB="50796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6" marR="50796" marT="50796" marB="50796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6" marR="50796" marT="50796" marB="50796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6" marR="50796" marT="50796" marB="50796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63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manière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autonome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un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texte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5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10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lignes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494" marR="63494" marT="63495" marB="63495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6" marR="50796" marT="50796" marB="50796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6" marR="50796" marT="50796" marB="50796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6" marR="50796" marT="50796" marB="50796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6" marR="50796" marT="50796" marB="50796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6" marR="50796" marT="50796" marB="50796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34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remarques</a:t>
                      </a:r>
                    </a:p>
                  </a:txBody>
                  <a:tcPr marL="50796" marR="50796" marT="50796" marB="50796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apprentissage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sont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données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comme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repère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progression pour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une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6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semaines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cartes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sont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travaillées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progressivement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en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fonction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apprentissages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effectifs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et s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adaptent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au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profil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la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classe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 L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équipe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cycle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définit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cartes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apprentissage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évaluées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manière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cohérente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avec le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projet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école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activités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sont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définies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en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fonction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projets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classe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et des fiches action du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projet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école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</a:t>
                      </a:r>
                    </a:p>
                  </a:txBody>
                  <a:tcPr marL="50796" marR="50796" marT="50796" marB="50796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595" name="Group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292272"/>
              </p:ext>
            </p:extLst>
          </p:nvPr>
        </p:nvGraphicFramePr>
        <p:xfrm>
          <a:off x="10461898" y="1994545"/>
          <a:ext cx="1800225" cy="1233487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309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 1 </a:t>
                      </a:r>
                    </a:p>
                  </a:txBody>
                  <a:tcPr marL="63501" marR="63501" marT="63517" marB="6351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9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copier un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texte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très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court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dans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écriture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lisible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écriture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attachée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801" marR="50801" marT="50813" marB="50813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605" name="Group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911256"/>
              </p:ext>
            </p:extLst>
          </p:nvPr>
        </p:nvGraphicFramePr>
        <p:xfrm>
          <a:off x="525736" y="658739"/>
          <a:ext cx="11952584" cy="401637"/>
        </p:xfrm>
        <a:graphic>
          <a:graphicData uri="http://schemas.openxmlformats.org/drawingml/2006/table">
            <a:tbl>
              <a:tblPr/>
              <a:tblGrid>
                <a:gridCol w="11952584"/>
              </a:tblGrid>
              <a:tr h="4016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Repères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 de progression et de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programmation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 :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ÉCRIRE CP </a:t>
                      </a:r>
                    </a:p>
                  </a:txBody>
                  <a:tcPr marL="63498" marR="63498" marT="63550" marB="63550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611" name="Group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137500"/>
              </p:ext>
            </p:extLst>
          </p:nvPr>
        </p:nvGraphicFramePr>
        <p:xfrm>
          <a:off x="3837261" y="4300538"/>
          <a:ext cx="1871662" cy="1238250"/>
        </p:xfrm>
        <a:graphic>
          <a:graphicData uri="http://schemas.openxmlformats.org/drawingml/2006/table">
            <a:tbl>
              <a:tblPr/>
              <a:tblGrid>
                <a:gridCol w="1871662"/>
              </a:tblGrid>
              <a:tr h="3098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  2</a:t>
                      </a:r>
                    </a:p>
                  </a:txBody>
                  <a:tcPr marL="63481" marR="63481" marT="63503" marB="6350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9283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sous la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dictée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syllabes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(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graphies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connues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).</a:t>
                      </a:r>
                    </a:p>
                  </a:txBody>
                  <a:tcPr marL="50785" marR="50785" marT="50803" marB="50803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621" name="Group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044255"/>
              </p:ext>
            </p:extLst>
          </p:nvPr>
        </p:nvGraphicFramePr>
        <p:xfrm>
          <a:off x="5997848" y="7553970"/>
          <a:ext cx="1944688" cy="1104034"/>
        </p:xfrm>
        <a:graphic>
          <a:graphicData uri="http://schemas.openxmlformats.org/drawingml/2006/table">
            <a:tbl>
              <a:tblPr/>
              <a:tblGrid>
                <a:gridCol w="1944688"/>
              </a:tblGrid>
              <a:tr h="2731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  3</a:t>
                      </a:r>
                    </a:p>
                  </a:txBody>
                  <a:tcPr marL="63515" marR="63515" marT="63525" marB="63525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7941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seul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mots simples en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faisant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correspondre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sons et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lettres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812" marR="50812" marT="50820" marB="5082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631" name="Group 1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555714"/>
              </p:ext>
            </p:extLst>
          </p:nvPr>
        </p:nvGraphicFramePr>
        <p:xfrm>
          <a:off x="1533798" y="3097857"/>
          <a:ext cx="1943100" cy="984258"/>
        </p:xfrm>
        <a:graphic>
          <a:graphicData uri="http://schemas.openxmlformats.org/drawingml/2006/table">
            <a:tbl>
              <a:tblPr/>
              <a:tblGrid>
                <a:gridCol w="1943100"/>
              </a:tblGrid>
              <a:tr h="3096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  1</a:t>
                      </a:r>
                    </a:p>
                  </a:txBody>
                  <a:tcPr marL="63464" marR="63464" marT="63396" marB="6339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674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mots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sur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ligne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respectant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liaisons entre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lettres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771" marR="50771" marT="50717" marB="50717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641" name="Group 1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189290"/>
              </p:ext>
            </p:extLst>
          </p:nvPr>
        </p:nvGraphicFramePr>
        <p:xfrm>
          <a:off x="3837261" y="1994545"/>
          <a:ext cx="1871662" cy="1019178"/>
        </p:xfrm>
        <a:graphic>
          <a:graphicData uri="http://schemas.openxmlformats.org/drawingml/2006/table">
            <a:tbl>
              <a:tblPr/>
              <a:tblGrid>
                <a:gridCol w="1871662"/>
              </a:tblGrid>
              <a:tr h="3097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  1</a:t>
                      </a:r>
                    </a:p>
                  </a:txBody>
                  <a:tcPr marL="63481" marR="63481" marT="63456" marB="6345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7093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phrase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sur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ligne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respectant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espaces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785" marR="50785" marT="50765" marB="50765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651" name="Group 1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544740"/>
              </p:ext>
            </p:extLst>
          </p:nvPr>
        </p:nvGraphicFramePr>
        <p:xfrm>
          <a:off x="5997848" y="3004592"/>
          <a:ext cx="1944688" cy="1082675"/>
        </p:xfrm>
        <a:graphic>
          <a:graphicData uri="http://schemas.openxmlformats.org/drawingml/2006/table">
            <a:tbl>
              <a:tblPr/>
              <a:tblGrid>
                <a:gridCol w="1944688"/>
              </a:tblGrid>
              <a:tr h="3100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  1</a:t>
                      </a:r>
                    </a:p>
                  </a:txBody>
                  <a:tcPr marL="63515" marR="63515" marT="63537" marB="6353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77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phrase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sur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ligne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respectant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signes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ponctuation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les accents.</a:t>
                      </a:r>
                    </a:p>
                  </a:txBody>
                  <a:tcPr marL="50812" marR="50812" marT="50830" marB="5083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661" name="Group 1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368681"/>
              </p:ext>
            </p:extLst>
          </p:nvPr>
        </p:nvGraphicFramePr>
        <p:xfrm>
          <a:off x="5997848" y="4268788"/>
          <a:ext cx="1944688" cy="1184275"/>
        </p:xfrm>
        <a:graphic>
          <a:graphicData uri="http://schemas.openxmlformats.org/drawingml/2006/table">
            <a:tbl>
              <a:tblPr/>
              <a:tblGrid>
                <a:gridCol w="1944688"/>
              </a:tblGrid>
              <a:tr h="310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 2 </a:t>
                      </a:r>
                    </a:p>
                  </a:txBody>
                  <a:tcPr marL="63515" marR="63515" marT="63537" marB="6353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8742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sous la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dictée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mots (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graphies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connues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).</a:t>
                      </a:r>
                    </a:p>
                  </a:txBody>
                  <a:tcPr marL="50812" marR="50812" marT="50830" marB="5083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671" name="Group 1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048881"/>
              </p:ext>
            </p:extLst>
          </p:nvPr>
        </p:nvGraphicFramePr>
        <p:xfrm>
          <a:off x="10390461" y="4224064"/>
          <a:ext cx="1871662" cy="914400"/>
        </p:xfrm>
        <a:graphic>
          <a:graphicData uri="http://schemas.openxmlformats.org/drawingml/2006/table">
            <a:tbl>
              <a:tblPr/>
              <a:tblGrid>
                <a:gridCol w="1871662"/>
              </a:tblGrid>
              <a:tr h="3098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  2</a:t>
                      </a:r>
                    </a:p>
                  </a:txBody>
                  <a:tcPr marL="63481" marR="63481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604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sous la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dictée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phrases (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graphies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connues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).</a:t>
                      </a:r>
                    </a:p>
                  </a:txBody>
                  <a:tcPr marL="50785" marR="50785" marT="50800" marB="5080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681" name="Group 1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230398"/>
              </p:ext>
            </p:extLst>
          </p:nvPr>
        </p:nvGraphicFramePr>
        <p:xfrm>
          <a:off x="8229873" y="6389688"/>
          <a:ext cx="1871663" cy="1150937"/>
        </p:xfrm>
        <a:graphic>
          <a:graphicData uri="http://schemas.openxmlformats.org/drawingml/2006/table">
            <a:tbl>
              <a:tblPr/>
              <a:tblGrid>
                <a:gridCol w="1871663"/>
              </a:tblGrid>
              <a:tr h="31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  3</a:t>
                      </a:r>
                    </a:p>
                  </a:txBody>
                  <a:tcPr marL="63482" marR="63482" marT="63434" marB="63434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8392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avec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camarades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l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enseignant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phrase simple qui a du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sens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(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cohérence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).</a:t>
                      </a:r>
                    </a:p>
                  </a:txBody>
                  <a:tcPr marL="50785" marR="50785" marT="50747" marB="50747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691" name="Group 1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678366"/>
              </p:ext>
            </p:extLst>
          </p:nvPr>
        </p:nvGraphicFramePr>
        <p:xfrm>
          <a:off x="10390461" y="6389688"/>
          <a:ext cx="1871662" cy="1160465"/>
        </p:xfrm>
        <a:graphic>
          <a:graphicData uri="http://schemas.openxmlformats.org/drawingml/2006/table">
            <a:tbl>
              <a:tblPr/>
              <a:tblGrid>
                <a:gridCol w="1871662"/>
              </a:tblGrid>
              <a:tr h="3097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  3</a:t>
                      </a:r>
                    </a:p>
                  </a:txBody>
                  <a:tcPr marL="63481" marR="63481" marT="63450" marB="6345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8506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avec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camarades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l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enseignant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des phrases simples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cohérentes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785" marR="50785" marT="50760" marB="5076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701" name="Group 1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54006"/>
              </p:ext>
            </p:extLst>
          </p:nvPr>
        </p:nvGraphicFramePr>
        <p:xfrm>
          <a:off x="1605236" y="6389688"/>
          <a:ext cx="1871662" cy="1366837"/>
        </p:xfrm>
        <a:graphic>
          <a:graphicData uri="http://schemas.openxmlformats.org/drawingml/2006/table">
            <a:tbl>
              <a:tblPr/>
              <a:tblGrid>
                <a:gridCol w="1871662"/>
              </a:tblGrid>
              <a:tr h="3303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  3</a:t>
                      </a:r>
                    </a:p>
                  </a:txBody>
                  <a:tcPr marL="63481" marR="63481" marT="63439" marB="63439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0365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mots simples en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faisant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correspondre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sons et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lettres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(avec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camarades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ou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enseignant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).</a:t>
                      </a:r>
                    </a:p>
                  </a:txBody>
                  <a:tcPr marL="50785" marR="50785" marT="50751" marB="50751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711" name="Group 2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484425"/>
              </p:ext>
            </p:extLst>
          </p:nvPr>
        </p:nvGraphicFramePr>
        <p:xfrm>
          <a:off x="5997848" y="6401445"/>
          <a:ext cx="1944688" cy="1042987"/>
        </p:xfrm>
        <a:graphic>
          <a:graphicData uri="http://schemas.openxmlformats.org/drawingml/2006/table">
            <a:tbl>
              <a:tblPr/>
              <a:tblGrid>
                <a:gridCol w="1944688"/>
              </a:tblGrid>
              <a:tr h="3101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  3</a:t>
                      </a:r>
                    </a:p>
                  </a:txBody>
                  <a:tcPr marL="63515" marR="63515" marT="63556" marB="6355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7328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compare ma production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écrite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un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modèle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pour rectifier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erreurs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812" marR="50812" marT="50845" marB="50845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721" name="Group 2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040795"/>
              </p:ext>
            </p:extLst>
          </p:nvPr>
        </p:nvGraphicFramePr>
        <p:xfrm>
          <a:off x="8229873" y="1994545"/>
          <a:ext cx="1871663" cy="896937"/>
        </p:xfrm>
        <a:graphic>
          <a:graphicData uri="http://schemas.openxmlformats.org/drawingml/2006/table">
            <a:tbl>
              <a:tblPr/>
              <a:tblGrid>
                <a:gridCol w="1871663"/>
              </a:tblGrid>
              <a:tr h="3100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  1</a:t>
                      </a:r>
                    </a:p>
                  </a:txBody>
                  <a:tcPr marL="63482" marR="63482" marT="63537" marB="6353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5868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soigneusement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785" marR="50785" marT="50830" marB="5083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731" name="Group 2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25990"/>
              </p:ext>
            </p:extLst>
          </p:nvPr>
        </p:nvGraphicFramePr>
        <p:xfrm>
          <a:off x="1533798" y="1994545"/>
          <a:ext cx="1943100" cy="965200"/>
        </p:xfrm>
        <a:graphic>
          <a:graphicData uri="http://schemas.openxmlformats.org/drawingml/2006/table">
            <a:tbl>
              <a:tblPr/>
              <a:tblGrid>
                <a:gridCol w="1943100"/>
              </a:tblGrid>
              <a:tr h="309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  1</a:t>
                      </a:r>
                    </a:p>
                  </a:txBody>
                  <a:tcPr marL="63464" marR="63464" marT="63503" marB="6350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655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tiens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mon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outil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correctement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me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tiens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correctement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pour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771" marR="50771" marT="50802" marB="50802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741" name="Group 2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84965"/>
              </p:ext>
            </p:extLst>
          </p:nvPr>
        </p:nvGraphicFramePr>
        <p:xfrm>
          <a:off x="8229873" y="4263752"/>
          <a:ext cx="1871663" cy="935041"/>
        </p:xfrm>
        <a:graphic>
          <a:graphicData uri="http://schemas.openxmlformats.org/drawingml/2006/table">
            <a:tbl>
              <a:tblPr/>
              <a:tblGrid>
                <a:gridCol w="1871663"/>
              </a:tblGrid>
              <a:tr h="3097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 2 </a:t>
                      </a:r>
                    </a:p>
                  </a:txBody>
                  <a:tcPr marL="63482" marR="63482" marT="63458" marB="63458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625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sous la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dictée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mots (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graphies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connues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).</a:t>
                      </a:r>
                    </a:p>
                  </a:txBody>
                  <a:tcPr marL="50785" marR="50785" marT="50766" marB="50766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751" name="Group 2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255631"/>
              </p:ext>
            </p:extLst>
          </p:nvPr>
        </p:nvGraphicFramePr>
        <p:xfrm>
          <a:off x="3837261" y="6401445"/>
          <a:ext cx="1871662" cy="1082675"/>
        </p:xfrm>
        <a:graphic>
          <a:graphicData uri="http://schemas.openxmlformats.org/drawingml/2006/table">
            <a:tbl>
              <a:tblPr/>
              <a:tblGrid>
                <a:gridCol w="1871662"/>
              </a:tblGrid>
              <a:tr h="3100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  3</a:t>
                      </a:r>
                    </a:p>
                  </a:txBody>
                  <a:tcPr marL="63481" marR="63481" marT="63537" marB="6353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77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compare ma production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écrite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orthographe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donnée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par l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enseignant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corrige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785" marR="50785" marT="50830" marB="5083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761" name="Group 2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916320"/>
              </p:ext>
            </p:extLst>
          </p:nvPr>
        </p:nvGraphicFramePr>
        <p:xfrm>
          <a:off x="3837261" y="7625407"/>
          <a:ext cx="1871662" cy="1082675"/>
        </p:xfrm>
        <a:graphic>
          <a:graphicData uri="http://schemas.openxmlformats.org/drawingml/2006/table">
            <a:tbl>
              <a:tblPr/>
              <a:tblGrid>
                <a:gridCol w="1871662"/>
              </a:tblGrid>
              <a:tr h="3100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  3</a:t>
                      </a:r>
                    </a:p>
                  </a:txBody>
                  <a:tcPr marL="63481" marR="63481" marT="63537" marB="6353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77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m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aide des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outils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la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classe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pour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améliorer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ou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corriger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ma production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écrite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 </a:t>
                      </a:r>
                    </a:p>
                  </a:txBody>
                  <a:tcPr marL="50785" marR="50785" marT="50830" marB="5083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771" name="Group 2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279419"/>
              </p:ext>
            </p:extLst>
          </p:nvPr>
        </p:nvGraphicFramePr>
        <p:xfrm>
          <a:off x="5997848" y="1994545"/>
          <a:ext cx="1944688" cy="914400"/>
        </p:xfrm>
        <a:graphic>
          <a:graphicData uri="http://schemas.openxmlformats.org/drawingml/2006/table">
            <a:tbl>
              <a:tblPr/>
              <a:tblGrid>
                <a:gridCol w="1944688"/>
              </a:tblGrid>
              <a:tr h="3098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  1</a:t>
                      </a:r>
                    </a:p>
                  </a:txBody>
                  <a:tcPr marL="63515" marR="63515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604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sur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ligne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respectant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tailles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lettres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812" marR="50812" marT="50800" marB="5080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781" name="Group 2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999935"/>
              </p:ext>
            </p:extLst>
          </p:nvPr>
        </p:nvGraphicFramePr>
        <p:xfrm>
          <a:off x="8229873" y="3002607"/>
          <a:ext cx="1871663" cy="1041402"/>
        </p:xfrm>
        <a:graphic>
          <a:graphicData uri="http://schemas.openxmlformats.org/drawingml/2006/table">
            <a:tbl>
              <a:tblPr/>
              <a:tblGrid>
                <a:gridCol w="1871663"/>
              </a:tblGrid>
              <a:tr h="3098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  1</a:t>
                      </a:r>
                    </a:p>
                  </a:txBody>
                  <a:tcPr marL="63482" marR="63482" marT="63465" marB="63465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731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phrase  en attaché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partir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phrase en script.</a:t>
                      </a:r>
                    </a:p>
                  </a:txBody>
                  <a:tcPr marL="50785" marR="50785" marT="50772" marB="50772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791" name="Group 2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846831"/>
              </p:ext>
            </p:extLst>
          </p:nvPr>
        </p:nvGraphicFramePr>
        <p:xfrm>
          <a:off x="10390461" y="5159102"/>
          <a:ext cx="1871662" cy="1081554"/>
        </p:xfrm>
        <a:graphic>
          <a:graphicData uri="http://schemas.openxmlformats.org/drawingml/2006/table">
            <a:tbl>
              <a:tblPr/>
              <a:tblGrid>
                <a:gridCol w="1871662"/>
              </a:tblGrid>
              <a:tr h="3095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  2</a:t>
                      </a:r>
                    </a:p>
                  </a:txBody>
                  <a:tcPr marL="63481" marR="63481" marT="63365" marB="63365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771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sous la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dictée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phrases en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respectant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la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ponctuation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(majuscule et point).</a:t>
                      </a:r>
                    </a:p>
                  </a:txBody>
                  <a:tcPr marL="50785" marR="50785" marT="50692" marB="50692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801" name="Group 2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98325"/>
              </p:ext>
            </p:extLst>
          </p:nvPr>
        </p:nvGraphicFramePr>
        <p:xfrm>
          <a:off x="8229873" y="5305152"/>
          <a:ext cx="1871663" cy="939800"/>
        </p:xfrm>
        <a:graphic>
          <a:graphicData uri="http://schemas.openxmlformats.org/drawingml/2006/table">
            <a:tbl>
              <a:tblPr/>
              <a:tblGrid>
                <a:gridCol w="1871663"/>
              </a:tblGrid>
              <a:tr h="309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 2 </a:t>
                      </a:r>
                    </a:p>
                  </a:txBody>
                  <a:tcPr marL="63482" marR="63482" marT="63501" marB="63501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6299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segmenter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mots pour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phrase.</a:t>
                      </a:r>
                    </a:p>
                  </a:txBody>
                  <a:tcPr marL="50785" marR="50785" marT="50801" marB="50801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3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046673"/>
              </p:ext>
            </p:extLst>
          </p:nvPr>
        </p:nvGraphicFramePr>
        <p:xfrm>
          <a:off x="597744" y="1197435"/>
          <a:ext cx="11825285" cy="8143861"/>
        </p:xfrm>
        <a:graphic>
          <a:graphicData uri="http://schemas.openxmlformats.org/drawingml/2006/table">
            <a:tbl>
              <a:tblPr/>
              <a:tblGrid>
                <a:gridCol w="1008509"/>
                <a:gridCol w="2088068"/>
                <a:gridCol w="2182177"/>
                <a:gridCol w="2182177"/>
                <a:gridCol w="2182177"/>
                <a:gridCol w="2182177"/>
              </a:tblGrid>
              <a:tr h="5366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14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cartes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1</a:t>
                      </a: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2</a:t>
                      </a: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3</a:t>
                      </a: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4</a:t>
                      </a: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5</a:t>
                      </a: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4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GRAM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Identifier la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phrase.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Identifier 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verbe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 le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pronom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personnel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sujet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le nom, l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article, l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adjectif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qualificatif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41413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00" marR="63500" marT="63505" marB="63505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46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GRAM 2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41413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Repérer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verbe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phrase et son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sujet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41413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00" marR="63500" marT="63505" marB="63505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2303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GRAM 3 = CONJ 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Conjuguer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 les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verbes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 du 1er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groupe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,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être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 et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avoir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, au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présent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, au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futur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, au passé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composé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 de l</a:t>
                      </a:r>
                      <a:r>
                        <a:rPr kumimoji="0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’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indicatif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 ;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conjuguer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 les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verbes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 faire,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aller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, dire,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venir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, au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présent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 de l</a:t>
                      </a:r>
                      <a:r>
                        <a:rPr kumimoji="0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’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Helvetica" charset="0"/>
                        </a:rPr>
                        <a:t>indicatif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ea typeface="ヒラギノ角ゴ ProN W3" charset="0"/>
                        <a:cs typeface="Helvetica"/>
                        <a:sym typeface="Helvetica" charset="0"/>
                      </a:endParaRPr>
                    </a:p>
                  </a:txBody>
                  <a:tcPr marL="63500" marR="63500" marT="63505" marB="63505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87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GRAM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Distinguer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présent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du passé et du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futur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500" marR="63500" marT="63505" marB="63505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remarques</a:t>
                      </a: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apprentissage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sont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données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comme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repère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progression pour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une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6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semaines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cartes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sont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travaillées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progressivement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en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fonction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apprentissages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effectifs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et s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adaptent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au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profil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la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classe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 L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équipe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cycle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définit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cartes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apprentissage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évaluées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manière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cohérente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avec le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projet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école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activités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sont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définies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en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fonction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projets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classe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et des fiches action du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projet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école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</a:t>
                      </a: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662" name="Group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863742"/>
              </p:ext>
            </p:extLst>
          </p:nvPr>
        </p:nvGraphicFramePr>
        <p:xfrm>
          <a:off x="1677789" y="1835572"/>
          <a:ext cx="1944688" cy="852487"/>
        </p:xfrm>
        <a:graphic>
          <a:graphicData uri="http://schemas.openxmlformats.org/drawingml/2006/table">
            <a:tbl>
              <a:tblPr/>
              <a:tblGrid>
                <a:gridCol w="1944688"/>
              </a:tblGrid>
              <a:tr h="3099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GRAM 1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41413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15" marR="63515" marT="63515" marB="63515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</a:tr>
              <a:tr h="542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reconnaître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lettre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majuscule.</a:t>
                      </a:r>
                    </a:p>
                  </a:txBody>
                  <a:tcPr marL="50812" marR="50812" marT="50812" marB="50812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672" name="Group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947645"/>
              </p:ext>
            </p:extLst>
          </p:nvPr>
        </p:nvGraphicFramePr>
        <p:xfrm>
          <a:off x="6071444" y="7613104"/>
          <a:ext cx="1871662" cy="1008063"/>
        </p:xfrm>
        <a:graphic>
          <a:graphicData uri="http://schemas.openxmlformats.org/drawingml/2006/table">
            <a:tbl>
              <a:tblPr/>
              <a:tblGrid>
                <a:gridCol w="1871662"/>
              </a:tblGrid>
              <a:tr h="3480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GRAM 4</a:t>
                      </a:r>
                    </a:p>
                  </a:txBody>
                  <a:tcPr marL="63481" marR="63481" marT="63497" marB="6349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</a:tr>
              <a:tr h="660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Distinguer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présent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du passé et du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futur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785" marR="50785" marT="50798" marB="50798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682" name="Group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94030"/>
              </p:ext>
            </p:extLst>
          </p:nvPr>
        </p:nvGraphicFramePr>
        <p:xfrm>
          <a:off x="10391031" y="2845222"/>
          <a:ext cx="1871663" cy="1008062"/>
        </p:xfrm>
        <a:graphic>
          <a:graphicData uri="http://schemas.openxmlformats.org/drawingml/2006/table">
            <a:tbl>
              <a:tblPr/>
              <a:tblGrid>
                <a:gridCol w="1871663"/>
              </a:tblGrid>
              <a:tr h="3607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GRAM 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1</a:t>
                      </a:r>
                    </a:p>
                  </a:txBody>
                  <a:tcPr marL="63482" marR="63482" marT="63497" marB="6349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</a:tr>
              <a:tr h="6473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reconnaître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question grâce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la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ponctuation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785" marR="50785" marT="50797" marB="50797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696" name="Group 1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862375"/>
              </p:ext>
            </p:extLst>
          </p:nvPr>
        </p:nvGraphicFramePr>
        <p:xfrm>
          <a:off x="10391031" y="1835572"/>
          <a:ext cx="1871663" cy="901700"/>
        </p:xfrm>
        <a:graphic>
          <a:graphicData uri="http://schemas.openxmlformats.org/drawingml/2006/table">
            <a:tbl>
              <a:tblPr/>
              <a:tblGrid>
                <a:gridCol w="1871663"/>
              </a:tblGrid>
              <a:tr h="3099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GRAM 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1</a:t>
                      </a:r>
                    </a:p>
                  </a:txBody>
                  <a:tcPr marL="63482" marR="63482" marT="63507" marB="6350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</a:tr>
              <a:tr h="59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phrase a du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sens.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50785" marR="50785" marT="50806" marB="50806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706" name="Group 1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68778"/>
              </p:ext>
            </p:extLst>
          </p:nvPr>
        </p:nvGraphicFramePr>
        <p:xfrm>
          <a:off x="3766394" y="1835572"/>
          <a:ext cx="1944687" cy="585787"/>
        </p:xfrm>
        <a:graphic>
          <a:graphicData uri="http://schemas.openxmlformats.org/drawingml/2006/table">
            <a:tbl>
              <a:tblPr/>
              <a:tblGrid>
                <a:gridCol w="1944687"/>
              </a:tblGrid>
              <a:tr h="3098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GRAM 1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41413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15" marR="63515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</a:tr>
              <a:tr h="2759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reconnaître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un nom.</a:t>
                      </a:r>
                    </a:p>
                  </a:txBody>
                  <a:tcPr marL="50812" marR="50812" marT="50800" marB="5080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716" name="Group 1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238945"/>
              </p:ext>
            </p:extLst>
          </p:nvPr>
        </p:nvGraphicFramePr>
        <p:xfrm>
          <a:off x="3766394" y="3419897"/>
          <a:ext cx="1944687" cy="579437"/>
        </p:xfrm>
        <a:graphic>
          <a:graphicData uri="http://schemas.openxmlformats.org/drawingml/2006/table">
            <a:tbl>
              <a:tblPr/>
              <a:tblGrid>
                <a:gridCol w="1944687"/>
              </a:tblGrid>
              <a:tr h="31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GRAM 1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41413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15" marR="63515" marT="63535" marB="63535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</a:tr>
              <a:tr h="2693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reconnaître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 l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article.</a:t>
                      </a:r>
                    </a:p>
                  </a:txBody>
                  <a:tcPr marL="50812" marR="50812" marT="50828" marB="50828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726" name="Group 1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297367"/>
              </p:ext>
            </p:extLst>
          </p:nvPr>
        </p:nvGraphicFramePr>
        <p:xfrm>
          <a:off x="3766394" y="2484859"/>
          <a:ext cx="1944687" cy="914400"/>
        </p:xfrm>
        <a:graphic>
          <a:graphicData uri="http://schemas.openxmlformats.org/drawingml/2006/table">
            <a:tbl>
              <a:tblPr/>
              <a:tblGrid>
                <a:gridCol w="1944687"/>
              </a:tblGrid>
              <a:tr h="309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GRAM 1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41413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15" marR="63515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</a:tr>
              <a:tr h="604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fais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la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différence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entre un nom au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féminin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au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masculin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812" marR="50812" marT="50800" marB="5080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736" name="Group 1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974793"/>
              </p:ext>
            </p:extLst>
          </p:nvPr>
        </p:nvGraphicFramePr>
        <p:xfrm>
          <a:off x="5998419" y="1835572"/>
          <a:ext cx="1944687" cy="1009650"/>
        </p:xfrm>
        <a:graphic>
          <a:graphicData uri="http://schemas.openxmlformats.org/drawingml/2006/table">
            <a:tbl>
              <a:tblPr/>
              <a:tblGrid>
                <a:gridCol w="1944687"/>
              </a:tblGrid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GRAM 1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41413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15" marR="63515" marT="63597" marB="6359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reconnaître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un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verbe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(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dans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liste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mots).</a:t>
                      </a:r>
                    </a:p>
                  </a:txBody>
                  <a:tcPr marL="50812" marR="50812" marT="50878" marB="50878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750" name="Group 1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478089"/>
              </p:ext>
            </p:extLst>
          </p:nvPr>
        </p:nvGraphicFramePr>
        <p:xfrm>
          <a:off x="8159006" y="1835572"/>
          <a:ext cx="1871663" cy="1009650"/>
        </p:xfrm>
        <a:graphic>
          <a:graphicData uri="http://schemas.openxmlformats.org/drawingml/2006/table">
            <a:tbl>
              <a:tblPr/>
              <a:tblGrid>
                <a:gridCol w="1871663"/>
              </a:tblGrid>
              <a:tr h="318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43434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GRAM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1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41413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482" marR="63482" marT="63597" marB="63597" horzOverflow="overflow">
                    <a:lnL w="571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</a:tr>
              <a:tr h="6913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43434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43434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43434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43434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pronoms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43434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43434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personnels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43434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43434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43434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43434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43434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oral.</a:t>
                      </a:r>
                    </a:p>
                  </a:txBody>
                  <a:tcPr marL="50785" marR="50785" marT="50878" marB="50878" anchor="ctr" horzOverflow="overflow">
                    <a:lnL w="571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760" name="Group 2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875552"/>
              </p:ext>
            </p:extLst>
          </p:nvPr>
        </p:nvGraphicFramePr>
        <p:xfrm>
          <a:off x="1772469" y="5364584"/>
          <a:ext cx="1778000" cy="1168400"/>
        </p:xfrm>
        <a:graphic>
          <a:graphicData uri="http://schemas.openxmlformats.org/drawingml/2006/table">
            <a:tbl>
              <a:tblPr/>
              <a:tblGrid>
                <a:gridCol w="177800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CONJ </a:t>
                      </a:r>
                    </a:p>
                  </a:txBody>
                  <a:tcPr marL="63491" marR="63491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oral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verbes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au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présent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793" marR="50793" marT="50800" marB="5080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770" name="Group 2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91119"/>
              </p:ext>
            </p:extLst>
          </p:nvPr>
        </p:nvGraphicFramePr>
        <p:xfrm>
          <a:off x="6071444" y="5364584"/>
          <a:ext cx="1871662" cy="1152525"/>
        </p:xfrm>
        <a:graphic>
          <a:graphicData uri="http://schemas.openxmlformats.org/drawingml/2006/table">
            <a:tbl>
              <a:tblPr/>
              <a:tblGrid>
                <a:gridCol w="1871662"/>
              </a:tblGrid>
              <a:tr h="363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CONJ </a:t>
                      </a:r>
                    </a:p>
                  </a:txBody>
                  <a:tcPr marL="63481" marR="63481" marT="63522" marB="63522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</a:tr>
              <a:tr h="7892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oral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verbes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au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futur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785" marR="50785" marT="50818" marB="50818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780" name="Group 2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975361"/>
              </p:ext>
            </p:extLst>
          </p:nvPr>
        </p:nvGraphicFramePr>
        <p:xfrm>
          <a:off x="8159006" y="5364584"/>
          <a:ext cx="1871663" cy="1152525"/>
        </p:xfrm>
        <a:graphic>
          <a:graphicData uri="http://schemas.openxmlformats.org/drawingml/2006/table">
            <a:tbl>
              <a:tblPr/>
              <a:tblGrid>
                <a:gridCol w="1871663"/>
              </a:tblGrid>
              <a:tr h="363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CONJ </a:t>
                      </a:r>
                    </a:p>
                  </a:txBody>
                  <a:tcPr marL="63482" marR="63482" marT="63522" marB="63522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</a:tr>
              <a:tr h="7892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oral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verbes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au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futur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785" marR="50785" marT="50818" marB="50818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790" name="Group 2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763490"/>
              </p:ext>
            </p:extLst>
          </p:nvPr>
        </p:nvGraphicFramePr>
        <p:xfrm>
          <a:off x="10391031" y="5364584"/>
          <a:ext cx="1871663" cy="1152525"/>
        </p:xfrm>
        <a:graphic>
          <a:graphicData uri="http://schemas.openxmlformats.org/drawingml/2006/table">
            <a:tbl>
              <a:tblPr/>
              <a:tblGrid>
                <a:gridCol w="1871663"/>
              </a:tblGrid>
              <a:tr h="363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CONJ </a:t>
                      </a:r>
                    </a:p>
                  </a:txBody>
                  <a:tcPr marL="63482" marR="63482" marT="63522" marB="63522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</a:tr>
              <a:tr h="7892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oral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verbes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au passé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composé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785" marR="50785" marT="50818" marB="50818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800" name="Group 2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019594"/>
              </p:ext>
            </p:extLst>
          </p:nvPr>
        </p:nvGraphicFramePr>
        <p:xfrm>
          <a:off x="597744" y="658739"/>
          <a:ext cx="11823700" cy="401637"/>
        </p:xfrm>
        <a:graphic>
          <a:graphicData uri="http://schemas.openxmlformats.org/drawingml/2006/table">
            <a:tbl>
              <a:tblPr/>
              <a:tblGrid>
                <a:gridCol w="11823700"/>
              </a:tblGrid>
              <a:tr h="4016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Repères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 de progression et de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programmation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 :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GRAMMAIRE CP </a:t>
                      </a:r>
                    </a:p>
                  </a:txBody>
                  <a:tcPr marL="63500" marR="63500" marT="63550" marB="63550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Group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360204"/>
              </p:ext>
            </p:extLst>
          </p:nvPr>
        </p:nvGraphicFramePr>
        <p:xfrm>
          <a:off x="1677789" y="2916659"/>
          <a:ext cx="1944688" cy="852488"/>
        </p:xfrm>
        <a:graphic>
          <a:graphicData uri="http://schemas.openxmlformats.org/drawingml/2006/table">
            <a:tbl>
              <a:tblPr/>
              <a:tblGrid>
                <a:gridCol w="1944688"/>
              </a:tblGrid>
              <a:tr h="309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GRAM 1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41413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15" marR="63515" marT="63515" marB="63515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</a:tr>
              <a:tr h="542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identifier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phrase et la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distinguer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d’une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ligne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50812" marR="50812" marT="50812" marB="50812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7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606788"/>
              </p:ext>
            </p:extLst>
          </p:nvPr>
        </p:nvGraphicFramePr>
        <p:xfrm>
          <a:off x="604564" y="958850"/>
          <a:ext cx="11874500" cy="8397875"/>
        </p:xfrm>
        <a:graphic>
          <a:graphicData uri="http://schemas.openxmlformats.org/drawingml/2006/table">
            <a:tbl>
              <a:tblPr/>
              <a:tblGrid>
                <a:gridCol w="1079500"/>
                <a:gridCol w="2159000"/>
                <a:gridCol w="2159000"/>
                <a:gridCol w="2159000"/>
                <a:gridCol w="2159000"/>
                <a:gridCol w="2159000"/>
              </a:tblGrid>
              <a:tr h="6832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Gill Sans" charset="0"/>
                        </a:rPr>
                        <a:t>23 CARTES </a:t>
                      </a:r>
                    </a:p>
                  </a:txBody>
                  <a:tcPr marL="50800" marR="50800" marT="50803" marB="50803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1</a:t>
                      </a:r>
                    </a:p>
                  </a:txBody>
                  <a:tcPr marL="50800" marR="50800" marT="50803" marB="50803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2</a:t>
                      </a:r>
                    </a:p>
                  </a:txBody>
                  <a:tcPr marL="50800" marR="50800" marT="50803" marB="50803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3</a:t>
                      </a:r>
                    </a:p>
                  </a:txBody>
                  <a:tcPr marL="50800" marR="50800" marT="50803" marB="50803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4</a:t>
                      </a:r>
                    </a:p>
                  </a:txBody>
                  <a:tcPr marL="50800" marR="50800" marT="50803" marB="50803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5</a:t>
                      </a:r>
                    </a:p>
                  </a:txBody>
                  <a:tcPr marL="50800" marR="50800" marT="50803" marB="50803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9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ORTH 1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41413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en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respectant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correspondances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entre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lettres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sons et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règles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relatives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la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valeur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lettres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</a:p>
                  </a:txBody>
                  <a:tcPr marL="63500" marR="63500" marT="63504" marB="63504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3" marB="50803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3" marB="50803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3" marB="50803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3" marB="50803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3" marB="50803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28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ORTH 2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41413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sans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erreur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mots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mémorisés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41413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00" marR="63500" marT="63504" marB="63504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3" marB="50803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3" marB="50803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3" marB="50803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3" marB="50803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3" marB="50803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71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ORTH 3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Orthographier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correctement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formes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conjuguées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respecter l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accord entre le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sujet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le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verbe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ainsi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accords en genre et en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nombre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dans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groupe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nominal</a:t>
                      </a:r>
                    </a:p>
                  </a:txBody>
                  <a:tcPr marL="63500" marR="63500" marT="63504" marB="63504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3" marB="50803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3" marB="50803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3" marB="50803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3" marB="50803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3" marB="50803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660" name="Group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025931"/>
              </p:ext>
            </p:extLst>
          </p:nvPr>
        </p:nvGraphicFramePr>
        <p:xfrm>
          <a:off x="604564" y="466725"/>
          <a:ext cx="11874500" cy="401638"/>
        </p:xfrm>
        <a:graphic>
          <a:graphicData uri="http://schemas.openxmlformats.org/drawingml/2006/table">
            <a:tbl>
              <a:tblPr/>
              <a:tblGrid>
                <a:gridCol w="11874500"/>
              </a:tblGrid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Repères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 de progression et de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programmation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 :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ORTHOGRAPHE CP </a:t>
                      </a:r>
                    </a:p>
                  </a:txBody>
                  <a:tcPr marL="63500" marR="63500" marT="63413" marB="63413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676" name="Group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43359"/>
              </p:ext>
            </p:extLst>
          </p:nvPr>
        </p:nvGraphicFramePr>
        <p:xfrm>
          <a:off x="8380139" y="4300538"/>
          <a:ext cx="1728787" cy="1008062"/>
        </p:xfrm>
        <a:graphic>
          <a:graphicData uri="http://schemas.openxmlformats.org/drawingml/2006/table">
            <a:tbl>
              <a:tblPr/>
              <a:tblGrid>
                <a:gridCol w="1728787"/>
              </a:tblGrid>
              <a:tr h="3109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ORTH. 1</a:t>
                      </a:r>
                    </a:p>
                  </a:txBody>
                  <a:tcPr marL="63522" marR="63522" marT="63497" marB="6349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F0F9"/>
                    </a:solidFill>
                  </a:tcPr>
                </a:tc>
              </a:tr>
              <a:tr h="697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correctement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deux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sons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proches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817" marR="50817" marT="50797" marB="50797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690" name="Group 1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726711"/>
              </p:ext>
            </p:extLst>
          </p:nvPr>
        </p:nvGraphicFramePr>
        <p:xfrm>
          <a:off x="1899964" y="1708150"/>
          <a:ext cx="1728787" cy="1223963"/>
        </p:xfrm>
        <a:graphic>
          <a:graphicData uri="http://schemas.openxmlformats.org/drawingml/2006/table">
            <a:tbl>
              <a:tblPr/>
              <a:tblGrid>
                <a:gridCol w="1728787"/>
              </a:tblGrid>
              <a:tr h="377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ORTH. 1</a:t>
                      </a:r>
                    </a:p>
                  </a:txBody>
                  <a:tcPr marL="63522" marR="63522" marT="63491" marB="63491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</a:tr>
              <a:tr h="8463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reconnais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la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ou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lettres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associées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aux sons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étudiés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: a,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l, r, u, m, o, p, e, t.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50817" marR="50817" marT="50793" marB="50793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780" name="Group 2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029935"/>
              </p:ext>
            </p:extLst>
          </p:nvPr>
        </p:nvGraphicFramePr>
        <p:xfrm>
          <a:off x="4060551" y="3076575"/>
          <a:ext cx="1727200" cy="1271590"/>
        </p:xfrm>
        <a:graphic>
          <a:graphicData uri="http://schemas.openxmlformats.org/drawingml/2006/table">
            <a:tbl>
              <a:tblPr/>
              <a:tblGrid>
                <a:gridCol w="1727200"/>
              </a:tblGrid>
              <a:tr h="309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ORTH. 1</a:t>
                      </a:r>
                    </a:p>
                  </a:txBody>
                  <a:tcPr marL="63464" marR="63464" marT="63472" marB="63472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</a:tr>
              <a:tr h="9617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mots simples en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respectant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la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correspondance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entre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lettres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sons.</a:t>
                      </a:r>
                    </a:p>
                  </a:txBody>
                  <a:tcPr marL="50771" marR="50771" marT="50777" marB="50777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790" name="Group 2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320614"/>
              </p:ext>
            </p:extLst>
          </p:nvPr>
        </p:nvGraphicFramePr>
        <p:xfrm>
          <a:off x="6221139" y="3076575"/>
          <a:ext cx="1727200" cy="1233488"/>
        </p:xfrm>
        <a:graphic>
          <a:graphicData uri="http://schemas.openxmlformats.org/drawingml/2006/table">
            <a:tbl>
              <a:tblPr/>
              <a:tblGrid>
                <a:gridCol w="1727200"/>
              </a:tblGrid>
              <a:tr h="3098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ORTH. 1</a:t>
                      </a:r>
                    </a:p>
                  </a:txBody>
                  <a:tcPr marL="63464" marR="63464" marT="63502" marB="63502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</a:tr>
              <a:tr h="923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mots simples en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respectant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la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correspondance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entre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lettres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sons.</a:t>
                      </a:r>
                    </a:p>
                  </a:txBody>
                  <a:tcPr marL="50771" marR="50771" marT="50801" marB="50801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800" name="Group 2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318170"/>
              </p:ext>
            </p:extLst>
          </p:nvPr>
        </p:nvGraphicFramePr>
        <p:xfrm>
          <a:off x="8380139" y="3076575"/>
          <a:ext cx="1728787" cy="1116013"/>
        </p:xfrm>
        <a:graphic>
          <a:graphicData uri="http://schemas.openxmlformats.org/drawingml/2006/table">
            <a:tbl>
              <a:tblPr/>
              <a:tblGrid>
                <a:gridCol w="1728787"/>
              </a:tblGrid>
              <a:tr h="3100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ORTH. 1</a:t>
                      </a:r>
                    </a:p>
                  </a:txBody>
                  <a:tcPr marL="63522" marR="63522" marT="63544" marB="63544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</a:tr>
              <a:tr h="805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mots simples en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respectant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la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correspondance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entre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lettres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sons.</a:t>
                      </a:r>
                    </a:p>
                  </a:txBody>
                  <a:tcPr marL="50817" marR="50817" marT="50836" marB="50836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810" name="Group 2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181386"/>
              </p:ext>
            </p:extLst>
          </p:nvPr>
        </p:nvGraphicFramePr>
        <p:xfrm>
          <a:off x="10540924" y="3076600"/>
          <a:ext cx="1728788" cy="1116012"/>
        </p:xfrm>
        <a:graphic>
          <a:graphicData uri="http://schemas.openxmlformats.org/drawingml/2006/table">
            <a:tbl>
              <a:tblPr/>
              <a:tblGrid>
                <a:gridCol w="1728788"/>
              </a:tblGrid>
              <a:tr h="310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ORTH. 1</a:t>
                      </a:r>
                    </a:p>
                  </a:txBody>
                  <a:tcPr marL="63522" marR="63522" marT="63544" marB="63544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</a:tr>
              <a:tr h="805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mots simples en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respectant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la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correspondance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entre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lettres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sons.</a:t>
                      </a:r>
                    </a:p>
                  </a:txBody>
                  <a:tcPr marL="50818" marR="50818" marT="50835" marB="50835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820" name="Group 2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590530"/>
              </p:ext>
            </p:extLst>
          </p:nvPr>
        </p:nvGraphicFramePr>
        <p:xfrm>
          <a:off x="10540726" y="4300736"/>
          <a:ext cx="1728788" cy="957616"/>
        </p:xfrm>
        <a:graphic>
          <a:graphicData uri="http://schemas.openxmlformats.org/drawingml/2006/table">
            <a:tbl>
              <a:tblPr/>
              <a:tblGrid>
                <a:gridCol w="1728788"/>
              </a:tblGrid>
              <a:tr h="288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ORTH. 1</a:t>
                      </a:r>
                    </a:p>
                  </a:txBody>
                  <a:tcPr marL="63522" marR="63522" marT="63535" marB="63535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F0F9"/>
                    </a:solidFill>
                  </a:tcPr>
                </a:tc>
              </a:tr>
              <a:tr h="6476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correctement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deux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sons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proches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818" marR="50818" marT="50828" marB="50828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834" name="Group 2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030996"/>
              </p:ext>
            </p:extLst>
          </p:nvPr>
        </p:nvGraphicFramePr>
        <p:xfrm>
          <a:off x="4060551" y="5453063"/>
          <a:ext cx="1727200" cy="1393826"/>
        </p:xfrm>
        <a:graphic>
          <a:graphicData uri="http://schemas.openxmlformats.org/drawingml/2006/table">
            <a:tbl>
              <a:tblPr/>
              <a:tblGrid>
                <a:gridCol w="1727200"/>
              </a:tblGrid>
              <a:tr h="309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ORTH. 2</a:t>
                      </a:r>
                    </a:p>
                  </a:txBody>
                  <a:tcPr marL="63464" marR="63464" marT="63454" marB="63454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</a:tr>
              <a:tr h="108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sans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erreur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mots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appris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en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classe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dont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: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tu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où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partout,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mais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son, pour,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dans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bébé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maman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papa.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50771" marR="50771" marT="50763" marB="50763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904" name="Group 3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890262"/>
              </p:ext>
            </p:extLst>
          </p:nvPr>
        </p:nvGraphicFramePr>
        <p:xfrm>
          <a:off x="6221139" y="7397750"/>
          <a:ext cx="1727200" cy="1096965"/>
        </p:xfrm>
        <a:graphic>
          <a:graphicData uri="http://schemas.openxmlformats.org/drawingml/2006/table">
            <a:tbl>
              <a:tblPr/>
              <a:tblGrid>
                <a:gridCol w="1727200"/>
              </a:tblGrid>
              <a:tr h="309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ORTH. 3</a:t>
                      </a:r>
                    </a:p>
                  </a:txBody>
                  <a:tcPr marL="63464" marR="63464" marT="63480" marB="6348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</a:tr>
              <a:tr h="787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faire la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différence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entre les mots au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singulier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ceux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au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pluriel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771" marR="50771" marT="50784" marB="50784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914" name="Group 3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897214"/>
              </p:ext>
            </p:extLst>
          </p:nvPr>
        </p:nvGraphicFramePr>
        <p:xfrm>
          <a:off x="4060551" y="7397750"/>
          <a:ext cx="1727200" cy="1150938"/>
        </p:xfrm>
        <a:graphic>
          <a:graphicData uri="http://schemas.openxmlformats.org/drawingml/2006/table">
            <a:tbl>
              <a:tblPr/>
              <a:tblGrid>
                <a:gridCol w="1727200"/>
              </a:tblGrid>
              <a:tr h="3119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ORTH. 3</a:t>
                      </a:r>
                    </a:p>
                  </a:txBody>
                  <a:tcPr marL="63464" marR="63464" marT="63434" marB="63434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</a:tr>
              <a:tr h="8390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transforme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phrase qui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est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au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masculin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au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féminin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(et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inversement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).</a:t>
                      </a:r>
                    </a:p>
                  </a:txBody>
                  <a:tcPr marL="50771" marR="50771" marT="50748" marB="50748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928" name="Group 3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246511"/>
              </p:ext>
            </p:extLst>
          </p:nvPr>
        </p:nvGraphicFramePr>
        <p:xfrm>
          <a:off x="8453164" y="7397750"/>
          <a:ext cx="1655762" cy="1150938"/>
        </p:xfrm>
        <a:graphic>
          <a:graphicData uri="http://schemas.openxmlformats.org/drawingml/2006/table">
            <a:tbl>
              <a:tblPr/>
              <a:tblGrid>
                <a:gridCol w="1655762"/>
              </a:tblGrid>
              <a:tr h="3550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ORTH. 3</a:t>
                      </a:r>
                    </a:p>
                  </a:txBody>
                  <a:tcPr marL="63484" marR="63484" marT="63434" marB="63434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</a:tr>
              <a:tr h="7958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mets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un S en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cas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pluriel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pour la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plupart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mots.</a:t>
                      </a:r>
                    </a:p>
                  </a:txBody>
                  <a:tcPr marL="50787" marR="50787" marT="50748" marB="50748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942" name="Group 3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768193"/>
              </p:ext>
            </p:extLst>
          </p:nvPr>
        </p:nvGraphicFramePr>
        <p:xfrm>
          <a:off x="10540726" y="8261350"/>
          <a:ext cx="1728788" cy="957263"/>
        </p:xfrm>
        <a:graphic>
          <a:graphicData uri="http://schemas.openxmlformats.org/drawingml/2006/table">
            <a:tbl>
              <a:tblPr/>
              <a:tblGrid>
                <a:gridCol w="1728788"/>
              </a:tblGrid>
              <a:tr h="3099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ORTH. 3</a:t>
                      </a:r>
                    </a:p>
                  </a:txBody>
                  <a:tcPr marL="63522" marR="63522" marT="63505" marB="63505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</a:tr>
              <a:tr h="647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mets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-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la fin d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verbe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quand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il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y a «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ils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»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ou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«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elles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».</a:t>
                      </a:r>
                    </a:p>
                  </a:txBody>
                  <a:tcPr marL="50818" marR="50818" marT="50804" marB="50804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952" name="Group 3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116875"/>
              </p:ext>
            </p:extLst>
          </p:nvPr>
        </p:nvGraphicFramePr>
        <p:xfrm>
          <a:off x="10540726" y="7180263"/>
          <a:ext cx="1728788" cy="914400"/>
        </p:xfrm>
        <a:graphic>
          <a:graphicData uri="http://schemas.openxmlformats.org/drawingml/2006/table">
            <a:tbl>
              <a:tblPr/>
              <a:tblGrid>
                <a:gridCol w="1728788"/>
              </a:tblGrid>
              <a:tr h="309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ORTH. 3</a:t>
                      </a:r>
                    </a:p>
                  </a:txBody>
                  <a:tcPr marL="63522" marR="63522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</a:tr>
              <a:tr h="604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mets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majuscule en début de phrase et un point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la fin.</a:t>
                      </a:r>
                    </a:p>
                  </a:txBody>
                  <a:tcPr marL="50818" marR="50818" marT="50800" marB="5080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966" name="Group 3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546881"/>
              </p:ext>
            </p:extLst>
          </p:nvPr>
        </p:nvGraphicFramePr>
        <p:xfrm>
          <a:off x="1899964" y="7397750"/>
          <a:ext cx="1728787" cy="1150938"/>
        </p:xfrm>
        <a:graphic>
          <a:graphicData uri="http://schemas.openxmlformats.org/drawingml/2006/table">
            <a:tbl>
              <a:tblPr/>
              <a:tblGrid>
                <a:gridCol w="1728787"/>
              </a:tblGrid>
              <a:tr h="3627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ORTH. 3</a:t>
                      </a:r>
                    </a:p>
                  </a:txBody>
                  <a:tcPr marL="63522" marR="63522" marT="63434" marB="63434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</a:tr>
              <a:tr h="7881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mets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majuscule aux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noms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propres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..</a:t>
                      </a:r>
                    </a:p>
                  </a:txBody>
                  <a:tcPr marL="50817" marR="50817" marT="50748" marB="50748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984" name="Group 4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374663"/>
              </p:ext>
            </p:extLst>
          </p:nvPr>
        </p:nvGraphicFramePr>
        <p:xfrm>
          <a:off x="1828526" y="4445000"/>
          <a:ext cx="6191250" cy="698500"/>
        </p:xfrm>
        <a:graphic>
          <a:graphicData uri="http://schemas.openxmlformats.org/drawingml/2006/table">
            <a:tbl>
              <a:tblPr/>
              <a:tblGrid>
                <a:gridCol w="619125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ORTH. 1</a:t>
                      </a:r>
                    </a:p>
                  </a:txBody>
                  <a:tcPr marL="63491" marR="63491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lettres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associés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aux sons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travaillés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793" marR="50793" marT="50800" marB="5080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Group 1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259384"/>
              </p:ext>
            </p:extLst>
          </p:nvPr>
        </p:nvGraphicFramePr>
        <p:xfrm>
          <a:off x="4060551" y="1708150"/>
          <a:ext cx="1727200" cy="1223963"/>
        </p:xfrm>
        <a:graphic>
          <a:graphicData uri="http://schemas.openxmlformats.org/drawingml/2006/table">
            <a:tbl>
              <a:tblPr/>
              <a:tblGrid>
                <a:gridCol w="1727200"/>
              </a:tblGrid>
              <a:tr h="377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ORTH. 1</a:t>
                      </a:r>
                    </a:p>
                  </a:txBody>
                  <a:tcPr marL="63464" marR="63464" marT="63491" marB="63491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</a:tr>
              <a:tr h="8463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reconnais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la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ou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lettres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associées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aux sons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étudiés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: f, s, v, b,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n,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ou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d, c.</a:t>
                      </a:r>
                    </a:p>
                  </a:txBody>
                  <a:tcPr marL="50771" marR="50771" marT="50793" marB="50793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Group 1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132297"/>
              </p:ext>
            </p:extLst>
          </p:nvPr>
        </p:nvGraphicFramePr>
        <p:xfrm>
          <a:off x="6221139" y="1708150"/>
          <a:ext cx="1727200" cy="1223963"/>
        </p:xfrm>
        <a:graphic>
          <a:graphicData uri="http://schemas.openxmlformats.org/drawingml/2006/table">
            <a:tbl>
              <a:tblPr/>
              <a:tblGrid>
                <a:gridCol w="1727200"/>
              </a:tblGrid>
              <a:tr h="377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ORTH. 1</a:t>
                      </a:r>
                    </a:p>
                  </a:txBody>
                  <a:tcPr marL="63464" marR="63464" marT="63491" marB="63491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</a:tr>
              <a:tr h="8463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reconnais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la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ou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lettres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associées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aux sons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étudiés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: au, eau, g, j,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è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oi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ch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ph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an, en.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50771" marR="50771" marT="50793" marB="50793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Group 1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114721"/>
              </p:ext>
            </p:extLst>
          </p:nvPr>
        </p:nvGraphicFramePr>
        <p:xfrm>
          <a:off x="8380139" y="1708150"/>
          <a:ext cx="1728787" cy="1223963"/>
        </p:xfrm>
        <a:graphic>
          <a:graphicData uri="http://schemas.openxmlformats.org/drawingml/2006/table">
            <a:tbl>
              <a:tblPr/>
              <a:tblGrid>
                <a:gridCol w="1728787"/>
              </a:tblGrid>
              <a:tr h="377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ORTH. 1</a:t>
                      </a:r>
                    </a:p>
                  </a:txBody>
                  <a:tcPr marL="63522" marR="63522" marT="63491" marB="63491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</a:tr>
              <a:tr h="8463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reconnais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la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ou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lettres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associées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aux sons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étudiés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: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gn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eu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oeu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z,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ai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ei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ill, in.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50817" marR="50817" marT="50793" marB="50793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Group 1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816911"/>
              </p:ext>
            </p:extLst>
          </p:nvPr>
        </p:nvGraphicFramePr>
        <p:xfrm>
          <a:off x="10540726" y="1708150"/>
          <a:ext cx="1728788" cy="1317625"/>
        </p:xfrm>
        <a:graphic>
          <a:graphicData uri="http://schemas.openxmlformats.org/drawingml/2006/table">
            <a:tbl>
              <a:tblPr/>
              <a:tblGrid>
                <a:gridCol w="1728788"/>
              </a:tblGrid>
              <a:tr h="3777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ORTH. 1</a:t>
                      </a:r>
                    </a:p>
                  </a:txBody>
                  <a:tcPr marL="63522" marR="63522" marT="63508" marB="63508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</a:tr>
              <a:tr h="939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reconnais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la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ou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lettres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associées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aux sons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étudiés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: k,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ç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et,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ez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ain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ein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oin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ien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ion, ill, x.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50818" marR="50818" marT="50806" marB="50806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Group 2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448616"/>
              </p:ext>
            </p:extLst>
          </p:nvPr>
        </p:nvGraphicFramePr>
        <p:xfrm>
          <a:off x="1899964" y="5453063"/>
          <a:ext cx="1728787" cy="1395413"/>
        </p:xfrm>
        <a:graphic>
          <a:graphicData uri="http://schemas.openxmlformats.org/drawingml/2006/table">
            <a:tbl>
              <a:tblPr/>
              <a:tblGrid>
                <a:gridCol w="1728787"/>
              </a:tblGrid>
              <a:tr h="3098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ORTH. 2</a:t>
                      </a:r>
                    </a:p>
                  </a:txBody>
                  <a:tcPr marL="63522" marR="63522" marT="63482" marB="63482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</a:tr>
              <a:tr h="10855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sans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erreur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mots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appris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en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classe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dont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:  le, la, un,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c’est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ne…pas,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est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trop, et, avec, chez, de,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elle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tout.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50817" marR="50817" marT="50785" marB="50785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Group 2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491341"/>
              </p:ext>
            </p:extLst>
          </p:nvPr>
        </p:nvGraphicFramePr>
        <p:xfrm>
          <a:off x="6221139" y="5453063"/>
          <a:ext cx="1727200" cy="1417637"/>
        </p:xfrm>
        <a:graphic>
          <a:graphicData uri="http://schemas.openxmlformats.org/drawingml/2006/table">
            <a:tbl>
              <a:tblPr/>
              <a:tblGrid>
                <a:gridCol w="1727200"/>
              </a:tblGrid>
              <a:tr h="3099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ORTH. 2</a:t>
                      </a:r>
                    </a:p>
                  </a:txBody>
                  <a:tcPr marL="63464" marR="63464" marT="63514" marB="63514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</a:tr>
              <a:tr h="110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sans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erreur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mots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appris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en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classe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don</a:t>
                      </a:r>
                      <a:r>
                        <a:rPr kumimoji="0" lang="fr-F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</a:t>
                      </a: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: les, des, non,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oui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j’ai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moi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toi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père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mère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malade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date,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classe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école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élève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771" marR="50771" marT="50811" marB="50811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" name="Group 2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465065"/>
              </p:ext>
            </p:extLst>
          </p:nvPr>
        </p:nvGraphicFramePr>
        <p:xfrm>
          <a:off x="8380139" y="5453063"/>
          <a:ext cx="1728787" cy="1614487"/>
        </p:xfrm>
        <a:graphic>
          <a:graphicData uri="http://schemas.openxmlformats.org/drawingml/2006/table">
            <a:tbl>
              <a:tblPr/>
              <a:tblGrid>
                <a:gridCol w="1728787"/>
              </a:tblGrid>
              <a:tr h="3099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ORTH. 2</a:t>
                      </a:r>
                    </a:p>
                  </a:txBody>
                  <a:tcPr marL="63522" marR="63522" marT="63521" marB="63521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</a:tr>
              <a:tr h="13045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sans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erreur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mots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appris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en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classe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don</a:t>
                      </a:r>
                      <a:r>
                        <a:rPr kumimoji="0" lang="fr-F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</a:t>
                      </a: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: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qui,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bien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il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y a, qui,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vache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cheval, mouton,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porte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image, belle, beau,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voiture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bon, bonne,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moi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 </a:t>
                      </a:r>
                    </a:p>
                  </a:txBody>
                  <a:tcPr marL="50817" marR="50817" marT="50817" marB="50817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Group 2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521842"/>
              </p:ext>
            </p:extLst>
          </p:nvPr>
        </p:nvGraphicFramePr>
        <p:xfrm>
          <a:off x="10540726" y="5453063"/>
          <a:ext cx="1728788" cy="1614487"/>
        </p:xfrm>
        <a:graphic>
          <a:graphicData uri="http://schemas.openxmlformats.org/drawingml/2006/table">
            <a:tbl>
              <a:tblPr/>
              <a:tblGrid>
                <a:gridCol w="1728788"/>
              </a:tblGrid>
              <a:tr h="3099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ORTH. 2</a:t>
                      </a:r>
                    </a:p>
                  </a:txBody>
                  <a:tcPr marL="63522" marR="63522" marT="63521" marB="63521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</a:tr>
              <a:tr h="13045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sans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erreur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mots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appris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en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classe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don</a:t>
                      </a:r>
                      <a:r>
                        <a:rPr kumimoji="0" lang="fr-F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</a:t>
                      </a: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: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il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a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eu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rien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aussi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ensuite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encore,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matin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midi,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soir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818" marR="50818" marT="50817" marB="50817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1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821230"/>
              </p:ext>
            </p:extLst>
          </p:nvPr>
        </p:nvGraphicFramePr>
        <p:xfrm>
          <a:off x="649460" y="978648"/>
          <a:ext cx="11685588" cy="8419352"/>
        </p:xfrm>
        <a:graphic>
          <a:graphicData uri="http://schemas.openxmlformats.org/drawingml/2006/table">
            <a:tbl>
              <a:tblPr/>
              <a:tblGrid>
                <a:gridCol w="863352"/>
                <a:gridCol w="1995736"/>
                <a:gridCol w="2149475"/>
                <a:gridCol w="2252662"/>
                <a:gridCol w="2170113"/>
                <a:gridCol w="2254250"/>
              </a:tblGrid>
              <a:tr h="4489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13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cartes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1</a:t>
                      </a: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2</a:t>
                      </a: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3</a:t>
                      </a: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4</a:t>
                      </a: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5</a:t>
                      </a: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61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VOC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Utiliser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mots précis pour s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exprimer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41413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00" marR="63500" marT="63505" marB="63505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61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VOC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41413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Donner des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synonymes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41413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00" marR="63500" marT="63505" marB="63505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1677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VOC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Trouver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un mot de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sens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opposé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</a:p>
                  </a:txBody>
                  <a:tcPr marL="63500" marR="63500" marT="63505" marB="63505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420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VOC 4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Regrouper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mots par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famille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500" marR="63500" marT="63505" marB="63505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9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VOC 5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Commencer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utiliser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ordre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alphabétique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41413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00" marR="63500" marT="63505" marB="63505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0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remarques</a:t>
                      </a: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apprentissage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sont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données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comme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repère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progression pour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une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6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semaines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cartes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sont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travaillées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progressivement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en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fonction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apprentissages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effectifs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et s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adaptent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au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profil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la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classe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 L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équipe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cycle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définit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cartes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apprentissage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évaluées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manière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cohérente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avec le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projet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école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activités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sont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définies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en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fonction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projets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classe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et des fiches action du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projet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école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</a:t>
                      </a:r>
                    </a:p>
                  </a:txBody>
                  <a:tcPr marL="50800" marR="50800" marT="50804" marB="5080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729" name="Group 1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896740"/>
              </p:ext>
            </p:extLst>
          </p:nvPr>
        </p:nvGraphicFramePr>
        <p:xfrm>
          <a:off x="648716" y="442715"/>
          <a:ext cx="11684744" cy="401637"/>
        </p:xfrm>
        <a:graphic>
          <a:graphicData uri="http://schemas.openxmlformats.org/drawingml/2006/table">
            <a:tbl>
              <a:tblPr/>
              <a:tblGrid>
                <a:gridCol w="11684744"/>
              </a:tblGrid>
              <a:tr h="4016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Repères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 de progression et de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programmation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 :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VOCABULAIRE CP </a:t>
                      </a:r>
                    </a:p>
                  </a:txBody>
                  <a:tcPr marL="63500" marR="63500" marT="63550" marB="63550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735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490901"/>
              </p:ext>
            </p:extLst>
          </p:nvPr>
        </p:nvGraphicFramePr>
        <p:xfrm>
          <a:off x="3745085" y="5812631"/>
          <a:ext cx="1655762" cy="1368425"/>
        </p:xfrm>
        <a:graphic>
          <a:graphicData uri="http://schemas.openxmlformats.org/drawingml/2006/table">
            <a:tbl>
              <a:tblPr/>
              <a:tblGrid>
                <a:gridCol w="1655762"/>
              </a:tblGrid>
              <a:tr h="3481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VOC 4</a:t>
                      </a:r>
                    </a:p>
                  </a:txBody>
                  <a:tcPr marL="63484" marR="63484" marT="63513" marB="6351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</a:tr>
              <a:tr h="10203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classer les mots en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triant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par nom de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personnes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noms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choses et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noms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animaux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787" marR="50787" marT="50810" marB="5081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745" name="Group 1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595005"/>
              </p:ext>
            </p:extLst>
          </p:nvPr>
        </p:nvGraphicFramePr>
        <p:xfrm>
          <a:off x="5832647" y="5812631"/>
          <a:ext cx="1800225" cy="1368425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370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VOC 4</a:t>
                      </a:r>
                    </a:p>
                  </a:txBody>
                  <a:tcPr marL="63501" marR="63501" marT="63513" marB="6351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</a:tr>
              <a:tr h="9975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retrouver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noms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appartenant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catégorie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801" marR="50801" marT="50810" marB="5081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765" name="Group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682031"/>
              </p:ext>
            </p:extLst>
          </p:nvPr>
        </p:nvGraphicFramePr>
        <p:xfrm>
          <a:off x="8137697" y="5812631"/>
          <a:ext cx="1655763" cy="1368425"/>
        </p:xfrm>
        <a:graphic>
          <a:graphicData uri="http://schemas.openxmlformats.org/drawingml/2006/table">
            <a:tbl>
              <a:tblPr/>
              <a:tblGrid>
                <a:gridCol w="1655763"/>
              </a:tblGrid>
              <a:tr h="4186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VOC 4</a:t>
                      </a:r>
                    </a:p>
                  </a:txBody>
                  <a:tcPr marL="63484" marR="63484" marT="63513" marB="6351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</a:tr>
              <a:tr h="949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nommer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catégorie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(mot-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étiquette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).</a:t>
                      </a:r>
                    </a:p>
                  </a:txBody>
                  <a:tcPr marL="50787" marR="50787" marT="50810" marB="5081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775" name="Group 1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573895"/>
              </p:ext>
            </p:extLst>
          </p:nvPr>
        </p:nvGraphicFramePr>
        <p:xfrm>
          <a:off x="5832647" y="4156447"/>
          <a:ext cx="1873250" cy="1358900"/>
        </p:xfrm>
        <a:graphic>
          <a:graphicData uri="http://schemas.openxmlformats.org/drawingml/2006/table">
            <a:tbl>
              <a:tblPr/>
              <a:tblGrid>
                <a:gridCol w="187325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VOC 3 </a:t>
                      </a:r>
                    </a:p>
                  </a:txBody>
                  <a:tcPr marL="63535" marR="63535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associer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deux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verbes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ou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deux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adjectifs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sens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opposé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partir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liste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828" marR="50828" marT="50800" marB="5080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789" name="Group 1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02008"/>
              </p:ext>
            </p:extLst>
          </p:nvPr>
        </p:nvGraphicFramePr>
        <p:xfrm>
          <a:off x="8137697" y="4156447"/>
          <a:ext cx="1655763" cy="1368425"/>
        </p:xfrm>
        <a:graphic>
          <a:graphicData uri="http://schemas.openxmlformats.org/drawingml/2006/table">
            <a:tbl>
              <a:tblPr/>
              <a:tblGrid>
                <a:gridCol w="1655763"/>
              </a:tblGrid>
              <a:tr h="3708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VOC 3 </a:t>
                      </a:r>
                    </a:p>
                  </a:txBody>
                  <a:tcPr marL="63484" marR="63484" marT="63513" marB="6351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</a:tr>
              <a:tr h="997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trouver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deux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verbes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action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ou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deux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adjectifs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sens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opposé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50787" marR="50787" marT="50810" marB="5081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803" name="Group 2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471520"/>
              </p:ext>
            </p:extLst>
          </p:nvPr>
        </p:nvGraphicFramePr>
        <p:xfrm>
          <a:off x="3745085" y="7397750"/>
          <a:ext cx="1655762" cy="1150938"/>
        </p:xfrm>
        <a:graphic>
          <a:graphicData uri="http://schemas.openxmlformats.org/drawingml/2006/table">
            <a:tbl>
              <a:tblPr/>
              <a:tblGrid>
                <a:gridCol w="1655762"/>
              </a:tblGrid>
              <a:tr h="3627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VOC 5</a:t>
                      </a:r>
                    </a:p>
                  </a:txBody>
                  <a:tcPr marL="63484" marR="63484" marT="63434" marB="63434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</a:tr>
              <a:tr h="7881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nommer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</a:t>
                      </a: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initiale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</a:t>
                      </a: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 mot.</a:t>
                      </a:r>
                    </a:p>
                  </a:txBody>
                  <a:tcPr marL="63484" marR="63484" marT="63434" marB="63434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813" name="Group 2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857147"/>
              </p:ext>
            </p:extLst>
          </p:nvPr>
        </p:nvGraphicFramePr>
        <p:xfrm>
          <a:off x="1728687" y="7397750"/>
          <a:ext cx="1584325" cy="1150938"/>
        </p:xfrm>
        <a:graphic>
          <a:graphicData uri="http://schemas.openxmlformats.org/drawingml/2006/table">
            <a:tbl>
              <a:tblPr/>
              <a:tblGrid>
                <a:gridCol w="1584325"/>
              </a:tblGrid>
              <a:tr h="3627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VOC 5</a:t>
                      </a:r>
                    </a:p>
                  </a:txBody>
                  <a:tcPr marL="63506" marR="63506" marT="63434" marB="63434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</a:tr>
              <a:tr h="7881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connais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ordre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lettres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l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alphabet.</a:t>
                      </a:r>
                    </a:p>
                  </a:txBody>
                  <a:tcPr marL="50805" marR="50805" marT="50748" marB="50748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823" name="Group 2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007822"/>
              </p:ext>
            </p:extLst>
          </p:nvPr>
        </p:nvGraphicFramePr>
        <p:xfrm>
          <a:off x="10369722" y="7397750"/>
          <a:ext cx="1655763" cy="1150938"/>
        </p:xfrm>
        <a:graphic>
          <a:graphicData uri="http://schemas.openxmlformats.org/drawingml/2006/table">
            <a:tbl>
              <a:tblPr/>
              <a:tblGrid>
                <a:gridCol w="1655763"/>
              </a:tblGrid>
              <a:tr h="3550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VOC 5</a:t>
                      </a:r>
                    </a:p>
                  </a:txBody>
                  <a:tcPr marL="63484" marR="63484" marT="63434" marB="63434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</a:tr>
              <a:tr h="7958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ranger des mots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dans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ordre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alphabétique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 avec l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‘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initiale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787" marR="50787" marT="50748" marB="50748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833" name="Group 2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559814"/>
              </p:ext>
            </p:extLst>
          </p:nvPr>
        </p:nvGraphicFramePr>
        <p:xfrm>
          <a:off x="1653058" y="1493044"/>
          <a:ext cx="1731962" cy="1079500"/>
        </p:xfrm>
        <a:graphic>
          <a:graphicData uri="http://schemas.openxmlformats.org/drawingml/2006/table">
            <a:tbl>
              <a:tblPr/>
              <a:tblGrid>
                <a:gridCol w="1731962"/>
              </a:tblGrid>
              <a:tr h="340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VOC 1</a:t>
                      </a:r>
                    </a:p>
                  </a:txBody>
                  <a:tcPr marL="63508" marR="63508" marT="63464" marB="63464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</a:tr>
              <a:tr h="7392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mots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appris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classe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807" marR="50807" marT="50771" marB="50771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843" name="Group 2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688172"/>
              </p:ext>
            </p:extLst>
          </p:nvPr>
        </p:nvGraphicFramePr>
        <p:xfrm>
          <a:off x="3692697" y="1493044"/>
          <a:ext cx="1731963" cy="1079500"/>
        </p:xfrm>
        <a:graphic>
          <a:graphicData uri="http://schemas.openxmlformats.org/drawingml/2006/table">
            <a:tbl>
              <a:tblPr/>
              <a:tblGrid>
                <a:gridCol w="1731963"/>
              </a:tblGrid>
              <a:tr h="340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VOC 1</a:t>
                      </a:r>
                    </a:p>
                  </a:txBody>
                  <a:tcPr marL="63508" marR="63508" marT="63464" marB="63464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</a:tr>
              <a:tr h="7392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mots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appris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classe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807" marR="50807" marT="50771" marB="50771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853" name="Group 2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791164"/>
              </p:ext>
            </p:extLst>
          </p:nvPr>
        </p:nvGraphicFramePr>
        <p:xfrm>
          <a:off x="8156747" y="1493044"/>
          <a:ext cx="1731963" cy="1079500"/>
        </p:xfrm>
        <a:graphic>
          <a:graphicData uri="http://schemas.openxmlformats.org/drawingml/2006/table">
            <a:tbl>
              <a:tblPr/>
              <a:tblGrid>
                <a:gridCol w="1731963"/>
              </a:tblGrid>
              <a:tr h="340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VOC 1</a:t>
                      </a:r>
                    </a:p>
                  </a:txBody>
                  <a:tcPr marL="63508" marR="63508" marT="63464" marB="63464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</a:tr>
              <a:tr h="7392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mots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appris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classe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807" marR="50807" marT="50771" marB="50771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863" name="Group 2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379797"/>
              </p:ext>
            </p:extLst>
          </p:nvPr>
        </p:nvGraphicFramePr>
        <p:xfrm>
          <a:off x="5853285" y="1493044"/>
          <a:ext cx="1731962" cy="1079500"/>
        </p:xfrm>
        <a:graphic>
          <a:graphicData uri="http://schemas.openxmlformats.org/drawingml/2006/table">
            <a:tbl>
              <a:tblPr/>
              <a:tblGrid>
                <a:gridCol w="1731962"/>
              </a:tblGrid>
              <a:tr h="340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VOC 1</a:t>
                      </a:r>
                    </a:p>
                  </a:txBody>
                  <a:tcPr marL="63508" marR="63508" marT="63464" marB="63464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</a:tr>
              <a:tr h="7392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mots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appris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classe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807" marR="50807" marT="50771" marB="50771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873" name="Group 2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271889"/>
              </p:ext>
            </p:extLst>
          </p:nvPr>
        </p:nvGraphicFramePr>
        <p:xfrm>
          <a:off x="10298285" y="1493044"/>
          <a:ext cx="1731962" cy="1079500"/>
        </p:xfrm>
        <a:graphic>
          <a:graphicData uri="http://schemas.openxmlformats.org/drawingml/2006/table">
            <a:tbl>
              <a:tblPr/>
              <a:tblGrid>
                <a:gridCol w="1731962"/>
              </a:tblGrid>
              <a:tr h="340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VOC 1</a:t>
                      </a:r>
                    </a:p>
                  </a:txBody>
                  <a:tcPr marL="63508" marR="63508" marT="63464" marB="63464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</a:tr>
              <a:tr h="7392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mots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appris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classe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807" marR="50807" marT="50771" marB="50771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49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986206"/>
              </p:ext>
            </p:extLst>
          </p:nvPr>
        </p:nvGraphicFramePr>
        <p:xfrm>
          <a:off x="598488" y="1061913"/>
          <a:ext cx="11880848" cy="8207375"/>
        </p:xfrm>
        <a:graphic>
          <a:graphicData uri="http://schemas.openxmlformats.org/drawingml/2006/table">
            <a:tbl>
              <a:tblPr/>
              <a:tblGrid>
                <a:gridCol w="1152083"/>
                <a:gridCol w="2145753"/>
                <a:gridCol w="2145753"/>
                <a:gridCol w="2145753"/>
                <a:gridCol w="2145753"/>
                <a:gridCol w="2145753"/>
              </a:tblGrid>
              <a:tr h="4994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22 cartes</a:t>
                      </a:r>
                    </a:p>
                  </a:txBody>
                  <a:tcPr marL="50798" marR="50798" marT="50794" marB="5079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1</a:t>
                      </a:r>
                    </a:p>
                  </a:txBody>
                  <a:tcPr marL="50798" marR="50798" marT="50794" marB="5079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2</a:t>
                      </a:r>
                    </a:p>
                  </a:txBody>
                  <a:tcPr marL="50798" marR="50798" marT="50794" marB="5079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3</a:t>
                      </a:r>
                    </a:p>
                  </a:txBody>
                  <a:tcPr marL="50798" marR="50798" marT="50794" marB="5079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4</a:t>
                      </a:r>
                    </a:p>
                  </a:txBody>
                  <a:tcPr marL="50798" marR="50798" marT="50794" marB="5079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5</a:t>
                      </a:r>
                    </a:p>
                  </a:txBody>
                  <a:tcPr marL="50798" marR="50798" marT="50794" marB="5079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54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ANGL. 1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Réagir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dialoguer</a:t>
                      </a:r>
                    </a:p>
                  </a:txBody>
                  <a:tcPr marL="63497" marR="63497" marT="63493" marB="63493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0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8" marR="50798" marT="50794" marB="5079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8" marR="50798" marT="50794" marB="5079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8" marR="50798" marT="50794" marB="5079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8" marR="50798" marT="50794" marB="5079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8" marR="50798" marT="50794" marB="5079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1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ANGL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141413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141413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Comprendre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oral</a:t>
                      </a:r>
                    </a:p>
                  </a:txBody>
                  <a:tcPr marL="63497" marR="63497" marT="63493" marB="63493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0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8" marR="50798" marT="50794" marB="5079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8" marR="50798" marT="50794" marB="5079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8" marR="50798" marT="50794" marB="5079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8" marR="50798" marT="50794" marB="5079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8" marR="50798" marT="50794" marB="5079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07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ANGL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Parler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en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continu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141413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497" marR="63497" marT="63493" marB="63493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0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8" marR="50798" marT="50794" marB="50794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8" marR="50798" marT="50794" marB="5079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8" marR="50798" marT="50794" marB="5079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8" marR="50798" marT="50794" marB="5079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798" marR="50798" marT="50794" marB="50794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7732" name="Group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553950"/>
              </p:ext>
            </p:extLst>
          </p:nvPr>
        </p:nvGraphicFramePr>
        <p:xfrm>
          <a:off x="598488" y="534863"/>
          <a:ext cx="11880850" cy="401320"/>
        </p:xfrm>
        <a:graphic>
          <a:graphicData uri="http://schemas.openxmlformats.org/drawingml/2006/table">
            <a:tbl>
              <a:tblPr/>
              <a:tblGrid>
                <a:gridCol w="1188085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Repères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 de progression et de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programmation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 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ANGLAIS CP</a:t>
                      </a:r>
                    </a:p>
                  </a:txBody>
                  <a:tcPr marL="63497" marR="63497" marT="63500" marB="63500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738" name="Group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865613"/>
              </p:ext>
            </p:extLst>
          </p:nvPr>
        </p:nvGraphicFramePr>
        <p:xfrm>
          <a:off x="1893888" y="1636588"/>
          <a:ext cx="1871662" cy="885825"/>
        </p:xfrm>
        <a:graphic>
          <a:graphicData uri="http://schemas.openxmlformats.org/drawingml/2006/table">
            <a:tbl>
              <a:tblPr/>
              <a:tblGrid>
                <a:gridCol w="1871662"/>
              </a:tblGrid>
              <a:tr h="310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ANGLAIS 1</a:t>
                      </a:r>
                    </a:p>
                  </a:txBody>
                  <a:tcPr marL="63481" marR="63481" marT="63565" marB="63565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CAFC"/>
                    </a:solidFill>
                  </a:tcPr>
                </a:tc>
              </a:tr>
              <a:tr h="5756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utiliser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au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moins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un mot pour dire bonjour.</a:t>
                      </a:r>
                    </a:p>
                  </a:txBody>
                  <a:tcPr marL="63481" marR="63481" marT="63565" marB="63565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748" name="Group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909908"/>
              </p:ext>
            </p:extLst>
          </p:nvPr>
        </p:nvGraphicFramePr>
        <p:xfrm>
          <a:off x="1893888" y="2717675"/>
          <a:ext cx="1871662" cy="1033465"/>
        </p:xfrm>
        <a:graphic>
          <a:graphicData uri="http://schemas.openxmlformats.org/drawingml/2006/table">
            <a:tbl>
              <a:tblPr/>
              <a:tblGrid>
                <a:gridCol w="1871662"/>
              </a:tblGrid>
              <a:tr h="309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ANGLAIS 1</a:t>
                      </a:r>
                    </a:p>
                  </a:txBody>
                  <a:tcPr marL="63481" marR="63481" marT="63467" marB="6346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CAFC"/>
                    </a:solidFill>
                  </a:tcPr>
                </a:tc>
              </a:tr>
              <a:tr h="7236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répondre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question pour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donner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mon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nom.</a:t>
                      </a:r>
                    </a:p>
                  </a:txBody>
                  <a:tcPr marL="63481" marR="63481" marT="63467" marB="6346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758" name="Group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953656"/>
              </p:ext>
            </p:extLst>
          </p:nvPr>
        </p:nvGraphicFramePr>
        <p:xfrm>
          <a:off x="4054475" y="1636588"/>
          <a:ext cx="1800225" cy="985837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309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ANGLAIS 1</a:t>
                      </a:r>
                    </a:p>
                  </a:txBody>
                  <a:tcPr marL="63501" marR="63501" marT="63520" marB="6352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CAFC"/>
                    </a:solidFill>
                  </a:tcPr>
                </a:tc>
              </a:tr>
              <a:tr h="6758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répondre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question pour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donner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mon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âge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501" marR="63501" marT="63520" marB="6352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768" name="Group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316869"/>
              </p:ext>
            </p:extLst>
          </p:nvPr>
        </p:nvGraphicFramePr>
        <p:xfrm>
          <a:off x="10463213" y="1636588"/>
          <a:ext cx="1871662" cy="1087437"/>
        </p:xfrm>
        <a:graphic>
          <a:graphicData uri="http://schemas.openxmlformats.org/drawingml/2006/table">
            <a:tbl>
              <a:tblPr/>
              <a:tblGrid>
                <a:gridCol w="1871662"/>
              </a:tblGrid>
              <a:tr h="310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ANGLAIS 1</a:t>
                      </a:r>
                    </a:p>
                  </a:txBody>
                  <a:tcPr marL="63481" marR="63481" marT="63546" marB="6354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CAFC"/>
                    </a:solidFill>
                  </a:tcPr>
                </a:tc>
              </a:tr>
              <a:tr h="777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utiliser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formule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adaptée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dire ce que j’ai. 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481" marR="63481" marT="63546" marB="6354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788" name="Group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542317"/>
              </p:ext>
            </p:extLst>
          </p:nvPr>
        </p:nvGraphicFramePr>
        <p:xfrm>
          <a:off x="8302625" y="1636588"/>
          <a:ext cx="1871663" cy="1044575"/>
        </p:xfrm>
        <a:graphic>
          <a:graphicData uri="http://schemas.openxmlformats.org/drawingml/2006/table">
            <a:tbl>
              <a:tblPr/>
              <a:tblGrid>
                <a:gridCol w="1871663"/>
              </a:tblGrid>
              <a:tr h="3099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ANGLAIS 1</a:t>
                      </a:r>
                    </a:p>
                  </a:txBody>
                  <a:tcPr marL="63482" marR="63482" marT="63506" marB="6350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CAFC"/>
                    </a:solidFill>
                  </a:tcPr>
                </a:tc>
              </a:tr>
              <a:tr h="734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utiliser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au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moins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formule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pour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donner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mes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nouvelles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482" marR="63482" marT="63506" marB="6350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798" name="Group 1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191447"/>
              </p:ext>
            </p:extLst>
          </p:nvPr>
        </p:nvGraphicFramePr>
        <p:xfrm>
          <a:off x="6215063" y="1636588"/>
          <a:ext cx="1871662" cy="1031875"/>
        </p:xfrm>
        <a:graphic>
          <a:graphicData uri="http://schemas.openxmlformats.org/drawingml/2006/table">
            <a:tbl>
              <a:tblPr/>
              <a:tblGrid>
                <a:gridCol w="1871662"/>
              </a:tblGrid>
              <a:tr h="310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ANGLAIS 1</a:t>
                      </a:r>
                    </a:p>
                  </a:txBody>
                  <a:tcPr marL="63481" marR="63481" marT="63543" marB="6354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CAFC"/>
                    </a:solidFill>
                  </a:tcPr>
                </a:tc>
              </a:tr>
              <a:tr h="7217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dire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je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peux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faire. 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481" marR="63481" marT="63543" marB="6354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808" name="Group 1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081688"/>
              </p:ext>
            </p:extLst>
          </p:nvPr>
        </p:nvGraphicFramePr>
        <p:xfrm>
          <a:off x="4054475" y="2789113"/>
          <a:ext cx="1800225" cy="1006475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3101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ANGLAIS 1</a:t>
                      </a:r>
                    </a:p>
                  </a:txBody>
                  <a:tcPr marL="63501" marR="63501" marT="63546" marB="6354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CAFC"/>
                    </a:solidFill>
                  </a:tcPr>
                </a:tc>
              </a:tr>
              <a:tr h="6963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compter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dénombrer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1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10.</a:t>
                      </a:r>
                    </a:p>
                  </a:txBody>
                  <a:tcPr marL="63501" marR="63501" marT="63546" marB="6354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828" name="Group 1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711784"/>
              </p:ext>
            </p:extLst>
          </p:nvPr>
        </p:nvGraphicFramePr>
        <p:xfrm>
          <a:off x="8302625" y="2862138"/>
          <a:ext cx="1871663" cy="974731"/>
        </p:xfrm>
        <a:graphic>
          <a:graphicData uri="http://schemas.openxmlformats.org/drawingml/2006/table">
            <a:tbl>
              <a:tblPr/>
              <a:tblGrid>
                <a:gridCol w="1871663"/>
              </a:tblGrid>
              <a:tr h="309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ANGLAIS 1</a:t>
                      </a:r>
                    </a:p>
                  </a:txBody>
                  <a:tcPr marL="63482" marR="63482" marT="63423" marB="6342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CAFC"/>
                    </a:solidFill>
                  </a:tcPr>
                </a:tc>
              </a:tr>
              <a:tr h="6650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utiliser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quelques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mots : les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animaux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482" marR="63482" marT="63423" marB="6342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838" name="Group 1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092741"/>
              </p:ext>
            </p:extLst>
          </p:nvPr>
        </p:nvGraphicFramePr>
        <p:xfrm>
          <a:off x="4054475" y="5452938"/>
          <a:ext cx="1800225" cy="1087437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310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ANGLAIS 2</a:t>
                      </a:r>
                    </a:p>
                  </a:txBody>
                  <a:tcPr marL="63501" marR="63501" marT="63546" marB="6354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CAFC"/>
                    </a:solidFill>
                  </a:tcPr>
                </a:tc>
              </a:tr>
              <a:tr h="777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comprends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consignes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classe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(au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moins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5).</a:t>
                      </a:r>
                    </a:p>
                  </a:txBody>
                  <a:tcPr marL="63501" marR="63501" marT="63546" marB="6354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848" name="Group 2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11004"/>
              </p:ext>
            </p:extLst>
          </p:nvPr>
        </p:nvGraphicFramePr>
        <p:xfrm>
          <a:off x="1893888" y="5452938"/>
          <a:ext cx="1871662" cy="1008062"/>
        </p:xfrm>
        <a:graphic>
          <a:graphicData uri="http://schemas.openxmlformats.org/drawingml/2006/table">
            <a:tbl>
              <a:tblPr/>
              <a:tblGrid>
                <a:gridCol w="1871662"/>
              </a:tblGrid>
              <a:tr h="3098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ANGLAIS 2</a:t>
                      </a:r>
                    </a:p>
                  </a:txBody>
                  <a:tcPr marL="63481" marR="63481" marT="63496" marB="6349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CAFC"/>
                    </a:solidFill>
                  </a:tcPr>
                </a:tc>
              </a:tr>
              <a:tr h="6981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comprends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quelques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mots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familiers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: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noms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âge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camarades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481" marR="63481" marT="63496" marB="6349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868" name="Group 2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538095"/>
              </p:ext>
            </p:extLst>
          </p:nvPr>
        </p:nvGraphicFramePr>
        <p:xfrm>
          <a:off x="8302625" y="5452938"/>
          <a:ext cx="1871663" cy="1198562"/>
        </p:xfrm>
        <a:graphic>
          <a:graphicData uri="http://schemas.openxmlformats.org/drawingml/2006/table">
            <a:tbl>
              <a:tblPr/>
              <a:tblGrid>
                <a:gridCol w="1871663"/>
              </a:tblGrid>
              <a:tr h="310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ANGLAIS 2</a:t>
                      </a:r>
                    </a:p>
                  </a:txBody>
                  <a:tcPr marL="63482" marR="63482" marT="63550" marB="6355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CAFC"/>
                    </a:solidFill>
                  </a:tcPr>
                </a:tc>
              </a:tr>
              <a:tr h="888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suivre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fil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</a:t>
                      </a: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histoire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très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courte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avec des aides.</a:t>
                      </a:r>
                    </a:p>
                  </a:txBody>
                  <a:tcPr marL="63482" marR="63482" marT="63550" marB="6355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878" name="Group 2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570174"/>
              </p:ext>
            </p:extLst>
          </p:nvPr>
        </p:nvGraphicFramePr>
        <p:xfrm>
          <a:off x="6215063" y="5452938"/>
          <a:ext cx="1871662" cy="1168400"/>
        </p:xfrm>
        <a:graphic>
          <a:graphicData uri="http://schemas.openxmlformats.org/drawingml/2006/table">
            <a:tbl>
              <a:tblPr/>
              <a:tblGrid>
                <a:gridCol w="1871662"/>
              </a:tblGrid>
              <a:tr h="179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ANGLAIS 2</a:t>
                      </a:r>
                    </a:p>
                  </a:txBody>
                  <a:tcPr marL="63481" marR="63481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CAFC"/>
                    </a:solidFill>
                  </a:tcPr>
                </a:tc>
              </a:tr>
              <a:tr h="612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suivre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instructions simples et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courtes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(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exple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: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frapper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mains).</a:t>
                      </a:r>
                    </a:p>
                  </a:txBody>
                  <a:tcPr marL="63481" marR="63481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888" name="Group 2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011892"/>
              </p:ext>
            </p:extLst>
          </p:nvPr>
        </p:nvGraphicFramePr>
        <p:xfrm>
          <a:off x="4054475" y="7686550"/>
          <a:ext cx="1828800" cy="1089025"/>
        </p:xfrm>
        <a:graphic>
          <a:graphicData uri="http://schemas.openxmlformats.org/drawingml/2006/table">
            <a:tbl>
              <a:tblPr/>
              <a:tblGrid>
                <a:gridCol w="1828800"/>
              </a:tblGrid>
              <a:tr h="3158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ANGLAIS 3</a:t>
                      </a:r>
                    </a:p>
                  </a:txBody>
                  <a:tcPr marL="63500" marR="63500" marT="63451" marB="63451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CAFC"/>
                    </a:solidFill>
                  </a:tcPr>
                </a:tc>
              </a:tr>
              <a:tr h="7732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reproduire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un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modèle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oral,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phrase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extraite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</a:t>
                      </a: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comptine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63500" marR="63500" marT="63451" marB="63451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898" name="Group 2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12899"/>
              </p:ext>
            </p:extLst>
          </p:nvPr>
        </p:nvGraphicFramePr>
        <p:xfrm>
          <a:off x="6215063" y="7686550"/>
          <a:ext cx="1871662" cy="1014418"/>
        </p:xfrm>
        <a:graphic>
          <a:graphicData uri="http://schemas.openxmlformats.org/drawingml/2006/table">
            <a:tbl>
              <a:tblPr/>
              <a:tblGrid>
                <a:gridCol w="1871662"/>
              </a:tblGrid>
              <a:tr h="3096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ANGLAIS 3</a:t>
                      </a:r>
                    </a:p>
                  </a:txBody>
                  <a:tcPr marL="63482" marR="63482" marT="63386" marB="6338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CAFC"/>
                    </a:solidFill>
                  </a:tcPr>
                </a:tc>
              </a:tr>
              <a:tr h="7047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reproduire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un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modèle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oral,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phrase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extraite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</a:t>
                      </a: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 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chant.</a:t>
                      </a:r>
                    </a:p>
                  </a:txBody>
                  <a:tcPr marL="63482" marR="63482" marT="63386" marB="6338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908" name="Group 2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585395"/>
              </p:ext>
            </p:extLst>
          </p:nvPr>
        </p:nvGraphicFramePr>
        <p:xfrm>
          <a:off x="8302625" y="7686550"/>
          <a:ext cx="1871663" cy="1022397"/>
        </p:xfrm>
        <a:graphic>
          <a:graphicData uri="http://schemas.openxmlformats.org/drawingml/2006/table">
            <a:tbl>
              <a:tblPr/>
              <a:tblGrid>
                <a:gridCol w="1871663"/>
              </a:tblGrid>
              <a:tr h="346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ANGLAIS 3</a:t>
                      </a:r>
                    </a:p>
                  </a:txBody>
                  <a:tcPr marL="63482" marR="63482" marT="63485" marB="63485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CAFC"/>
                    </a:solidFill>
                  </a:tcPr>
                </a:tc>
              </a:tr>
              <a:tr h="675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reproduire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un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modèle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oral,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phrase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extraite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</a:t>
                      </a: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histoire.</a:t>
                      </a:r>
                    </a:p>
                  </a:txBody>
                  <a:tcPr marL="63482" marR="63482" marT="63485" marB="63485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918" name="Group 2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178152"/>
              </p:ext>
            </p:extLst>
          </p:nvPr>
        </p:nvGraphicFramePr>
        <p:xfrm>
          <a:off x="1893888" y="7686550"/>
          <a:ext cx="1871662" cy="1035053"/>
        </p:xfrm>
        <a:graphic>
          <a:graphicData uri="http://schemas.openxmlformats.org/drawingml/2006/table">
            <a:tbl>
              <a:tblPr/>
              <a:tblGrid>
                <a:gridCol w="1871662"/>
              </a:tblGrid>
              <a:tr h="3097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ANGLAIS 3</a:t>
                      </a:r>
                    </a:p>
                  </a:txBody>
                  <a:tcPr marL="63514" marR="63514" marT="63414" marB="63414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CAFC"/>
                    </a:solidFill>
                  </a:tcPr>
                </a:tc>
              </a:tr>
              <a:tr h="7253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dire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mon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nom en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utilisant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expression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ou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phrase.</a:t>
                      </a:r>
                    </a:p>
                  </a:txBody>
                  <a:tcPr marL="63514" marR="63514" marT="63414" marB="63414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938" name="Group 2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780914"/>
              </p:ext>
            </p:extLst>
          </p:nvPr>
        </p:nvGraphicFramePr>
        <p:xfrm>
          <a:off x="6215063" y="2789113"/>
          <a:ext cx="1871662" cy="1087437"/>
        </p:xfrm>
        <a:graphic>
          <a:graphicData uri="http://schemas.openxmlformats.org/drawingml/2006/table">
            <a:tbl>
              <a:tblPr/>
              <a:tblGrid>
                <a:gridCol w="1871662"/>
              </a:tblGrid>
              <a:tr h="310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ANGLAIS 1</a:t>
                      </a:r>
                    </a:p>
                  </a:txBody>
                  <a:tcPr marL="63481" marR="63481" marT="63546" marB="6354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CAFC"/>
                    </a:solidFill>
                  </a:tcPr>
                </a:tc>
              </a:tr>
              <a:tr h="777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utiliser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quelques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mots :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le corps.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481" marR="63481" marT="63546" marB="6354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948" name="Group 3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114436"/>
              </p:ext>
            </p:extLst>
          </p:nvPr>
        </p:nvGraphicFramePr>
        <p:xfrm>
          <a:off x="4054475" y="3941638"/>
          <a:ext cx="1800225" cy="1114429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3097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ANGLAIS 1</a:t>
                      </a:r>
                    </a:p>
                  </a:txBody>
                  <a:tcPr marL="63501" marR="63501" marT="63445" marB="63445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CAFC"/>
                    </a:solidFill>
                  </a:tcPr>
                </a:tc>
              </a:tr>
              <a:tr h="8046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utiliser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quelques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mots :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les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couleurs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Noël.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01" marR="63501" marT="63445" marB="63445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958" name="Group 3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750615"/>
              </p:ext>
            </p:extLst>
          </p:nvPr>
        </p:nvGraphicFramePr>
        <p:xfrm>
          <a:off x="1893888" y="3941638"/>
          <a:ext cx="1871662" cy="1185545"/>
        </p:xfrm>
        <a:graphic>
          <a:graphicData uri="http://schemas.openxmlformats.org/drawingml/2006/table">
            <a:tbl>
              <a:tblPr/>
              <a:tblGrid>
                <a:gridCol w="1871662"/>
              </a:tblGrid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ANGLAIS 1</a:t>
                      </a:r>
                    </a:p>
                  </a:txBody>
                  <a:tcPr marL="63500" marR="63500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CAFC"/>
                    </a:solidFill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utiliser quelques mots : les mots de l’école, les nombres jusqu’à 6. </a:t>
                      </a:r>
                    </a:p>
                  </a:txBody>
                  <a:tcPr marL="63500" marR="63500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Group 2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195334"/>
              </p:ext>
            </p:extLst>
          </p:nvPr>
        </p:nvGraphicFramePr>
        <p:xfrm>
          <a:off x="10463213" y="5452938"/>
          <a:ext cx="1871662" cy="1198562"/>
        </p:xfrm>
        <a:graphic>
          <a:graphicData uri="http://schemas.openxmlformats.org/drawingml/2006/table">
            <a:tbl>
              <a:tblPr/>
              <a:tblGrid>
                <a:gridCol w="1871662"/>
              </a:tblGrid>
              <a:tr h="310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ANGLAIS 2</a:t>
                      </a:r>
                    </a:p>
                  </a:txBody>
                  <a:tcPr marL="63481" marR="63481" marT="63550" marB="6355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CAFC"/>
                    </a:solidFill>
                  </a:tcPr>
                </a:tc>
              </a:tr>
              <a:tr h="888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suivre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fil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</a:t>
                      </a: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vidéo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très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courte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avec des aides.</a:t>
                      </a:r>
                    </a:p>
                  </a:txBody>
                  <a:tcPr marL="63481" marR="63481" marT="63550" marB="6355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Group 2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253855"/>
              </p:ext>
            </p:extLst>
          </p:nvPr>
        </p:nvGraphicFramePr>
        <p:xfrm>
          <a:off x="10463213" y="7686550"/>
          <a:ext cx="1871662" cy="1022397"/>
        </p:xfrm>
        <a:graphic>
          <a:graphicData uri="http://schemas.openxmlformats.org/drawingml/2006/table">
            <a:tbl>
              <a:tblPr/>
              <a:tblGrid>
                <a:gridCol w="1871662"/>
              </a:tblGrid>
              <a:tr h="346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ANGLAIS 3</a:t>
                      </a:r>
                    </a:p>
                  </a:txBody>
                  <a:tcPr marL="63481" marR="63481" marT="63485" marB="63485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CAFC"/>
                    </a:solidFill>
                  </a:tcPr>
                </a:tc>
              </a:tr>
              <a:tr h="675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reproduire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un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modèle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oral,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phrase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extraite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</a:t>
                      </a: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vidéo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481" marR="63481" marT="63485" marB="63485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Group 1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533797"/>
              </p:ext>
            </p:extLst>
          </p:nvPr>
        </p:nvGraphicFramePr>
        <p:xfrm>
          <a:off x="10463213" y="2862138"/>
          <a:ext cx="1871662" cy="974731"/>
        </p:xfrm>
        <a:graphic>
          <a:graphicData uri="http://schemas.openxmlformats.org/drawingml/2006/table">
            <a:tbl>
              <a:tblPr/>
              <a:tblGrid>
                <a:gridCol w="1871662"/>
              </a:tblGrid>
              <a:tr h="309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41413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ANGLAIS 1</a:t>
                      </a:r>
                    </a:p>
                  </a:txBody>
                  <a:tcPr marL="63481" marR="63481" marT="63423" marB="6342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CAFC"/>
                    </a:solidFill>
                  </a:tcPr>
                </a:tc>
              </a:tr>
              <a:tr h="6650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utiliser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quelques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mots : les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aliments. 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481" marR="63481" marT="63423" marB="63423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7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936693"/>
              </p:ext>
            </p:extLst>
          </p:nvPr>
        </p:nvGraphicFramePr>
        <p:xfrm>
          <a:off x="569913" y="1198041"/>
          <a:ext cx="11836398" cy="7927231"/>
        </p:xfrm>
        <a:graphic>
          <a:graphicData uri="http://schemas.openxmlformats.org/drawingml/2006/table">
            <a:tbl>
              <a:tblPr/>
              <a:tblGrid>
                <a:gridCol w="915988"/>
                <a:gridCol w="2184082"/>
                <a:gridCol w="2184082"/>
                <a:gridCol w="2184082"/>
                <a:gridCol w="2184082"/>
                <a:gridCol w="2184082"/>
              </a:tblGrid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21 cartes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2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3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4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 5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59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NC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et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nommer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, comparer, ranger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nombres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entiers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naturels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inférieurs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1000.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00" marR="63500" marT="63500" marB="63500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19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NC2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Calculer : addition, soustraction, multiplication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</a:tabLst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63500" marR="63500" marT="63500" marB="63500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remarques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apprentissage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sont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données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comme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repère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progression pour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une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période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6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semaines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cartes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sont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travaillées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progressivement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en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fonction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apprentissages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effectifs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et s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adaptent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au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profil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la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classe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 L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équipe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cycle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définit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cartes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apprentissage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évaluées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manière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cohérente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avec le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projet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école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 Les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activités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sont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définies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en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fonction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projets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classe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et des fiches action du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projet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d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école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768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269490"/>
              </p:ext>
            </p:extLst>
          </p:nvPr>
        </p:nvGraphicFramePr>
        <p:xfrm>
          <a:off x="8158163" y="1787004"/>
          <a:ext cx="1944687" cy="914400"/>
        </p:xfrm>
        <a:graphic>
          <a:graphicData uri="http://schemas.openxmlformats.org/drawingml/2006/table">
            <a:tbl>
              <a:tblPr/>
              <a:tblGrid>
                <a:gridCol w="1944687"/>
              </a:tblGrid>
              <a:tr h="3098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NC 1</a:t>
                      </a:r>
                    </a:p>
                  </a:txBody>
                  <a:tcPr marL="63515" marR="63515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604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nommer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et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nombres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en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chiffres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jusqu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69.</a:t>
                      </a:r>
                    </a:p>
                  </a:txBody>
                  <a:tcPr marL="50812" marR="50812" marT="50800" marB="5080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778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23780"/>
              </p:ext>
            </p:extLst>
          </p:nvPr>
        </p:nvGraphicFramePr>
        <p:xfrm>
          <a:off x="598488" y="693216"/>
          <a:ext cx="11807825" cy="401638"/>
        </p:xfrm>
        <a:graphic>
          <a:graphicData uri="http://schemas.openxmlformats.org/drawingml/2006/table">
            <a:tbl>
              <a:tblPr/>
              <a:tblGrid>
                <a:gridCol w="11807825"/>
              </a:tblGrid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Repères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 de progression et de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programmation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 :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NOMBRES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et CALCULS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/>
                          <a:ea typeface="ヒラギノ角ゴ ProN W3" charset="0"/>
                          <a:cs typeface="Kristen ITC"/>
                          <a:sym typeface="Helvetica" charset="0"/>
                        </a:rPr>
                        <a:t>CP </a:t>
                      </a:r>
                    </a:p>
                  </a:txBody>
                  <a:tcPr marL="63492" marR="63492" marT="63550" marB="63550" horzOverflow="overflow">
                    <a:lnL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79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658012"/>
              </p:ext>
            </p:extLst>
          </p:nvPr>
        </p:nvGraphicFramePr>
        <p:xfrm>
          <a:off x="10318750" y="1787004"/>
          <a:ext cx="1944688" cy="966787"/>
        </p:xfrm>
        <a:graphic>
          <a:graphicData uri="http://schemas.openxmlformats.org/drawingml/2006/table">
            <a:tbl>
              <a:tblPr/>
              <a:tblGrid>
                <a:gridCol w="1944688"/>
              </a:tblGrid>
              <a:tr h="3100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NC 1</a:t>
                      </a:r>
                    </a:p>
                  </a:txBody>
                  <a:tcPr marL="63515" marR="63515" marT="63544" marB="63544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656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nommer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 et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nombres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 en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chiffres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jusqu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99.</a:t>
                      </a:r>
                    </a:p>
                  </a:txBody>
                  <a:tcPr marL="50812" marR="50812" marT="50835" marB="50835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804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21628"/>
              </p:ext>
            </p:extLst>
          </p:nvPr>
        </p:nvGraphicFramePr>
        <p:xfrm>
          <a:off x="1677988" y="2868091"/>
          <a:ext cx="1871662" cy="1079500"/>
        </p:xfrm>
        <a:graphic>
          <a:graphicData uri="http://schemas.openxmlformats.org/drawingml/2006/table">
            <a:tbl>
              <a:tblPr/>
              <a:tblGrid>
                <a:gridCol w="1871662"/>
              </a:tblGrid>
              <a:tr h="333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NC 1</a:t>
                      </a:r>
                    </a:p>
                  </a:txBody>
                  <a:tcPr marL="63481" marR="63481" marT="63464" marB="63464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7464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comparer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nombres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jusqu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10.</a:t>
                      </a:r>
                    </a:p>
                  </a:txBody>
                  <a:tcPr marL="50785" marR="50785" marT="50771" marB="50771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814" name="Group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345089"/>
              </p:ext>
            </p:extLst>
          </p:nvPr>
        </p:nvGraphicFramePr>
        <p:xfrm>
          <a:off x="5997575" y="2868091"/>
          <a:ext cx="1873250" cy="746432"/>
        </p:xfrm>
        <a:graphic>
          <a:graphicData uri="http://schemas.openxmlformats.org/drawingml/2006/table">
            <a:tbl>
              <a:tblPr/>
              <a:tblGrid>
                <a:gridCol w="1873250"/>
              </a:tblGrid>
              <a:tr h="3095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NC 1</a:t>
                      </a:r>
                    </a:p>
                  </a:txBody>
                  <a:tcPr marL="63535" marR="63535" marT="63409" marB="63409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4365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encadrer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nombres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828" marR="50828" marT="50727" marB="50727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834" name="Group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26673"/>
              </p:ext>
            </p:extLst>
          </p:nvPr>
        </p:nvGraphicFramePr>
        <p:xfrm>
          <a:off x="1585913" y="5136629"/>
          <a:ext cx="10642600" cy="368300"/>
        </p:xfrm>
        <a:graphic>
          <a:graphicData uri="http://schemas.openxmlformats.org/drawingml/2006/table">
            <a:tbl>
              <a:tblPr/>
              <a:tblGrid>
                <a:gridCol w="1116013"/>
                <a:gridCol w="9526587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NC 1</a:t>
                      </a:r>
                    </a:p>
                  </a:txBody>
                  <a:tcPr marL="63500" marR="63500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dire et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suite de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nombres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décroissant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800" marR="50800" marT="50800" marB="5080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844" name="Group 1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091626"/>
              </p:ext>
            </p:extLst>
          </p:nvPr>
        </p:nvGraphicFramePr>
        <p:xfrm>
          <a:off x="3765550" y="6179616"/>
          <a:ext cx="1944688" cy="863600"/>
        </p:xfrm>
        <a:graphic>
          <a:graphicData uri="http://schemas.openxmlformats.org/drawingml/2006/table">
            <a:tbl>
              <a:tblPr/>
              <a:tblGrid>
                <a:gridCol w="1944688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NC 2</a:t>
                      </a:r>
                    </a:p>
                  </a:txBody>
                  <a:tcPr marL="63515" marR="63515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calculer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addition en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ligne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812" marR="50812" marT="50800" marB="5080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854" name="Group 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490814"/>
              </p:ext>
            </p:extLst>
          </p:nvPr>
        </p:nvGraphicFramePr>
        <p:xfrm>
          <a:off x="3765550" y="7187679"/>
          <a:ext cx="1944688" cy="960437"/>
        </p:xfrm>
        <a:graphic>
          <a:graphicData uri="http://schemas.openxmlformats.org/drawingml/2006/table">
            <a:tbl>
              <a:tblPr/>
              <a:tblGrid>
                <a:gridCol w="1944688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NC 2</a:t>
                      </a:r>
                    </a:p>
                  </a:txBody>
                  <a:tcPr marL="63515" marR="63515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592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calculer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soustraction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en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ligne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812" marR="50812" marT="50800" marB="5080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864" name="Group 1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690924"/>
              </p:ext>
            </p:extLst>
          </p:nvPr>
        </p:nvGraphicFramePr>
        <p:xfrm>
          <a:off x="5997575" y="6179616"/>
          <a:ext cx="1873250" cy="863600"/>
        </p:xfrm>
        <a:graphic>
          <a:graphicData uri="http://schemas.openxmlformats.org/drawingml/2006/table">
            <a:tbl>
              <a:tblPr/>
              <a:tblGrid>
                <a:gridCol w="187325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NC 2</a:t>
                      </a:r>
                    </a:p>
                  </a:txBody>
                  <a:tcPr marL="63535" marR="63535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calculer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opérations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trou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828" marR="50828" marT="50800" marB="5080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874" name="Group 1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882749"/>
              </p:ext>
            </p:extLst>
          </p:nvPr>
        </p:nvGraphicFramePr>
        <p:xfrm>
          <a:off x="8231188" y="6179616"/>
          <a:ext cx="1800225" cy="795338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3104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NC 2</a:t>
                      </a:r>
                    </a:p>
                  </a:txBody>
                  <a:tcPr marL="63501" marR="63501" marT="63607" marB="6360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4849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connais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la technique de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</a:t>
                      </a:r>
                      <a:r>
                        <a:rPr kumimoji="0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addition sans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retenue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50801" marR="50801" marT="50885" marB="50885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884" name="Group 1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478993"/>
              </p:ext>
            </p:extLst>
          </p:nvPr>
        </p:nvGraphicFramePr>
        <p:xfrm>
          <a:off x="8231188" y="7116241"/>
          <a:ext cx="1800225" cy="890599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3098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NC 2</a:t>
                      </a:r>
                    </a:p>
                  </a:txBody>
                  <a:tcPr marL="63501" marR="63501" marT="63480" marB="6348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5807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la technique de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</a:t>
                      </a:r>
                      <a:r>
                        <a:rPr kumimoji="0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addition sans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retenue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50801" marR="50801" marT="50783" marB="50783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894" name="Group 1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412832"/>
              </p:ext>
            </p:extLst>
          </p:nvPr>
        </p:nvGraphicFramePr>
        <p:xfrm>
          <a:off x="10390188" y="7187679"/>
          <a:ext cx="1800225" cy="1008062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3609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NC 2</a:t>
                      </a:r>
                    </a:p>
                  </a:txBody>
                  <a:tcPr marL="63501" marR="63501" marT="63497" marB="63497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6471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commence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la technique de la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soustraction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801" marR="50801" marT="50797" marB="50797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908" name="Group 2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480734"/>
              </p:ext>
            </p:extLst>
          </p:nvPr>
        </p:nvGraphicFramePr>
        <p:xfrm>
          <a:off x="1677988" y="1787004"/>
          <a:ext cx="1871662" cy="966787"/>
        </p:xfrm>
        <a:graphic>
          <a:graphicData uri="http://schemas.openxmlformats.org/drawingml/2006/table">
            <a:tbl>
              <a:tblPr/>
              <a:tblGrid>
                <a:gridCol w="1871662"/>
              </a:tblGrid>
              <a:tr h="3100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NC 1</a:t>
                      </a:r>
                    </a:p>
                  </a:txBody>
                  <a:tcPr marL="63481" marR="63481" marT="63544" marB="63544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656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nommer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 et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nombres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 en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chiffres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jusqu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10.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50785" marR="50785" marT="50835" marB="50835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919" name="Group 2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602485"/>
              </p:ext>
            </p:extLst>
          </p:nvPr>
        </p:nvGraphicFramePr>
        <p:xfrm>
          <a:off x="3765550" y="1787004"/>
          <a:ext cx="1944688" cy="966787"/>
        </p:xfrm>
        <a:graphic>
          <a:graphicData uri="http://schemas.openxmlformats.org/drawingml/2006/table">
            <a:tbl>
              <a:tblPr/>
              <a:tblGrid>
                <a:gridCol w="1944688"/>
              </a:tblGrid>
              <a:tr h="3100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NC 1</a:t>
                      </a:r>
                    </a:p>
                  </a:txBody>
                  <a:tcPr marL="63515" marR="63515" marT="63544" marB="63544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656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nommer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 et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nombres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 en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chiffres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jusqu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19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812" marR="50812" marT="50835" marB="50835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929" name="Group 2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671703"/>
              </p:ext>
            </p:extLst>
          </p:nvPr>
        </p:nvGraphicFramePr>
        <p:xfrm>
          <a:off x="5915025" y="5631929"/>
          <a:ext cx="6311900" cy="368300"/>
        </p:xfrm>
        <a:graphic>
          <a:graphicData uri="http://schemas.openxmlformats.org/drawingml/2006/table">
            <a:tbl>
              <a:tblPr/>
              <a:tblGrid>
                <a:gridCol w="661987"/>
                <a:gridCol w="5649913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NC 1</a:t>
                      </a:r>
                    </a:p>
                  </a:txBody>
                  <a:tcPr marL="63500" marR="63500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ranger les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nombres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dans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ordre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croissant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ou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décroissant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</a:txBody>
                  <a:tcPr marL="50800" marR="50800" marT="50800" marB="5080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939" name="Group 2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676527"/>
              </p:ext>
            </p:extLst>
          </p:nvPr>
        </p:nvGraphicFramePr>
        <p:xfrm>
          <a:off x="1585913" y="4660379"/>
          <a:ext cx="10642600" cy="368300"/>
        </p:xfrm>
        <a:graphic>
          <a:graphicData uri="http://schemas.openxmlformats.org/drawingml/2006/table">
            <a:tbl>
              <a:tblPr/>
              <a:tblGrid>
                <a:gridCol w="1485900"/>
                <a:gridCol w="915670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NC 1</a:t>
                      </a:r>
                    </a:p>
                  </a:txBody>
                  <a:tcPr marL="63500" marR="63500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dire et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suite de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nombres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dans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ordre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croissant.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949" name="Group 2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400118"/>
              </p:ext>
            </p:extLst>
          </p:nvPr>
        </p:nvGraphicFramePr>
        <p:xfrm>
          <a:off x="5997575" y="1787004"/>
          <a:ext cx="1873250" cy="915987"/>
        </p:xfrm>
        <a:graphic>
          <a:graphicData uri="http://schemas.openxmlformats.org/drawingml/2006/table">
            <a:tbl>
              <a:tblPr/>
              <a:tblGrid>
                <a:gridCol w="1873250"/>
              </a:tblGrid>
              <a:tr h="3099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NC 1</a:t>
                      </a:r>
                    </a:p>
                  </a:txBody>
                  <a:tcPr marL="63535" marR="63535" marT="63524" marB="63524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605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nommer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 et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écrire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nombres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 en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chiffres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jusqu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29.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50828" marR="50828" marT="50819" marB="50819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969" name="Group 2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753134"/>
              </p:ext>
            </p:extLst>
          </p:nvPr>
        </p:nvGraphicFramePr>
        <p:xfrm>
          <a:off x="3765550" y="2868091"/>
          <a:ext cx="1944688" cy="808038"/>
        </p:xfrm>
        <a:graphic>
          <a:graphicData uri="http://schemas.openxmlformats.org/drawingml/2006/table">
            <a:tbl>
              <a:tblPr/>
              <a:tblGrid>
                <a:gridCol w="1944688"/>
              </a:tblGrid>
              <a:tr h="3099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NC 1</a:t>
                      </a:r>
                    </a:p>
                  </a:txBody>
                  <a:tcPr marL="63515" marR="63515" marT="63518" marB="63518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498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comparer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nombres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jusqu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29.</a:t>
                      </a:r>
                    </a:p>
                  </a:txBody>
                  <a:tcPr marL="50812" marR="50812" marT="50814" marB="50814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979" name="Group 2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059963"/>
              </p:ext>
            </p:extLst>
          </p:nvPr>
        </p:nvGraphicFramePr>
        <p:xfrm>
          <a:off x="3765550" y="3804716"/>
          <a:ext cx="1944688" cy="746432"/>
        </p:xfrm>
        <a:graphic>
          <a:graphicData uri="http://schemas.openxmlformats.org/drawingml/2006/table">
            <a:tbl>
              <a:tblPr/>
              <a:tblGrid>
                <a:gridCol w="1944688"/>
              </a:tblGrid>
              <a:tr h="3095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NC 1 </a:t>
                      </a:r>
                    </a:p>
                  </a:txBody>
                  <a:tcPr marL="63515" marR="63515" marT="63409" marB="63409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4365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signes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de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comparaison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(hors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BO).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50812" marR="50812" marT="50727" marB="50727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999" name="Group 3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06117"/>
              </p:ext>
            </p:extLst>
          </p:nvPr>
        </p:nvGraphicFramePr>
        <p:xfrm>
          <a:off x="5997575" y="3731691"/>
          <a:ext cx="1873250" cy="914400"/>
        </p:xfrm>
        <a:graphic>
          <a:graphicData uri="http://schemas.openxmlformats.org/drawingml/2006/table">
            <a:tbl>
              <a:tblPr/>
              <a:tblGrid>
                <a:gridCol w="1873250"/>
              </a:tblGrid>
              <a:tr h="3098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NC 1 </a:t>
                      </a:r>
                    </a:p>
                  </a:txBody>
                  <a:tcPr marL="63535" marR="63535" marT="63500" marB="63500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604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échanger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10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unités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contre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dizaine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(hors BO).</a:t>
                      </a:r>
                    </a:p>
                  </a:txBody>
                  <a:tcPr marL="50828" marR="50828" marT="50800" marB="50800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009" name="Group 3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117773"/>
              </p:ext>
            </p:extLst>
          </p:nvPr>
        </p:nvGraphicFramePr>
        <p:xfrm>
          <a:off x="8158163" y="2796654"/>
          <a:ext cx="1944687" cy="1008062"/>
        </p:xfrm>
        <a:graphic>
          <a:graphicData uri="http://schemas.openxmlformats.org/drawingml/2006/table">
            <a:tbl>
              <a:tblPr/>
              <a:tblGrid>
                <a:gridCol w="1944687"/>
              </a:tblGrid>
              <a:tr h="3609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NC 1 </a:t>
                      </a:r>
                    </a:p>
                  </a:txBody>
                  <a:tcPr marL="63515" marR="63515" marT="63497" marB="63497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6471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connais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la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valeur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du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chiffre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dans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nombre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(hors BO).</a:t>
                      </a:r>
                    </a:p>
                  </a:txBody>
                  <a:tcPr marL="50812" marR="50812" marT="50797" marB="50797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Group 1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035665"/>
              </p:ext>
            </p:extLst>
          </p:nvPr>
        </p:nvGraphicFramePr>
        <p:xfrm>
          <a:off x="10390188" y="6179616"/>
          <a:ext cx="1800225" cy="892175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3103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NC 2</a:t>
                      </a:r>
                    </a:p>
                  </a:txBody>
                  <a:tcPr marL="63501" marR="63501" marT="63596" marB="63596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7D9"/>
                    </a:solidFill>
                  </a:tcPr>
                </a:tc>
              </a:tr>
              <a:tr h="581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la technique de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</a:t>
                      </a:r>
                      <a:r>
                        <a:rPr kumimoji="0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addition avec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retenue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50801" marR="50801" marT="50877" marB="50877" anchor="ctr" horzOverflow="overflow">
                    <a:lnL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re et puces">
  <a:themeElements>
    <a:clrScheme name="Exposition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Titre et puce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re et puc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re et puces sur 2 colonnes">
  <a:themeElements>
    <a:clrScheme name="Titre et puces sur 2 colonn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re et puces sur 2 colonne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re et puces sur 2 colonn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re et puces - Droite">
  <a:themeElements>
    <a:clrScheme name="Titre et puces - Droi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re et puces - Droite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re et puces - Dro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re, puces et photo">
  <a:themeElements>
    <a:clrScheme name="Titre, puces et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re, puces et photo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re, puces et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re - Centré">
  <a:themeElements>
    <a:clrScheme name="Titre - Centré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re - Centré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re - Centré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_Titre et puces">
  <a:themeElements>
    <a:clrScheme name="Titre et puc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re et puce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re et puc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uces">
  <a:themeElements>
    <a:clrScheme name="Puc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uce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uc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hoto - Horizontale">
  <a:themeElements>
    <a:clrScheme name="Photo - Horizonta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e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Horizonta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Reflet horizontal">
  <a:themeElements>
    <a:clrScheme name="Photo - Reflet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Reflet horizont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Reflet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Verticale">
  <a:themeElements>
    <a:clrScheme name="Photo - Vertica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e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Vertica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Reflet vertical">
  <a:themeElements>
    <a:clrScheme name="Photo - Reflet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Reflet vertic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Reflet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Titre - Haut">
  <a:themeElements>
    <a:clrScheme name="Titre - H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re - Hau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re - H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Vierge">
  <a:themeElements>
    <a:clrScheme name="Vier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ierge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Vier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re et puces - Gauche">
  <a:themeElements>
    <a:clrScheme name="Titre et puces - Gauch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re et puces - Gauche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re et puces - Gauch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1916</TotalTime>
  <Pages>0</Pages>
  <Words>7708</Words>
  <Characters>0</Characters>
  <Application>Microsoft Macintosh PowerPoint</Application>
  <PresentationFormat>Personnalisé</PresentationFormat>
  <Lines>0</Lines>
  <Paragraphs>1114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14</vt:i4>
      </vt:variant>
      <vt:variant>
        <vt:lpstr>Titres des diapositives</vt:lpstr>
      </vt:variant>
      <vt:variant>
        <vt:i4>23</vt:i4>
      </vt:variant>
    </vt:vector>
  </HeadingPairs>
  <TitlesOfParts>
    <vt:vector size="37" baseType="lpstr">
      <vt:lpstr>Titre et puces</vt:lpstr>
      <vt:lpstr>Puces</vt:lpstr>
      <vt:lpstr>Photo - Horizontale</vt:lpstr>
      <vt:lpstr>Photo - Reflet horizontal</vt:lpstr>
      <vt:lpstr>Photo - Verticale</vt:lpstr>
      <vt:lpstr>Photo - Reflet vertical</vt:lpstr>
      <vt:lpstr>Titre - Haut</vt:lpstr>
      <vt:lpstr>Vierge</vt:lpstr>
      <vt:lpstr>Titre et puces - Gauche</vt:lpstr>
      <vt:lpstr>Titre et puces sur 2 colonnes</vt:lpstr>
      <vt:lpstr>Titre et puces - Droite</vt:lpstr>
      <vt:lpstr>Titre, puces et photo</vt:lpstr>
      <vt:lpstr>Titre - Centré</vt:lpstr>
      <vt:lpstr>1_Titre et puces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/>
  <cp:keywords/>
  <dc:description/>
  <cp:lastModifiedBy>Marie Gabriel</cp:lastModifiedBy>
  <cp:revision>50</cp:revision>
  <dcterms:modified xsi:type="dcterms:W3CDTF">2015-08-25T20:57:41Z</dcterms:modified>
</cp:coreProperties>
</file>